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68" r:id="rId3"/>
    <p:sldId id="270" r:id="rId4"/>
    <p:sldId id="296" r:id="rId5"/>
    <p:sldId id="289" r:id="rId6"/>
    <p:sldId id="291" r:id="rId7"/>
    <p:sldId id="290" r:id="rId8"/>
    <p:sldId id="299" r:id="rId9"/>
    <p:sldId id="298"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297" r:id="rId28"/>
    <p:sldId id="293" r:id="rId29"/>
    <p:sldId id="288" r:id="rId30"/>
  </p:sldIdLst>
  <p:sldSz cx="9144000" cy="5143500" type="screen16x9"/>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35E3F2-BCEC-4353-85B2-00A015F56802}">
          <p14:sldIdLst>
            <p14:sldId id="256"/>
            <p14:sldId id="268"/>
          </p14:sldIdLst>
        </p14:section>
        <p14:section name="WebCompact" id="{7706EE4A-8CED-404B-9FD9-1D6C048C11C3}">
          <p14:sldIdLst>
            <p14:sldId id="270"/>
            <p14:sldId id="296"/>
            <p14:sldId id="289"/>
            <p14:sldId id="291"/>
          </p14:sldIdLst>
        </p14:section>
        <p14:section name="RDMS" id="{EC728893-08FA-405D-A849-4776A3A9CE72}">
          <p14:sldIdLst>
            <p14:sldId id="290"/>
            <p14:sldId id="299"/>
            <p14:sldId id="298"/>
            <p14:sldId id="300"/>
            <p14:sldId id="301"/>
            <p14:sldId id="302"/>
            <p14:sldId id="303"/>
            <p14:sldId id="304"/>
            <p14:sldId id="305"/>
            <p14:sldId id="306"/>
            <p14:sldId id="307"/>
            <p14:sldId id="308"/>
            <p14:sldId id="309"/>
            <p14:sldId id="310"/>
            <p14:sldId id="311"/>
            <p14:sldId id="312"/>
            <p14:sldId id="313"/>
            <p14:sldId id="314"/>
            <p14:sldId id="315"/>
          </p14:sldIdLst>
        </p14:section>
        <p14:section name="Conclusion" id="{55B0DA53-84F3-4F14-AD27-2A3E3A44A4BA}">
          <p14:sldIdLst>
            <p14:sldId id="316"/>
            <p14:sldId id="297"/>
            <p14:sldId id="293"/>
            <p14:sldId id="2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47" autoAdjust="0"/>
    <p:restoredTop sz="85593" autoAdjust="0"/>
  </p:normalViewPr>
  <p:slideViewPr>
    <p:cSldViewPr snapToObjects="1">
      <p:cViewPr varScale="1">
        <p:scale>
          <a:sx n="122" d="100"/>
          <a:sy n="122" d="100"/>
        </p:scale>
        <p:origin x="117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728AD-B8FF-467B-AF5F-4891412E46D0}" type="datetimeFigureOut">
              <a:rPr lang="de-DE" smtClean="0"/>
              <a:t>13.02.2023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045E6-D734-4DB2-BEE5-DF972DD20CA2}" type="slidenum">
              <a:rPr lang="de-DE" smtClean="0"/>
              <a:t>‹#›</a:t>
            </a:fld>
            <a:endParaRPr lang="de-DE"/>
          </a:p>
        </p:txBody>
      </p:sp>
    </p:spTree>
    <p:extLst>
      <p:ext uri="{BB962C8B-B14F-4D97-AF65-F5344CB8AC3E}">
        <p14:creationId xmlns:p14="http://schemas.microsoft.com/office/powerpoint/2010/main" val="56502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a:t>
            </a:fld>
            <a:endParaRPr lang="de-DE"/>
          </a:p>
        </p:txBody>
      </p:sp>
    </p:spTree>
    <p:extLst>
      <p:ext uri="{BB962C8B-B14F-4D97-AF65-F5344CB8AC3E}">
        <p14:creationId xmlns:p14="http://schemas.microsoft.com/office/powerpoint/2010/main" val="3137142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10</a:t>
            </a:fld>
            <a:endParaRPr lang="de-DE"/>
          </a:p>
        </p:txBody>
      </p:sp>
    </p:spTree>
    <p:extLst>
      <p:ext uri="{BB962C8B-B14F-4D97-AF65-F5344CB8AC3E}">
        <p14:creationId xmlns:p14="http://schemas.microsoft.com/office/powerpoint/2010/main" val="970066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11</a:t>
            </a:fld>
            <a:endParaRPr lang="de-DE"/>
          </a:p>
        </p:txBody>
      </p:sp>
    </p:spTree>
    <p:extLst>
      <p:ext uri="{BB962C8B-B14F-4D97-AF65-F5344CB8AC3E}">
        <p14:creationId xmlns:p14="http://schemas.microsoft.com/office/powerpoint/2010/main" val="1176108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12</a:t>
            </a:fld>
            <a:endParaRPr lang="de-DE"/>
          </a:p>
        </p:txBody>
      </p:sp>
    </p:spTree>
    <p:extLst>
      <p:ext uri="{BB962C8B-B14F-4D97-AF65-F5344CB8AC3E}">
        <p14:creationId xmlns:p14="http://schemas.microsoft.com/office/powerpoint/2010/main" val="1510718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13</a:t>
            </a:fld>
            <a:endParaRPr lang="de-DE"/>
          </a:p>
        </p:txBody>
      </p:sp>
    </p:spTree>
    <p:extLst>
      <p:ext uri="{BB962C8B-B14F-4D97-AF65-F5344CB8AC3E}">
        <p14:creationId xmlns:p14="http://schemas.microsoft.com/office/powerpoint/2010/main" val="3058169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14</a:t>
            </a:fld>
            <a:endParaRPr lang="de-DE"/>
          </a:p>
        </p:txBody>
      </p:sp>
    </p:spTree>
    <p:extLst>
      <p:ext uri="{BB962C8B-B14F-4D97-AF65-F5344CB8AC3E}">
        <p14:creationId xmlns:p14="http://schemas.microsoft.com/office/powerpoint/2010/main" val="2298273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15</a:t>
            </a:fld>
            <a:endParaRPr lang="de-DE"/>
          </a:p>
        </p:txBody>
      </p:sp>
    </p:spTree>
    <p:extLst>
      <p:ext uri="{BB962C8B-B14F-4D97-AF65-F5344CB8AC3E}">
        <p14:creationId xmlns:p14="http://schemas.microsoft.com/office/powerpoint/2010/main" val="4235599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16</a:t>
            </a:fld>
            <a:endParaRPr lang="de-DE"/>
          </a:p>
        </p:txBody>
      </p:sp>
    </p:spTree>
    <p:extLst>
      <p:ext uri="{BB962C8B-B14F-4D97-AF65-F5344CB8AC3E}">
        <p14:creationId xmlns:p14="http://schemas.microsoft.com/office/powerpoint/2010/main" val="38216805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17</a:t>
            </a:fld>
            <a:endParaRPr lang="de-DE"/>
          </a:p>
        </p:txBody>
      </p:sp>
    </p:spTree>
    <p:extLst>
      <p:ext uri="{BB962C8B-B14F-4D97-AF65-F5344CB8AC3E}">
        <p14:creationId xmlns:p14="http://schemas.microsoft.com/office/powerpoint/2010/main" val="2078690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18</a:t>
            </a:fld>
            <a:endParaRPr lang="de-DE"/>
          </a:p>
        </p:txBody>
      </p:sp>
    </p:spTree>
    <p:extLst>
      <p:ext uri="{BB962C8B-B14F-4D97-AF65-F5344CB8AC3E}">
        <p14:creationId xmlns:p14="http://schemas.microsoft.com/office/powerpoint/2010/main" val="2749143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19</a:t>
            </a:fld>
            <a:endParaRPr lang="de-DE"/>
          </a:p>
        </p:txBody>
      </p:sp>
    </p:spTree>
    <p:extLst>
      <p:ext uri="{BB962C8B-B14F-4D97-AF65-F5344CB8AC3E}">
        <p14:creationId xmlns:p14="http://schemas.microsoft.com/office/powerpoint/2010/main" val="291558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a:t>
            </a:fld>
            <a:endParaRPr lang="de-DE"/>
          </a:p>
        </p:txBody>
      </p:sp>
    </p:spTree>
    <p:extLst>
      <p:ext uri="{BB962C8B-B14F-4D97-AF65-F5344CB8AC3E}">
        <p14:creationId xmlns:p14="http://schemas.microsoft.com/office/powerpoint/2010/main" val="529043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20</a:t>
            </a:fld>
            <a:endParaRPr lang="de-DE"/>
          </a:p>
        </p:txBody>
      </p:sp>
    </p:spTree>
    <p:extLst>
      <p:ext uri="{BB962C8B-B14F-4D97-AF65-F5344CB8AC3E}">
        <p14:creationId xmlns:p14="http://schemas.microsoft.com/office/powerpoint/2010/main" val="218258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21</a:t>
            </a:fld>
            <a:endParaRPr lang="de-DE"/>
          </a:p>
        </p:txBody>
      </p:sp>
    </p:spTree>
    <p:extLst>
      <p:ext uri="{BB962C8B-B14F-4D97-AF65-F5344CB8AC3E}">
        <p14:creationId xmlns:p14="http://schemas.microsoft.com/office/powerpoint/2010/main" val="1607534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22</a:t>
            </a:fld>
            <a:endParaRPr lang="de-DE"/>
          </a:p>
        </p:txBody>
      </p:sp>
    </p:spTree>
    <p:extLst>
      <p:ext uri="{BB962C8B-B14F-4D97-AF65-F5344CB8AC3E}">
        <p14:creationId xmlns:p14="http://schemas.microsoft.com/office/powerpoint/2010/main" val="39623402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23</a:t>
            </a:fld>
            <a:endParaRPr lang="de-DE"/>
          </a:p>
        </p:txBody>
      </p:sp>
    </p:spTree>
    <p:extLst>
      <p:ext uri="{BB962C8B-B14F-4D97-AF65-F5344CB8AC3E}">
        <p14:creationId xmlns:p14="http://schemas.microsoft.com/office/powerpoint/2010/main" val="3662013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24</a:t>
            </a:fld>
            <a:endParaRPr lang="de-DE"/>
          </a:p>
        </p:txBody>
      </p:sp>
    </p:spTree>
    <p:extLst>
      <p:ext uri="{BB962C8B-B14F-4D97-AF65-F5344CB8AC3E}">
        <p14:creationId xmlns:p14="http://schemas.microsoft.com/office/powerpoint/2010/main" val="2125269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25</a:t>
            </a:fld>
            <a:endParaRPr lang="de-DE"/>
          </a:p>
        </p:txBody>
      </p:sp>
    </p:spTree>
    <p:extLst>
      <p:ext uri="{BB962C8B-B14F-4D97-AF65-F5344CB8AC3E}">
        <p14:creationId xmlns:p14="http://schemas.microsoft.com/office/powerpoint/2010/main" val="156010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26</a:t>
            </a:fld>
            <a:endParaRPr lang="de-DE"/>
          </a:p>
        </p:txBody>
      </p:sp>
    </p:spTree>
    <p:extLst>
      <p:ext uri="{BB962C8B-B14F-4D97-AF65-F5344CB8AC3E}">
        <p14:creationId xmlns:p14="http://schemas.microsoft.com/office/powerpoint/2010/main" val="4248195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27</a:t>
            </a:fld>
            <a:endParaRPr lang="de-DE"/>
          </a:p>
        </p:txBody>
      </p:sp>
    </p:spTree>
    <p:extLst>
      <p:ext uri="{BB962C8B-B14F-4D97-AF65-F5344CB8AC3E}">
        <p14:creationId xmlns:p14="http://schemas.microsoft.com/office/powerpoint/2010/main" val="20835699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28</a:t>
            </a:fld>
            <a:endParaRPr lang="de-DE"/>
          </a:p>
        </p:txBody>
      </p:sp>
    </p:spTree>
    <p:extLst>
      <p:ext uri="{BB962C8B-B14F-4D97-AF65-F5344CB8AC3E}">
        <p14:creationId xmlns:p14="http://schemas.microsoft.com/office/powerpoint/2010/main" val="1610924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3</a:t>
            </a:fld>
            <a:endParaRPr lang="de-DE"/>
          </a:p>
        </p:txBody>
      </p:sp>
    </p:spTree>
    <p:extLst>
      <p:ext uri="{BB962C8B-B14F-4D97-AF65-F5344CB8AC3E}">
        <p14:creationId xmlns:p14="http://schemas.microsoft.com/office/powerpoint/2010/main" val="4281366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4</a:t>
            </a:fld>
            <a:endParaRPr lang="de-DE"/>
          </a:p>
        </p:txBody>
      </p:sp>
    </p:spTree>
    <p:extLst>
      <p:ext uri="{BB962C8B-B14F-4D97-AF65-F5344CB8AC3E}">
        <p14:creationId xmlns:p14="http://schemas.microsoft.com/office/powerpoint/2010/main" val="2930233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5</a:t>
            </a:fld>
            <a:endParaRPr lang="de-DE"/>
          </a:p>
        </p:txBody>
      </p:sp>
    </p:spTree>
    <p:extLst>
      <p:ext uri="{BB962C8B-B14F-4D97-AF65-F5344CB8AC3E}">
        <p14:creationId xmlns:p14="http://schemas.microsoft.com/office/powerpoint/2010/main" val="2135441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6</a:t>
            </a:fld>
            <a:endParaRPr lang="de-DE"/>
          </a:p>
        </p:txBody>
      </p:sp>
    </p:spTree>
    <p:extLst>
      <p:ext uri="{BB962C8B-B14F-4D97-AF65-F5344CB8AC3E}">
        <p14:creationId xmlns:p14="http://schemas.microsoft.com/office/powerpoint/2010/main" val="1198576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7</a:t>
            </a:fld>
            <a:endParaRPr lang="de-DE"/>
          </a:p>
        </p:txBody>
      </p:sp>
    </p:spTree>
    <p:extLst>
      <p:ext uri="{BB962C8B-B14F-4D97-AF65-F5344CB8AC3E}">
        <p14:creationId xmlns:p14="http://schemas.microsoft.com/office/powerpoint/2010/main" val="893551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8</a:t>
            </a:fld>
            <a:endParaRPr lang="de-DE"/>
          </a:p>
        </p:txBody>
      </p:sp>
    </p:spTree>
    <p:extLst>
      <p:ext uri="{BB962C8B-B14F-4D97-AF65-F5344CB8AC3E}">
        <p14:creationId xmlns:p14="http://schemas.microsoft.com/office/powerpoint/2010/main" val="1610953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A045E6-D734-4DB2-BEE5-DF972DD20CA2}" type="slidenum">
              <a:rPr lang="de-DE" smtClean="0"/>
              <a:t>9</a:t>
            </a:fld>
            <a:endParaRPr lang="de-DE"/>
          </a:p>
        </p:txBody>
      </p:sp>
    </p:spTree>
    <p:extLst>
      <p:ext uri="{BB962C8B-B14F-4D97-AF65-F5344CB8AC3E}">
        <p14:creationId xmlns:p14="http://schemas.microsoft.com/office/powerpoint/2010/main" val="3334416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sp>
        <p:nvSpPr>
          <p:cNvPr id="3" name="Untertitel 2"/>
          <p:cNvSpPr>
            <a:spLocks noGrp="1"/>
          </p:cNvSpPr>
          <p:nvPr>
            <p:ph type="subTitle" idx="1" hasCustomPrompt="1"/>
          </p:nvPr>
        </p:nvSpPr>
        <p:spPr>
          <a:xfrm>
            <a:off x="468000" y="4230000"/>
            <a:ext cx="7560000" cy="324000"/>
          </a:xfrm>
        </p:spPr>
        <p:txBody>
          <a:bodyPr/>
          <a:lstStyle>
            <a:lvl1pPr marL="0" indent="0" algn="l">
              <a:lnSpc>
                <a:spcPts val="2400"/>
              </a:lnSpc>
              <a:spcAft>
                <a:spcPts val="0"/>
              </a:spcAft>
              <a:buFont typeface="Arial" panose="020B0604020202020204" pitchFamily="34" charset="0"/>
              <a:buNone/>
              <a:defRPr sz="1500" b="0">
                <a:solidFill>
                  <a:schemeClr val="bg2"/>
                </a:solidFill>
              </a:defRPr>
            </a:lvl1pPr>
            <a:lvl2pPr marL="0" indent="0" algn="l">
              <a:lnSpc>
                <a:spcPts val="2400"/>
              </a:lnSpc>
              <a:spcAft>
                <a:spcPts val="0"/>
              </a:spcAft>
              <a:buFont typeface="Arial" panose="020B0604020202020204" pitchFamily="34" charset="0"/>
              <a:buNone/>
              <a:defRPr sz="1500" b="0">
                <a:solidFill>
                  <a:schemeClr val="bg2"/>
                </a:solidFill>
              </a:defRPr>
            </a:lvl2pPr>
            <a:lvl3pPr marL="0" indent="0" algn="l">
              <a:lnSpc>
                <a:spcPts val="2400"/>
              </a:lnSpc>
              <a:spcAft>
                <a:spcPts val="0"/>
              </a:spcAft>
              <a:buFont typeface="Arial" panose="020B0604020202020204" pitchFamily="34" charset="0"/>
              <a:buNone/>
              <a:defRPr sz="1500" b="0">
                <a:solidFill>
                  <a:schemeClr val="bg2"/>
                </a:solidFill>
              </a:defRPr>
            </a:lvl3pPr>
            <a:lvl4pPr marL="0" indent="0" algn="l">
              <a:lnSpc>
                <a:spcPts val="2400"/>
              </a:lnSpc>
              <a:spcAft>
                <a:spcPts val="0"/>
              </a:spcAft>
              <a:buFont typeface="Arial" panose="020B0604020202020204" pitchFamily="34" charset="0"/>
              <a:buNone/>
              <a:defRPr sz="1500" b="0">
                <a:solidFill>
                  <a:schemeClr val="bg2"/>
                </a:solidFill>
              </a:defRPr>
            </a:lvl4pPr>
            <a:lvl5pPr marL="0" indent="0" algn="l">
              <a:lnSpc>
                <a:spcPts val="2400"/>
              </a:lnSpc>
              <a:spcAft>
                <a:spcPts val="0"/>
              </a:spcAft>
              <a:buFont typeface="Arial" panose="020B0604020202020204" pitchFamily="34" charset="0"/>
              <a:buNone/>
              <a:defRPr sz="1500" b="0">
                <a:solidFill>
                  <a:schemeClr val="bg2"/>
                </a:solidFill>
              </a:defRPr>
            </a:lvl5pPr>
            <a:lvl6pPr marL="0" indent="0" algn="l">
              <a:lnSpc>
                <a:spcPts val="2400"/>
              </a:lnSpc>
              <a:spcAft>
                <a:spcPts val="0"/>
              </a:spcAft>
              <a:buFont typeface="Arial" panose="020B0604020202020204" pitchFamily="34" charset="0"/>
              <a:buNone/>
              <a:defRPr sz="1500" b="0">
                <a:solidFill>
                  <a:schemeClr val="bg2"/>
                </a:solidFill>
              </a:defRPr>
            </a:lvl6pPr>
            <a:lvl7pPr marL="0" indent="0" algn="l">
              <a:lnSpc>
                <a:spcPts val="2400"/>
              </a:lnSpc>
              <a:spcAft>
                <a:spcPts val="0"/>
              </a:spcAft>
              <a:buFont typeface="Arial" panose="020B0604020202020204" pitchFamily="34" charset="0"/>
              <a:buNone/>
              <a:defRPr sz="1500" b="0">
                <a:solidFill>
                  <a:schemeClr val="bg2"/>
                </a:solidFill>
              </a:defRPr>
            </a:lvl7pPr>
            <a:lvl8pPr marL="0" indent="0" algn="l">
              <a:lnSpc>
                <a:spcPts val="2400"/>
              </a:lnSpc>
              <a:spcAft>
                <a:spcPts val="0"/>
              </a:spcAft>
              <a:buFont typeface="Arial" panose="020B0604020202020204" pitchFamily="34" charset="0"/>
              <a:buNone/>
              <a:defRPr sz="1500" b="0">
                <a:solidFill>
                  <a:schemeClr val="bg2"/>
                </a:solidFill>
              </a:defRPr>
            </a:lvl8pPr>
            <a:lvl9pPr marL="0" indent="0" algn="l">
              <a:lnSpc>
                <a:spcPts val="2400"/>
              </a:lnSpc>
              <a:spcAft>
                <a:spcPts val="0"/>
              </a:spcAft>
              <a:buFont typeface="Arial" panose="020B0604020202020204" pitchFamily="34" charset="0"/>
              <a:buNone/>
              <a:defRPr sz="1500" b="0">
                <a:solidFill>
                  <a:schemeClr val="bg2"/>
                </a:solidFill>
              </a:defRPr>
            </a:lvl9pPr>
          </a:lstStyle>
          <a:p>
            <a:pPr lvl="0"/>
            <a:r>
              <a:rPr lang="de-DE" dirty="0"/>
              <a:t>Untertitel</a:t>
            </a:r>
          </a:p>
        </p:txBody>
      </p:sp>
      <p:sp>
        <p:nvSpPr>
          <p:cNvPr id="7" name="Datumsplatzhalter 6"/>
          <p:cNvSpPr>
            <a:spLocks noGrp="1"/>
          </p:cNvSpPr>
          <p:nvPr>
            <p:ph type="dt" sz="half" idx="10"/>
          </p:nvPr>
        </p:nvSpPr>
        <p:spPr>
          <a:xfrm>
            <a:off x="468000" y="4680000"/>
            <a:ext cx="7560000" cy="144000"/>
          </a:xfrm>
        </p:spPr>
        <p:txBody>
          <a:bodyPr/>
          <a:lstStyle>
            <a:lvl1pPr>
              <a:defRPr sz="900">
                <a:solidFill>
                  <a:schemeClr val="tx2"/>
                </a:solidFill>
              </a:defRPr>
            </a:lvl1pPr>
          </a:lstStyle>
          <a:p>
            <a:endParaRPr lang="de-DE" dirty="0"/>
          </a:p>
        </p:txBody>
      </p:sp>
      <p:pic>
        <p:nvPicPr>
          <p:cNvPr id="6" name="Grafik 5">
            <a:extLst>
              <a:ext uri="{FF2B5EF4-FFF2-40B4-BE49-F238E27FC236}">
                <a16:creationId xmlns:a16="http://schemas.microsoft.com/office/drawing/2014/main" id="{70D81F06-1D47-4C44-8C29-89662B0E161D}"/>
              </a:ext>
            </a:extLst>
          </p:cNvPr>
          <p:cNvPicPr>
            <a:picLocks noChangeAspect="1"/>
          </p:cNvPicPr>
          <p:nvPr userDrawn="1"/>
        </p:nvPicPr>
        <p:blipFill>
          <a:blip r:embed="rId2"/>
          <a:stretch>
            <a:fillRect/>
          </a:stretch>
        </p:blipFill>
        <p:spPr>
          <a:xfrm>
            <a:off x="468000" y="3499200"/>
            <a:ext cx="2505600" cy="173898"/>
          </a:xfrm>
          <a:prstGeom prst="rect">
            <a:avLst/>
          </a:prstGeom>
        </p:spPr>
      </p:pic>
      <p:sp>
        <p:nvSpPr>
          <p:cNvPr id="22" name="Bildplatzhalter 21">
            <a:extLst>
              <a:ext uri="{FF2B5EF4-FFF2-40B4-BE49-F238E27FC236}">
                <a16:creationId xmlns:a16="http://schemas.microsoft.com/office/drawing/2014/main" id="{84C7B36F-18FD-48F5-9A0D-FC40AEE68D0C}"/>
              </a:ext>
            </a:extLst>
          </p:cNvPr>
          <p:cNvSpPr>
            <a:spLocks noGrp="1"/>
          </p:cNvSpPr>
          <p:nvPr>
            <p:ph type="pic" sz="quarter" idx="13"/>
          </p:nvPr>
        </p:nvSpPr>
        <p:spPr>
          <a:xfrm>
            <a:off x="-1" y="-1"/>
            <a:ext cx="8182800" cy="3186000"/>
          </a:xfrm>
          <a:custGeom>
            <a:avLst/>
            <a:gdLst>
              <a:gd name="connsiteX0" fmla="*/ 0 w 8182800"/>
              <a:gd name="connsiteY0" fmla="*/ 0 h 3186000"/>
              <a:gd name="connsiteX1" fmla="*/ 8182800 w 8182800"/>
              <a:gd name="connsiteY1" fmla="*/ 0 h 3186000"/>
              <a:gd name="connsiteX2" fmla="*/ 8182800 w 8182800"/>
              <a:gd name="connsiteY2" fmla="*/ 1 h 3186000"/>
              <a:gd name="connsiteX3" fmla="*/ 7225201 w 8182800"/>
              <a:gd name="connsiteY3" fmla="*/ 1 h 3186000"/>
              <a:gd name="connsiteX4" fmla="*/ 7225201 w 8182800"/>
              <a:gd name="connsiteY4" fmla="*/ 1440001 h 3186000"/>
              <a:gd name="connsiteX5" fmla="*/ 8182800 w 8182800"/>
              <a:gd name="connsiteY5" fmla="*/ 1440001 h 3186000"/>
              <a:gd name="connsiteX6" fmla="*/ 8182800 w 8182800"/>
              <a:gd name="connsiteY6" fmla="*/ 3186000 h 3186000"/>
              <a:gd name="connsiteX7" fmla="*/ 0 w 8182800"/>
              <a:gd name="connsiteY7" fmla="*/ 3186000 h 318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82800" h="3186000">
                <a:moveTo>
                  <a:pt x="0" y="0"/>
                </a:moveTo>
                <a:lnTo>
                  <a:pt x="8182800" y="0"/>
                </a:lnTo>
                <a:lnTo>
                  <a:pt x="8182800" y="1"/>
                </a:lnTo>
                <a:lnTo>
                  <a:pt x="7225201" y="1"/>
                </a:lnTo>
                <a:lnTo>
                  <a:pt x="7225201" y="1440001"/>
                </a:lnTo>
                <a:lnTo>
                  <a:pt x="8182800" y="1440001"/>
                </a:lnTo>
                <a:lnTo>
                  <a:pt x="8182800" y="3186000"/>
                </a:lnTo>
                <a:lnTo>
                  <a:pt x="0" y="3186000"/>
                </a:lnTo>
                <a:close/>
              </a:path>
            </a:pathLst>
          </a:custGeom>
          <a:solidFill>
            <a:schemeClr val="bg1">
              <a:lumMod val="85000"/>
            </a:schemeClr>
          </a:solidFill>
        </p:spPr>
        <p:txBody>
          <a:bodyPr wrap="square" anchor="ctr">
            <a:noAutofit/>
          </a:bodyPr>
          <a:lstStyle>
            <a:lvl1pPr algn="ctr">
              <a:defRPr/>
            </a:lvl1pPr>
          </a:lstStyle>
          <a:p>
            <a:r>
              <a:rPr lang="de-DE"/>
              <a:t>Bild durch Klicken auf Symbol hinzufügen</a:t>
            </a:r>
            <a:endParaRPr lang="de-DE" dirty="0"/>
          </a:p>
        </p:txBody>
      </p:sp>
      <p:pic>
        <p:nvPicPr>
          <p:cNvPr id="16" name="Grafik 15">
            <a:extLst>
              <a:ext uri="{FF2B5EF4-FFF2-40B4-BE49-F238E27FC236}">
                <a16:creationId xmlns:a16="http://schemas.microsoft.com/office/drawing/2014/main" id="{C28E9FB3-DC3C-4E55-9877-2DEEAAB32903}"/>
              </a:ext>
            </a:extLst>
          </p:cNvPr>
          <p:cNvPicPr>
            <a:picLocks noChangeAspect="1"/>
          </p:cNvPicPr>
          <p:nvPr userDrawn="1"/>
        </p:nvPicPr>
        <p:blipFill>
          <a:blip r:embed="rId3"/>
          <a:stretch>
            <a:fillRect/>
          </a:stretch>
        </p:blipFill>
        <p:spPr>
          <a:xfrm>
            <a:off x="7225200" y="0"/>
            <a:ext cx="1440362" cy="1440000"/>
          </a:xfrm>
          <a:prstGeom prst="rect">
            <a:avLst/>
          </a:prstGeom>
        </p:spPr>
      </p:pic>
      <p:sp>
        <p:nvSpPr>
          <p:cNvPr id="23" name="Titel 22">
            <a:extLst>
              <a:ext uri="{FF2B5EF4-FFF2-40B4-BE49-F238E27FC236}">
                <a16:creationId xmlns:a16="http://schemas.microsoft.com/office/drawing/2014/main" id="{259FB325-4F00-4E24-9BB5-CBE59A8EE6E3}"/>
              </a:ext>
            </a:extLst>
          </p:cNvPr>
          <p:cNvSpPr>
            <a:spLocks noGrp="1"/>
          </p:cNvSpPr>
          <p:nvPr>
            <p:ph type="title"/>
          </p:nvPr>
        </p:nvSpPr>
        <p:spPr>
          <a:xfrm>
            <a:off x="468000" y="3895200"/>
            <a:ext cx="3527936" cy="324000"/>
          </a:xfrm>
        </p:spPr>
        <p:txBody>
          <a:bodyPr/>
          <a:lstStyle>
            <a:lvl1pPr>
              <a:lnSpc>
                <a:spcPts val="2500"/>
              </a:lnSpc>
              <a:defRPr cap="all" baseline="0"/>
            </a:lvl1pPr>
          </a:lstStyle>
          <a:p>
            <a:pPr lvl="0"/>
            <a:r>
              <a:rPr lang="de-DE"/>
              <a:t>Mastertitelformat bearbeiten</a:t>
            </a:r>
            <a:endParaRPr lang="de-DE" dirty="0"/>
          </a:p>
        </p:txBody>
      </p:sp>
      <p:sp>
        <p:nvSpPr>
          <p:cNvPr id="4" name="Bildplatzhalter 3">
            <a:extLst>
              <a:ext uri="{FF2B5EF4-FFF2-40B4-BE49-F238E27FC236}">
                <a16:creationId xmlns:a16="http://schemas.microsoft.com/office/drawing/2014/main" id="{EA11C8C5-D6EB-4C5D-9539-1ADEFC0908BE}"/>
              </a:ext>
            </a:extLst>
          </p:cNvPr>
          <p:cNvSpPr>
            <a:spLocks noGrp="1"/>
          </p:cNvSpPr>
          <p:nvPr>
            <p:ph type="pic" sz="quarter" idx="14" hasCustomPrompt="1"/>
          </p:nvPr>
        </p:nvSpPr>
        <p:spPr>
          <a:xfrm>
            <a:off x="5677199" y="3895200"/>
            <a:ext cx="2505600" cy="324000"/>
          </a:xfrm>
        </p:spPr>
        <p:txBody>
          <a:bodyPr anchor="ctr" anchorCtr="0"/>
          <a:lstStyle>
            <a:lvl1pPr algn="ctr">
              <a:defRPr sz="1050"/>
            </a:lvl1pPr>
          </a:lstStyle>
          <a:p>
            <a:r>
              <a:rPr lang="de-DE" dirty="0"/>
              <a:t>Logo auf Platzhalter ziehen</a:t>
            </a:r>
          </a:p>
        </p:txBody>
      </p:sp>
    </p:spTree>
    <p:extLst>
      <p:ext uri="{BB962C8B-B14F-4D97-AF65-F5344CB8AC3E}">
        <p14:creationId xmlns:p14="http://schemas.microsoft.com/office/powerpoint/2010/main" val="722586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line / Text / Bild">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918000"/>
            <a:ext cx="324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104000" y="954000"/>
            <a:ext cx="4536000" cy="3024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4119991346"/>
      </p:ext>
    </p:extLst>
  </p:cSld>
  <p:clrMapOvr>
    <a:masterClrMapping/>
  </p:clrMapOvr>
  <p:extLst>
    <p:ext uri="{DCECCB84-F9BA-43D5-87BE-67443E8EF086}">
      <p15:sldGuideLst xmlns:p15="http://schemas.microsoft.com/office/powerpoint/2012/main">
        <p15:guide id="1" pos="2583" userDrawn="1">
          <p15:clr>
            <a:srgbClr val="FBAE40"/>
          </p15:clr>
        </p15:guide>
        <p15:guide id="2" pos="5444" userDrawn="1">
          <p15:clr>
            <a:srgbClr val="FBAE40"/>
          </p15:clr>
        </p15:guide>
        <p15:guide id="3" orient="horz" pos="596" userDrawn="1">
          <p15:clr>
            <a:srgbClr val="FBAE40"/>
          </p15:clr>
        </p15:guide>
        <p15:guide id="4" orient="horz" pos="250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 Text / Bild inkl. Bildunterzei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918000"/>
            <a:ext cx="4104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0" y="954000"/>
            <a:ext cx="3960000" cy="2646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4680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3587194172"/>
      </p:ext>
    </p:extLst>
  </p:cSld>
  <p:clrMapOvr>
    <a:masterClrMapping/>
  </p:clrMapOvr>
  <p:extLst>
    <p:ext uri="{DCECCB84-F9BA-43D5-87BE-67443E8EF086}">
      <p15:sldGuideLst xmlns:p15="http://schemas.microsoft.com/office/powerpoint/2012/main">
        <p15:guide id="1" pos="2945" userDrawn="1">
          <p15:clr>
            <a:srgbClr val="FBAE40"/>
          </p15:clr>
        </p15:guide>
        <p15:guide id="2" pos="5444" userDrawn="1">
          <p15:clr>
            <a:srgbClr val="FBAE40"/>
          </p15:clr>
        </p15:guide>
        <p15:guide id="3" orient="horz" pos="596" userDrawn="1">
          <p15:clr>
            <a:srgbClr val="FBAE40"/>
          </p15:clr>
        </p15:guide>
        <p15:guide id="4" orient="horz" pos="226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line / Bild inkl. Bildunterzeile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5220000" y="918000"/>
            <a:ext cx="342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 y="954000"/>
            <a:ext cx="3960000" cy="2646000"/>
          </a:xfrm>
        </p:spPr>
        <p:txBody>
          <a:bodyPr anchor="ctr"/>
          <a:lstStyle>
            <a:lvl1pPr algn="ctr">
              <a:defRPr/>
            </a:lvl1pPr>
          </a:lstStyle>
          <a:p>
            <a:r>
              <a:rPr lang="de-DE"/>
              <a:t>Bild durch Klicken auf Symbol hinzufügen</a:t>
            </a:r>
          </a:p>
        </p:txBody>
      </p:sp>
      <p:sp>
        <p:nvSpPr>
          <p:cNvPr id="10" name="Textplatzhalter 5">
            <a:extLst>
              <a:ext uri="{FF2B5EF4-FFF2-40B4-BE49-F238E27FC236}">
                <a16:creationId xmlns:a16="http://schemas.microsoft.com/office/drawing/2014/main" id="{E8C92916-9C2D-4160-84A7-92C7AE8CF342}"/>
              </a:ext>
            </a:extLst>
          </p:cNvPr>
          <p:cNvSpPr>
            <a:spLocks noGrp="1"/>
          </p:cNvSpPr>
          <p:nvPr>
            <p:ph type="body" sz="quarter" idx="16" hasCustomPrompt="1"/>
          </p:nvPr>
        </p:nvSpPr>
        <p:spPr>
          <a:xfrm>
            <a:off x="468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0"/>
            <a:endParaRPr lang="de-DE" dirty="0"/>
          </a:p>
          <a:p>
            <a:pPr lvl="1"/>
            <a:r>
              <a:rPr lang="de-DE" dirty="0"/>
              <a:t>Zweite Ebene</a:t>
            </a:r>
          </a:p>
        </p:txBody>
      </p:sp>
    </p:spTree>
    <p:extLst>
      <p:ext uri="{BB962C8B-B14F-4D97-AF65-F5344CB8AC3E}">
        <p14:creationId xmlns:p14="http://schemas.microsoft.com/office/powerpoint/2010/main" val="2413746602"/>
      </p:ext>
    </p:extLst>
  </p:cSld>
  <p:clrMapOvr>
    <a:masterClrMapping/>
  </p:clrMapOvr>
  <p:extLst>
    <p:ext uri="{DCECCB84-F9BA-43D5-87BE-67443E8EF086}">
      <p15:sldGuideLst xmlns:p15="http://schemas.microsoft.com/office/powerpoint/2012/main">
        <p15:guide id="1" pos="2945">
          <p15:clr>
            <a:srgbClr val="FBAE40"/>
          </p15:clr>
        </p15:guide>
        <p15:guide id="2" pos="5444">
          <p15:clr>
            <a:srgbClr val="FBAE40"/>
          </p15:clr>
        </p15:guide>
        <p15:guide id="3" orient="horz" pos="596">
          <p15:clr>
            <a:srgbClr val="FBAE40"/>
          </p15:clr>
        </p15:guide>
        <p15:guide id="4" orient="horz" pos="226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 Text / 2 Bild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468000" y="918000"/>
            <a:ext cx="540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6480000" y="954000"/>
            <a:ext cx="2160000" cy="1440000"/>
          </a:xfrm>
        </p:spPr>
        <p:txBody>
          <a:bodyPr anchor="ctr"/>
          <a:lstStyle>
            <a:lvl1pPr algn="ctr">
              <a:defRPr/>
            </a:lvl1pPr>
          </a:lstStyle>
          <a:p>
            <a:r>
              <a:rPr lang="de-DE"/>
              <a:t>Bild durch Klicken auf Symbol hinzufügen</a:t>
            </a:r>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6480000" y="2628000"/>
            <a:ext cx="2160000" cy="144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456241470"/>
      </p:ext>
    </p:extLst>
  </p:cSld>
  <p:clrMapOvr>
    <a:masterClrMapping/>
  </p:clrMapOvr>
  <p:extLst>
    <p:ext uri="{DCECCB84-F9BA-43D5-87BE-67443E8EF086}">
      <p15:sldGuideLst xmlns:p15="http://schemas.microsoft.com/office/powerpoint/2012/main">
        <p15:guide id="1" pos="4077" userDrawn="1">
          <p15:clr>
            <a:srgbClr val="FBAE40"/>
          </p15:clr>
        </p15:guide>
        <p15:guide id="2" pos="5444">
          <p15:clr>
            <a:srgbClr val="FBAE40"/>
          </p15:clr>
        </p15:guide>
        <p15:guide id="3" orient="horz" pos="596">
          <p15:clr>
            <a:srgbClr val="FBAE40"/>
          </p15:clr>
        </p15:guide>
        <p15:guide id="4" orient="horz" pos="1653" userDrawn="1">
          <p15:clr>
            <a:srgbClr val="FBAE40"/>
          </p15:clr>
        </p15:guide>
        <p15:guide id="5" orient="horz" pos="2564" userDrawn="1">
          <p15:clr>
            <a:srgbClr val="FBAE40"/>
          </p15:clr>
        </p15:guide>
        <p15:guide id="6" orient="horz" pos="151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 2 Bilder /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a:xfrm>
            <a:off x="3240000" y="918000"/>
            <a:ext cx="5400000" cy="3366000"/>
          </a:xfrm>
        </p:spPr>
        <p:txBody>
          <a:bodyPr/>
          <a:lstStyle>
            <a:lvl1pPr>
              <a:defRPr/>
            </a:lvl1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Bildplatzhalter 4">
            <a:extLst>
              <a:ext uri="{FF2B5EF4-FFF2-40B4-BE49-F238E27FC236}">
                <a16:creationId xmlns:a16="http://schemas.microsoft.com/office/drawing/2014/main" id="{6DB40BEE-2C74-4B7C-AA75-FB330D4E18BC}"/>
              </a:ext>
            </a:extLst>
          </p:cNvPr>
          <p:cNvSpPr>
            <a:spLocks noGrp="1"/>
          </p:cNvSpPr>
          <p:nvPr>
            <p:ph type="pic" sz="quarter" idx="13"/>
          </p:nvPr>
        </p:nvSpPr>
        <p:spPr>
          <a:xfrm>
            <a:off x="468000" y="954000"/>
            <a:ext cx="2160000" cy="1440000"/>
          </a:xfrm>
        </p:spPr>
        <p:txBody>
          <a:bodyPr anchor="ctr"/>
          <a:lstStyle>
            <a:lvl1pPr algn="ctr">
              <a:defRPr/>
            </a:lvl1pPr>
          </a:lstStyle>
          <a:p>
            <a:r>
              <a:rPr lang="de-DE"/>
              <a:t>Bild durch Klicken auf Symbol hinzufügen</a:t>
            </a:r>
            <a:endParaRPr lang="de-DE" dirty="0"/>
          </a:p>
        </p:txBody>
      </p:sp>
      <p:sp>
        <p:nvSpPr>
          <p:cNvPr id="7" name="Bildplatzhalter 4">
            <a:extLst>
              <a:ext uri="{FF2B5EF4-FFF2-40B4-BE49-F238E27FC236}">
                <a16:creationId xmlns:a16="http://schemas.microsoft.com/office/drawing/2014/main" id="{73CCF540-0E4F-47A6-981D-1A856FBCB4E1}"/>
              </a:ext>
            </a:extLst>
          </p:cNvPr>
          <p:cNvSpPr>
            <a:spLocks noGrp="1"/>
          </p:cNvSpPr>
          <p:nvPr>
            <p:ph type="pic" sz="quarter" idx="14"/>
          </p:nvPr>
        </p:nvSpPr>
        <p:spPr>
          <a:xfrm>
            <a:off x="468000" y="2628000"/>
            <a:ext cx="2160000" cy="1440000"/>
          </a:xfrm>
        </p:spPr>
        <p:txBody>
          <a:bodyPr anchor="ctr"/>
          <a:lstStyle>
            <a:lvl1pPr algn="ctr">
              <a:defRPr/>
            </a:lvl1pPr>
          </a:lstStyle>
          <a:p>
            <a:r>
              <a:rPr lang="de-DE"/>
              <a:t>Bild durch Klicken auf Symbol hinzufügen</a:t>
            </a:r>
          </a:p>
        </p:txBody>
      </p:sp>
    </p:spTree>
    <p:extLst>
      <p:ext uri="{BB962C8B-B14F-4D97-AF65-F5344CB8AC3E}">
        <p14:creationId xmlns:p14="http://schemas.microsoft.com/office/powerpoint/2010/main" val="987010232"/>
      </p:ext>
    </p:extLst>
  </p:cSld>
  <p:clrMapOvr>
    <a:masterClrMapping/>
  </p:clrMapOvr>
  <p:extLst>
    <p:ext uri="{DCECCB84-F9BA-43D5-87BE-67443E8EF086}">
      <p15:sldGuideLst xmlns:p15="http://schemas.microsoft.com/office/powerpoint/2012/main">
        <p15:guide id="1" pos="1658" userDrawn="1">
          <p15:clr>
            <a:srgbClr val="FBAE40"/>
          </p15:clr>
        </p15:guide>
        <p15:guide id="2" pos="5444">
          <p15:clr>
            <a:srgbClr val="FBAE40"/>
          </p15:clr>
        </p15:guide>
        <p15:guide id="3" orient="horz" pos="596">
          <p15:clr>
            <a:srgbClr val="FBAE40"/>
          </p15:clr>
        </p15:guide>
        <p15:guide id="4" orient="horz" pos="1653">
          <p15:clr>
            <a:srgbClr val="FBAE40"/>
          </p15:clr>
        </p15:guide>
        <p15:guide id="5" orient="horz" pos="2564">
          <p15:clr>
            <a:srgbClr val="FBAE40"/>
          </p15:clr>
        </p15:guide>
        <p15:guide id="6" orient="horz" pos="151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Headlin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 EINFÜGEN</a:t>
            </a:r>
          </a:p>
        </p:txBody>
      </p:sp>
      <p:sp>
        <p:nvSpPr>
          <p:cNvPr id="4" name="Fußzeilenplatzhalter 3">
            <a:extLst>
              <a:ext uri="{FF2B5EF4-FFF2-40B4-BE49-F238E27FC236}">
                <a16:creationId xmlns:a16="http://schemas.microsoft.com/office/drawing/2014/main" id="{762F6D41-300A-44A6-A773-F84C7424CD65}"/>
              </a:ext>
            </a:extLst>
          </p:cNvPr>
          <p:cNvSpPr>
            <a:spLocks noGrp="1"/>
          </p:cNvSpPr>
          <p:nvPr>
            <p:ph type="ftr" sz="quarter" idx="11"/>
          </p:nvPr>
        </p:nvSpPr>
        <p:spPr/>
        <p:txBody>
          <a:bodyPr/>
          <a:lstStyle/>
          <a:p>
            <a:r>
              <a:rPr lang="de-DE"/>
              <a:t>Titel | ggf. weitere Angaben</a:t>
            </a:r>
            <a:endParaRPr lang="de-DE" dirty="0"/>
          </a:p>
        </p:txBody>
      </p:sp>
      <p:sp>
        <p:nvSpPr>
          <p:cNvPr id="5" name="Foliennummernplatzhalter 4">
            <a:extLst>
              <a:ext uri="{FF2B5EF4-FFF2-40B4-BE49-F238E27FC236}">
                <a16:creationId xmlns:a16="http://schemas.microsoft.com/office/drawing/2014/main" id="{D5674647-E98A-4E91-B769-603FBD38FC2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1783634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E7FEC2D-DBFC-481D-89EF-55316F02D4F5}"/>
              </a:ext>
            </a:extLst>
          </p:cNvPr>
          <p:cNvSpPr>
            <a:spLocks noGrp="1"/>
          </p:cNvSpPr>
          <p:nvPr>
            <p:ph type="ftr" sz="quarter" idx="11"/>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5BC5583F-31A1-412C-900F-41106AD78426}"/>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418177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9144000" cy="51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468000" y="756000"/>
            <a:ext cx="8172000" cy="720000"/>
          </a:xfrm>
        </p:spPr>
        <p:txBody>
          <a:bodyPr/>
          <a:lstStyle>
            <a:lvl1pPr>
              <a:lnSpc>
                <a:spcPts val="5700"/>
              </a:lnSpc>
              <a:defRPr sz="4800" b="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468000" y="1476441"/>
            <a:ext cx="8172000" cy="1439863"/>
          </a:xfrm>
        </p:spPr>
        <p:txBody>
          <a:bodyPr/>
          <a:lstStyle>
            <a:lvl1pPr>
              <a:lnSpc>
                <a:spcPts val="5700"/>
              </a:lnSpc>
              <a:defRPr sz="4800" b="1">
                <a:solidFill>
                  <a:schemeClr val="bg1"/>
                </a:solidFill>
              </a:defRPr>
            </a:lvl1pPr>
            <a:lvl2pPr>
              <a:lnSpc>
                <a:spcPts val="5700"/>
              </a:lnSpc>
              <a:defRPr sz="4800" b="1">
                <a:solidFill>
                  <a:schemeClr val="bg1"/>
                </a:solidFill>
              </a:defRPr>
            </a:lvl2pPr>
            <a:lvl3pPr>
              <a:lnSpc>
                <a:spcPts val="5700"/>
              </a:lnSpc>
              <a:defRPr sz="4800" b="1">
                <a:solidFill>
                  <a:schemeClr val="bg1"/>
                </a:solidFill>
              </a:defRPr>
            </a:lvl3pPr>
            <a:lvl4pPr>
              <a:lnSpc>
                <a:spcPts val="5700"/>
              </a:lnSpc>
              <a:defRPr sz="4800" b="1">
                <a:solidFill>
                  <a:schemeClr val="bg1"/>
                </a:solidFill>
              </a:defRPr>
            </a:lvl4pPr>
            <a:lvl5pPr>
              <a:lnSpc>
                <a:spcPts val="5700"/>
              </a:lnSpc>
              <a:defRPr sz="4800" b="1">
                <a:solidFill>
                  <a:schemeClr val="bg1"/>
                </a:solidFill>
              </a:defRPr>
            </a:lvl5pPr>
            <a:lvl6pPr>
              <a:lnSpc>
                <a:spcPts val="5700"/>
              </a:lnSpc>
              <a:defRPr sz="4800" b="1">
                <a:solidFill>
                  <a:schemeClr val="bg1"/>
                </a:solidFill>
              </a:defRPr>
            </a:lvl6pPr>
            <a:lvl7pPr>
              <a:lnSpc>
                <a:spcPts val="5700"/>
              </a:lnSpc>
              <a:defRPr sz="4800" b="1">
                <a:solidFill>
                  <a:schemeClr val="bg1"/>
                </a:solidFill>
              </a:defRPr>
            </a:lvl7pPr>
            <a:lvl8pPr>
              <a:lnSpc>
                <a:spcPts val="5700"/>
              </a:lnSpc>
              <a:defRPr sz="4800" b="1">
                <a:solidFill>
                  <a:schemeClr val="bg1"/>
                </a:solidFill>
              </a:defRPr>
            </a:lvl8pPr>
            <a:lvl9pPr>
              <a:lnSpc>
                <a:spcPts val="5700"/>
              </a:lnSpc>
              <a:defRPr sz="4800" b="1">
                <a:solidFill>
                  <a:schemeClr val="bg1"/>
                </a:solidFill>
              </a:defRPr>
            </a:lvl9pPr>
          </a:lstStyle>
          <a:p>
            <a:pPr lvl="0"/>
            <a:r>
              <a:rPr lang="de-DE" dirty="0"/>
              <a:t>Hervorhebung</a:t>
            </a:r>
          </a:p>
        </p:txBody>
      </p:sp>
    </p:spTree>
    <p:extLst>
      <p:ext uri="{BB962C8B-B14F-4D97-AF65-F5344CB8AC3E}">
        <p14:creationId xmlns:p14="http://schemas.microsoft.com/office/powerpoint/2010/main" val="291089493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 HERVORHEBUNG MIT VIEL INHALT.">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88A6D120-9FDF-4BA4-88F2-0C6E4507EEA9}"/>
              </a:ext>
            </a:extLst>
          </p:cNvPr>
          <p:cNvSpPr/>
          <p:nvPr userDrawn="1"/>
        </p:nvSpPr>
        <p:spPr>
          <a:xfrm>
            <a:off x="0" y="0"/>
            <a:ext cx="9144000" cy="51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p>
        </p:txBody>
      </p:sp>
      <p:sp>
        <p:nvSpPr>
          <p:cNvPr id="2" name="Titel 1">
            <a:extLst>
              <a:ext uri="{FF2B5EF4-FFF2-40B4-BE49-F238E27FC236}">
                <a16:creationId xmlns:a16="http://schemas.microsoft.com/office/drawing/2014/main" id="{F5F15F71-44DB-4D13-AE55-D28F1D1B73C5}"/>
              </a:ext>
            </a:extLst>
          </p:cNvPr>
          <p:cNvSpPr>
            <a:spLocks noGrp="1"/>
          </p:cNvSpPr>
          <p:nvPr>
            <p:ph type="title" hasCustomPrompt="1"/>
          </p:nvPr>
        </p:nvSpPr>
        <p:spPr>
          <a:xfrm>
            <a:off x="468000" y="828000"/>
            <a:ext cx="8172000" cy="540000"/>
          </a:xfrm>
        </p:spPr>
        <p:txBody>
          <a:bodyPr/>
          <a:lstStyle>
            <a:lvl1pPr>
              <a:lnSpc>
                <a:spcPts val="4400"/>
              </a:lnSpc>
              <a:defRPr sz="3600">
                <a:solidFill>
                  <a:schemeClr val="bg1"/>
                </a:solidFill>
              </a:defRPr>
            </a:lvl1pPr>
          </a:lstStyle>
          <a:p>
            <a:r>
              <a:rPr lang="de-DE" dirty="0"/>
              <a:t>Kapitel</a:t>
            </a:r>
          </a:p>
        </p:txBody>
      </p:sp>
      <p:sp>
        <p:nvSpPr>
          <p:cNvPr id="9" name="Textplatzhalter 8">
            <a:extLst>
              <a:ext uri="{FF2B5EF4-FFF2-40B4-BE49-F238E27FC236}">
                <a16:creationId xmlns:a16="http://schemas.microsoft.com/office/drawing/2014/main" id="{F3B6EDCF-E80D-4E83-A8E4-8D2B26F44C76}"/>
              </a:ext>
            </a:extLst>
          </p:cNvPr>
          <p:cNvSpPr>
            <a:spLocks noGrp="1"/>
          </p:cNvSpPr>
          <p:nvPr>
            <p:ph type="body" sz="quarter" idx="10" hasCustomPrompt="1"/>
          </p:nvPr>
        </p:nvSpPr>
        <p:spPr>
          <a:xfrm>
            <a:off x="468000" y="1367999"/>
            <a:ext cx="8172000" cy="2916000"/>
          </a:xfrm>
        </p:spPr>
        <p:txBody>
          <a:bodyPr/>
          <a:lstStyle>
            <a:lvl1pPr>
              <a:lnSpc>
                <a:spcPts val="4400"/>
              </a:lnSpc>
              <a:spcAft>
                <a:spcPts val="0"/>
              </a:spcAft>
              <a:defRPr sz="3600" b="0">
                <a:solidFill>
                  <a:schemeClr val="bg1"/>
                </a:solidFill>
              </a:defRPr>
            </a:lvl1pPr>
            <a:lvl2pPr>
              <a:lnSpc>
                <a:spcPts val="4400"/>
              </a:lnSpc>
              <a:defRPr sz="3600" b="0">
                <a:solidFill>
                  <a:schemeClr val="bg1"/>
                </a:solidFill>
              </a:defRPr>
            </a:lvl2pPr>
            <a:lvl3pPr>
              <a:lnSpc>
                <a:spcPts val="4400"/>
              </a:lnSpc>
              <a:defRPr sz="3600" b="0">
                <a:solidFill>
                  <a:schemeClr val="bg1"/>
                </a:solidFill>
              </a:defRPr>
            </a:lvl3pPr>
            <a:lvl4pPr>
              <a:lnSpc>
                <a:spcPts val="4400"/>
              </a:lnSpc>
              <a:defRPr sz="3600" b="0">
                <a:solidFill>
                  <a:schemeClr val="bg1"/>
                </a:solidFill>
              </a:defRPr>
            </a:lvl4pPr>
            <a:lvl5pPr>
              <a:lnSpc>
                <a:spcPts val="4400"/>
              </a:lnSpc>
              <a:defRPr sz="3600" b="0">
                <a:solidFill>
                  <a:schemeClr val="bg1"/>
                </a:solidFill>
              </a:defRPr>
            </a:lvl5pPr>
            <a:lvl6pPr>
              <a:lnSpc>
                <a:spcPts val="4400"/>
              </a:lnSpc>
              <a:defRPr sz="3600" b="0">
                <a:solidFill>
                  <a:schemeClr val="bg1"/>
                </a:solidFill>
              </a:defRPr>
            </a:lvl6pPr>
            <a:lvl7pPr>
              <a:lnSpc>
                <a:spcPts val="4400"/>
              </a:lnSpc>
              <a:defRPr sz="3600" b="0">
                <a:solidFill>
                  <a:schemeClr val="bg1"/>
                </a:solidFill>
              </a:defRPr>
            </a:lvl7pPr>
            <a:lvl8pPr>
              <a:lnSpc>
                <a:spcPts val="4400"/>
              </a:lnSpc>
              <a:defRPr sz="3600" b="0">
                <a:solidFill>
                  <a:schemeClr val="bg1"/>
                </a:solidFill>
              </a:defRPr>
            </a:lvl8pPr>
            <a:lvl9pPr>
              <a:lnSpc>
                <a:spcPts val="4400"/>
              </a:lnSpc>
              <a:defRPr sz="3600" b="0">
                <a:solidFill>
                  <a:schemeClr val="bg1"/>
                </a:solidFill>
              </a:defRPr>
            </a:lvl9pPr>
          </a:lstStyle>
          <a:p>
            <a:pPr lvl="0"/>
            <a:r>
              <a:rPr lang="de-DE" dirty="0"/>
              <a:t>Hervorhebung</a:t>
            </a:r>
          </a:p>
          <a:p>
            <a:pPr lvl="1"/>
            <a:endParaRPr lang="de-DE" dirty="0"/>
          </a:p>
        </p:txBody>
      </p:sp>
    </p:spTree>
    <p:extLst>
      <p:ext uri="{BB962C8B-B14F-4D97-AF65-F5344CB8AC3E}">
        <p14:creationId xmlns:p14="http://schemas.microsoft.com/office/powerpoint/2010/main" val="189705109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eadline //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3" name="Inhaltsplatzhalter 2"/>
          <p:cNvSpPr>
            <a:spLocks noGrp="1"/>
          </p:cNvSpPr>
          <p:nvPr>
            <p:ph idx="1" hasCustomPrompt="1"/>
          </p:nvPr>
        </p:nvSpPr>
        <p:spPr/>
        <p:txBody>
          <a:bodyPr/>
          <a:lstStyle>
            <a:lvl1pPr>
              <a:defRPr/>
            </a:lvl1pPr>
            <a:lvl2pPr defTabSz="234000">
              <a:tabLst>
                <a:tab pos="234000" algn="l"/>
              </a:tabLst>
              <a:defRPr/>
            </a:lvl2pPr>
            <a:lvl3pPr defTabSz="234000">
              <a:tabLst>
                <a:tab pos="234000" algn="l"/>
              </a:tabLst>
              <a:defRPr/>
            </a:lvl3pPr>
            <a:lvl4pPr defTabSz="234000">
              <a:tabLst>
                <a:tab pos="234000" algn="l"/>
              </a:tabLst>
              <a:defRPr/>
            </a:lvl4pPr>
            <a:lvl5pPr defTabSz="234000">
              <a:tabLst>
                <a:tab pos="234000" algn="l"/>
              </a:tabLst>
              <a:defRPr/>
            </a:lvl5pPr>
            <a:lvl6pPr marL="0" indent="0" defTabSz="234000">
              <a:buFont typeface="+mj-lt"/>
              <a:buNone/>
              <a:tabLst>
                <a:tab pos="234000" algn="l"/>
              </a:tabLst>
              <a:defRPr/>
            </a:lvl6pPr>
            <a:lvl7pPr defTabSz="234000">
              <a:tabLst>
                <a:tab pos="234000" algn="l"/>
              </a:tabLst>
              <a:defRPr/>
            </a:lvl7pPr>
            <a:lvl8pPr defTabSz="234000">
              <a:tabLst>
                <a:tab pos="234000" algn="l"/>
              </a:tabLst>
              <a:defRPr/>
            </a:lvl8pPr>
            <a:lvl9pPr defTabSz="234000">
              <a:tabLst>
                <a:tab pos="234000" algn="l"/>
              </a:tabLst>
              <a:defRPr/>
            </a:lvl9pPr>
          </a:lstStyle>
          <a:p>
            <a:pPr lvl="0"/>
            <a:r>
              <a:rPr lang="de-DE" dirty="0" err="1"/>
              <a:t>Subline</a:t>
            </a:r>
            <a:r>
              <a:rPr lang="de-DE" dirty="0"/>
              <a:t> auf erster Ebene // für weitere Ebenen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Tree>
    <p:extLst>
      <p:ext uri="{BB962C8B-B14F-4D97-AF65-F5344CB8AC3E}">
        <p14:creationId xmlns:p14="http://schemas.microsoft.com/office/powerpoint/2010/main" val="33705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eadline // Tabel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KAPITEL | CHART-HEADLINE</a:t>
            </a:r>
          </a:p>
        </p:txBody>
      </p:sp>
      <p:sp>
        <p:nvSpPr>
          <p:cNvPr id="8" name="Fußzeilenplatzhalter 7">
            <a:extLst>
              <a:ext uri="{FF2B5EF4-FFF2-40B4-BE49-F238E27FC236}">
                <a16:creationId xmlns:a16="http://schemas.microsoft.com/office/drawing/2014/main" id="{3261E425-9AF3-4B68-A7DE-55697E59EC40}"/>
              </a:ext>
            </a:extLst>
          </p:cNvPr>
          <p:cNvSpPr>
            <a:spLocks noGrp="1"/>
          </p:cNvSpPr>
          <p:nvPr>
            <p:ph type="ftr" sz="quarter" idx="11"/>
          </p:nvPr>
        </p:nvSpPr>
        <p:spPr/>
        <p:txBody>
          <a:bodyPr/>
          <a:lstStyle/>
          <a:p>
            <a:r>
              <a:rPr lang="de-DE"/>
              <a:t>Titel | ggf. weitere Angaben</a:t>
            </a:r>
            <a:endParaRPr lang="de-DE" dirty="0"/>
          </a:p>
        </p:txBody>
      </p:sp>
      <p:sp>
        <p:nvSpPr>
          <p:cNvPr id="9" name="Foliennummernplatzhalter 8">
            <a:extLst>
              <a:ext uri="{FF2B5EF4-FFF2-40B4-BE49-F238E27FC236}">
                <a16:creationId xmlns:a16="http://schemas.microsoft.com/office/drawing/2014/main" id="{DC8FE19E-1A66-4F06-9454-D8ECA4880C8E}"/>
              </a:ext>
            </a:extLst>
          </p:cNvPr>
          <p:cNvSpPr>
            <a:spLocks noGrp="1"/>
          </p:cNvSpPr>
          <p:nvPr>
            <p:ph type="sldNum" sz="quarter" idx="12"/>
          </p:nvPr>
        </p:nvSpPr>
        <p:spPr/>
        <p:txBody>
          <a:bodyPr/>
          <a:lstStyle/>
          <a:p>
            <a:fld id="{6C8FC03C-C266-4645-ABC5-645062898383}" type="slidenum">
              <a:rPr lang="de-DE" smtClean="0"/>
              <a:pPr/>
              <a:t>‹#›</a:t>
            </a:fld>
            <a:r>
              <a:rPr lang="de-DE"/>
              <a:t> </a:t>
            </a:r>
            <a:endParaRPr lang="de-DE" dirty="0"/>
          </a:p>
        </p:txBody>
      </p:sp>
      <p:sp>
        <p:nvSpPr>
          <p:cNvPr id="5" name="Tabellenplatzhalter 4">
            <a:extLst>
              <a:ext uri="{FF2B5EF4-FFF2-40B4-BE49-F238E27FC236}">
                <a16:creationId xmlns:a16="http://schemas.microsoft.com/office/drawing/2014/main" id="{F5A8BB0B-4BD0-4791-8A9B-89C9D0000E35}"/>
              </a:ext>
            </a:extLst>
          </p:cNvPr>
          <p:cNvSpPr>
            <a:spLocks noGrp="1"/>
          </p:cNvSpPr>
          <p:nvPr>
            <p:ph type="tbl" sz="quarter" idx="13"/>
          </p:nvPr>
        </p:nvSpPr>
        <p:spPr>
          <a:xfrm>
            <a:off x="468000" y="918000"/>
            <a:ext cx="8172000" cy="3366000"/>
          </a:xfrm>
        </p:spPr>
        <p:txBody>
          <a:bodyPr anchor="ctr"/>
          <a:lstStyle>
            <a:lvl1pPr algn="ctr">
              <a:defRPr/>
            </a:lvl1pPr>
          </a:lstStyle>
          <a:p>
            <a:r>
              <a:rPr lang="de-DE"/>
              <a:t>Tabelle durch Klicken auf Symbol hinzufügen</a:t>
            </a:r>
            <a:endParaRPr lang="de-DE" dirty="0"/>
          </a:p>
        </p:txBody>
      </p:sp>
      <p:grpSp>
        <p:nvGrpSpPr>
          <p:cNvPr id="6" name="Regieanweisungen">
            <a:extLst>
              <a:ext uri="{FF2B5EF4-FFF2-40B4-BE49-F238E27FC236}">
                <a16:creationId xmlns:a16="http://schemas.microsoft.com/office/drawing/2014/main" id="{20CE116F-C667-495A-B654-8B72C3A079E7}"/>
              </a:ext>
            </a:extLst>
          </p:cNvPr>
          <p:cNvGrpSpPr/>
          <p:nvPr userDrawn="1"/>
        </p:nvGrpSpPr>
        <p:grpSpPr>
          <a:xfrm>
            <a:off x="-2628800" y="-468000"/>
            <a:ext cx="14833648" cy="6083999"/>
            <a:chOff x="-2628800" y="-468000"/>
            <a:chExt cx="14833648" cy="6083999"/>
          </a:xfrm>
        </p:grpSpPr>
        <p:sp>
          <p:nvSpPr>
            <p:cNvPr id="16" name="Listenebenen">
              <a:extLst>
                <a:ext uri="{FF2B5EF4-FFF2-40B4-BE49-F238E27FC236}">
                  <a16:creationId xmlns:a16="http://schemas.microsoft.com/office/drawing/2014/main" id="{84A0104B-AA90-4DE7-ADAE-6959FBC15DB1}"/>
                </a:ext>
              </a:extLst>
            </p:cNvPr>
            <p:cNvSpPr txBox="1"/>
            <p:nvPr userDrawn="1"/>
          </p:nvSpPr>
          <p:spPr>
            <a:xfrm rot="10800000" flipH="1" flipV="1">
              <a:off x="-2628800" y="1368000"/>
              <a:ext cx="2520800" cy="1527786"/>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Einfärbung einer Spalte/Zeile: </a:t>
              </a:r>
              <a:br>
                <a:rPr lang="de-DE" sz="1200" b="0" baseline="0" dirty="0">
                  <a:solidFill>
                    <a:schemeClr val="tx1"/>
                  </a:solidFill>
                  <a:latin typeface="+mn-lt"/>
                </a:rPr>
              </a:br>
              <a:r>
                <a:rPr lang="de-DE" sz="1200" b="1" baseline="0" dirty="0">
                  <a:solidFill>
                    <a:schemeClr val="tx1"/>
                  </a:solidFill>
                  <a:latin typeface="+mn-lt"/>
                </a:rPr>
                <a:t>Markieren der Spalte/Zeile: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 Entwurf / Tabellentools &gt; Schattierung &gt;</a:t>
              </a:r>
            </a:p>
            <a:p>
              <a:pPr marL="0" marR="0" lvl="0" indent="0" algn="r" defTabSz="905951" rtl="0" eaLnBrk="1" fontAlgn="auto" latinLnBrk="0" hangingPunct="1">
                <a:lnSpc>
                  <a:spcPct val="100000"/>
                </a:lnSpc>
                <a:spcBef>
                  <a:spcPts val="0"/>
                </a:spcBef>
                <a:spcAft>
                  <a:spcPts val="0"/>
                </a:spcAft>
                <a:buClrTx/>
                <a:buSzTx/>
                <a:buFontTx/>
                <a:buNone/>
                <a:tabLst/>
                <a:defRPr/>
              </a:pPr>
              <a:endParaRPr lang="de-DE" sz="1200" b="1" baseline="0" dirty="0">
                <a:solidFill>
                  <a:schemeClr val="tx1"/>
                </a:solidFill>
                <a:latin typeface="+mn-lt"/>
              </a:endParaRP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Die gewünschte Farbe aus den Designfarben auswählen</a:t>
              </a:r>
            </a:p>
          </p:txBody>
        </p:sp>
        <p:sp>
          <p:nvSpPr>
            <p:cNvPr id="10" name="Zurücksetzen">
              <a:extLst>
                <a:ext uri="{FF2B5EF4-FFF2-40B4-BE49-F238E27FC236}">
                  <a16:creationId xmlns:a16="http://schemas.microsoft.com/office/drawing/2014/main" id="{431D1FFE-03BA-4520-A89B-CDD1BC7E4751}"/>
                </a:ext>
              </a:extLst>
            </p:cNvPr>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1" name="Hilfslinien">
              <a:extLst>
                <a:ext uri="{FF2B5EF4-FFF2-40B4-BE49-F238E27FC236}">
                  <a16:creationId xmlns:a16="http://schemas.microsoft.com/office/drawing/2014/main" id="{38EA8585-E11F-4D10-9DAB-78E6756B2D63}"/>
                </a:ext>
              </a:extLst>
            </p:cNvPr>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Löschen einer Spalte/Zeile: </a:t>
              </a:r>
              <a:r>
                <a:rPr kumimoji="0" lang="de-DE" sz="1200" b="1" i="0" u="none" strike="noStrike" kern="1200" cap="none" spc="0" normalizeH="0" baseline="0" noProof="0" dirty="0">
                  <a:ln>
                    <a:noFill/>
                  </a:ln>
                  <a:solidFill>
                    <a:schemeClr val="tx1"/>
                  </a:solidFill>
                  <a:effectLst/>
                  <a:uLnTx/>
                  <a:uFillTx/>
                  <a:latin typeface="+mn-lt"/>
                  <a:ea typeface="+mn-ea"/>
                  <a:cs typeface="+mn-cs"/>
                </a:rPr>
                <a:t>Markieren der Spalte/Zeile: Layout &gt; Löschen &gt; Spalte bzw. Zeile löschen</a:t>
              </a:r>
            </a:p>
          </p:txBody>
        </p:sp>
        <p:sp>
          <p:nvSpPr>
            <p:cNvPr id="12" name="Fußzeile">
              <a:extLst>
                <a:ext uri="{FF2B5EF4-FFF2-40B4-BE49-F238E27FC236}">
                  <a16:creationId xmlns:a16="http://schemas.microsoft.com/office/drawing/2014/main" id="{4EFB3271-7B15-42ED-A704-B39FAEDC1436}"/>
                </a:ext>
              </a:extLst>
            </p:cNvPr>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13" name="Layoutwechsel">
              <a:extLst>
                <a:ext uri="{FF2B5EF4-FFF2-40B4-BE49-F238E27FC236}">
                  <a16:creationId xmlns:a16="http://schemas.microsoft.com/office/drawing/2014/main" id="{6BCDAEA0-53BC-4E57-84CA-5C530F05A90E}"/>
                </a:ext>
              </a:extLst>
            </p:cNvPr>
            <p:cNvSpPr txBox="1"/>
            <p:nvPr userDrawn="1"/>
          </p:nvSpPr>
          <p:spPr>
            <a:xfrm rot="10800000" flipH="1" flipV="1">
              <a:off x="9252000" y="2283786"/>
              <a:ext cx="2952848" cy="1044048"/>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Einfügen einer Spalte/Zeile:</a:t>
              </a:r>
            </a:p>
            <a:p>
              <a:pPr indent="0" algn="l">
                <a:lnSpc>
                  <a:spcPct val="100000"/>
                </a:lnSpc>
                <a:spcBef>
                  <a:spcPts val="0"/>
                </a:spcBef>
                <a:spcAft>
                  <a:spcPts val="0"/>
                </a:spcAft>
              </a:pPr>
              <a:r>
                <a:rPr lang="de-DE" sz="1200" b="1" baseline="0" dirty="0">
                  <a:solidFill>
                    <a:schemeClr val="tx1"/>
                  </a:solidFill>
                  <a:latin typeface="+mn-lt"/>
                </a:rPr>
                <a:t>Markieren der Spalte/Zeile neben der eine weitere eingefügt werden soll:</a:t>
              </a:r>
            </a:p>
            <a:p>
              <a:pPr indent="0" algn="l">
                <a:lnSpc>
                  <a:spcPct val="100000"/>
                </a:lnSpc>
                <a:spcBef>
                  <a:spcPts val="0"/>
                </a:spcBef>
                <a:spcAft>
                  <a:spcPts val="0"/>
                </a:spcAft>
              </a:pPr>
              <a:r>
                <a:rPr lang="de-DE" sz="1200" b="1" baseline="0" dirty="0">
                  <a:solidFill>
                    <a:schemeClr val="tx1"/>
                  </a:solidFill>
                  <a:latin typeface="+mn-lt"/>
                </a:rPr>
                <a:t>Layout &gt; Hier die gewünschte Einfügeoption auswählen</a:t>
              </a:r>
            </a:p>
          </p:txBody>
        </p:sp>
      </p:grpSp>
      <p:cxnSp>
        <p:nvCxnSpPr>
          <p:cNvPr id="19" name="Gerader Verbinder 18">
            <a:extLst>
              <a:ext uri="{FF2B5EF4-FFF2-40B4-BE49-F238E27FC236}">
                <a16:creationId xmlns:a16="http://schemas.microsoft.com/office/drawing/2014/main" id="{4573989D-8FFD-4555-AAB7-592C2CE3AC9F}"/>
              </a:ext>
            </a:extLst>
          </p:cNvPr>
          <p:cNvCxnSpPr/>
          <p:nvPr userDrawn="1"/>
        </p:nvCxnSpPr>
        <p:spPr>
          <a:xfrm>
            <a:off x="0" y="4485600"/>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F3269418-AEC9-43D6-9A0C-41CA02546BAE}"/>
              </a:ext>
            </a:extLst>
          </p:cNvPr>
          <p:cNvPicPr>
            <a:picLocks noChangeAspect="1"/>
          </p:cNvPicPr>
          <p:nvPr userDrawn="1"/>
        </p:nvPicPr>
        <p:blipFill rotWithShape="1">
          <a:blip r:embed="rId2"/>
          <a:srcRect b="4513"/>
          <a:stretch/>
        </p:blipFill>
        <p:spPr>
          <a:xfrm>
            <a:off x="9252000" y="3327773"/>
            <a:ext cx="2067213" cy="864158"/>
          </a:xfrm>
          <a:prstGeom prst="rect">
            <a:avLst/>
          </a:prstGeom>
        </p:spPr>
      </p:pic>
      <p:pic>
        <p:nvPicPr>
          <p:cNvPr id="15" name="Grafik 14">
            <a:extLst>
              <a:ext uri="{FF2B5EF4-FFF2-40B4-BE49-F238E27FC236}">
                <a16:creationId xmlns:a16="http://schemas.microsoft.com/office/drawing/2014/main" id="{081CC49D-33BF-49DC-B533-86BE2EB412AB}"/>
              </a:ext>
            </a:extLst>
          </p:cNvPr>
          <p:cNvPicPr>
            <a:picLocks noChangeAspect="1"/>
          </p:cNvPicPr>
          <p:nvPr userDrawn="1"/>
        </p:nvPicPr>
        <p:blipFill>
          <a:blip r:embed="rId3"/>
          <a:stretch>
            <a:fillRect/>
          </a:stretch>
        </p:blipFill>
        <p:spPr>
          <a:xfrm>
            <a:off x="7308000" y="4679640"/>
            <a:ext cx="1512000" cy="288720"/>
          </a:xfrm>
          <a:prstGeom prst="rect">
            <a:avLst/>
          </a:prstGeom>
        </p:spPr>
      </p:pic>
    </p:spTree>
    <p:extLst>
      <p:ext uri="{BB962C8B-B14F-4D97-AF65-F5344CB8AC3E}">
        <p14:creationId xmlns:p14="http://schemas.microsoft.com/office/powerpoint/2010/main" val="2252541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hasCustomPrompt="1"/>
          </p:nvPr>
        </p:nvSpPr>
        <p:spPr>
          <a:xfrm>
            <a:off x="0" y="0"/>
            <a:ext cx="9144000" cy="5148000"/>
          </a:xfrm>
        </p:spPr>
        <p:txBody>
          <a:bodyPr anchor="ctr"/>
          <a:lstStyle>
            <a:lvl1pPr algn="ctr">
              <a:defRPr/>
            </a:lvl1pPr>
          </a:lstStyle>
          <a:p>
            <a:r>
              <a:rPr lang="de-DE" dirty="0"/>
              <a:t>Vollbild durch klicken einfügen.</a:t>
            </a:r>
          </a:p>
        </p:txBody>
      </p:sp>
    </p:spTree>
    <p:extLst>
      <p:ext uri="{BB962C8B-B14F-4D97-AF65-F5344CB8AC3E}">
        <p14:creationId xmlns:p14="http://schemas.microsoft.com/office/powerpoint/2010/main" val="3911177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klein">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noChangeAspect="1"/>
          </p:cNvSpPr>
          <p:nvPr>
            <p:ph type="pic" sz="quarter" idx="10"/>
          </p:nvPr>
        </p:nvSpPr>
        <p:spPr>
          <a:xfrm>
            <a:off x="2052000" y="468000"/>
            <a:ext cx="5040000" cy="3366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2051999" y="3952800"/>
            <a:ext cx="5040000" cy="324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Tree>
    <p:extLst>
      <p:ext uri="{BB962C8B-B14F-4D97-AF65-F5344CB8AC3E}">
        <p14:creationId xmlns:p14="http://schemas.microsoft.com/office/powerpoint/2010/main" val="2325704136"/>
      </p:ext>
    </p:extLst>
  </p:cSld>
  <p:clrMapOvr>
    <a:masterClrMapping/>
  </p:clrMapOvr>
  <p:extLst>
    <p:ext uri="{DCECCB84-F9BA-43D5-87BE-67443E8EF086}">
      <p15:sldGuideLst xmlns:p15="http://schemas.microsoft.com/office/powerpoint/2012/main">
        <p15:guide id="1" pos="1292" userDrawn="1">
          <p15:clr>
            <a:srgbClr val="FBAE40"/>
          </p15:clr>
        </p15:guide>
        <p15:guide id="2" pos="4468" userDrawn="1">
          <p15:clr>
            <a:srgbClr val="FBAE40"/>
          </p15:clr>
        </p15:guide>
        <p15:guide id="3" orient="horz" pos="291" userDrawn="1">
          <p15:clr>
            <a:srgbClr val="FBAE40"/>
          </p15:clr>
        </p15:guide>
        <p15:guide id="4" orient="horz" pos="241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468000" y="468000"/>
            <a:ext cx="3960000" cy="2646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468000" y="3240000"/>
            <a:ext cx="3960000" cy="1044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4680000" y="468000"/>
            <a:ext cx="3960000" cy="2646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4680000" y="3240000"/>
            <a:ext cx="3960000" cy="1044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a:t>
            </a:r>
            <a:r>
              <a:rPr lang="de-DE" dirty="0" err="1"/>
              <a:t>Bildunterzeile</a:t>
            </a:r>
            <a:r>
              <a:rPr lang="de-DE" dirty="0"/>
              <a:t> // für weitere Ebenen (Text)  &gt;&gt; Menü &gt; Start &gt; Absatz &gt; Listenebene erhöhen</a:t>
            </a:r>
          </a:p>
          <a:p>
            <a:pPr lvl="1"/>
            <a:r>
              <a:rPr lang="de-DE" dirty="0"/>
              <a:t>Zweite Ebene</a:t>
            </a:r>
          </a:p>
        </p:txBody>
      </p:sp>
    </p:spTree>
    <p:extLst>
      <p:ext uri="{BB962C8B-B14F-4D97-AF65-F5344CB8AC3E}">
        <p14:creationId xmlns:p14="http://schemas.microsoft.com/office/powerpoint/2010/main" val="622643563"/>
      </p:ext>
    </p:extLst>
  </p:cSld>
  <p:clrMapOvr>
    <a:masterClrMapping/>
  </p:clrMapOvr>
  <p:extLst>
    <p:ext uri="{DCECCB84-F9BA-43D5-87BE-67443E8EF086}">
      <p15:sldGuideLst xmlns:p15="http://schemas.microsoft.com/office/powerpoint/2012/main">
        <p15:guide id="1" pos="2945" userDrawn="1">
          <p15:clr>
            <a:srgbClr val="FBAE40"/>
          </p15:clr>
        </p15:guide>
        <p15:guide id="2" pos="5443" userDrawn="1">
          <p15:clr>
            <a:srgbClr val="FBAE40"/>
          </p15:clr>
        </p15:guide>
        <p15:guide id="3" orient="horz" pos="291">
          <p15:clr>
            <a:srgbClr val="FBAE40"/>
          </p15:clr>
        </p15:guide>
        <p15:guide id="4" orient="horz" pos="1963" userDrawn="1">
          <p15:clr>
            <a:srgbClr val="FBAE40"/>
          </p15:clr>
        </p15:guide>
        <p15:guide id="5" pos="27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Bilder inkl. Headlin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EC3A98A1-0379-4B57-A126-017C70E1949C}"/>
              </a:ext>
            </a:extLst>
          </p:cNvPr>
          <p:cNvSpPr>
            <a:spLocks noGrp="1"/>
          </p:cNvSpPr>
          <p:nvPr>
            <p:ph type="pic" sz="quarter" idx="10"/>
          </p:nvPr>
        </p:nvSpPr>
        <p:spPr>
          <a:xfrm>
            <a:off x="468000" y="954000"/>
            <a:ext cx="3960000" cy="2646000"/>
          </a:xfrm>
        </p:spPr>
        <p:txBody>
          <a:bodyPr anchor="ctr"/>
          <a:lstStyle>
            <a:lvl1pPr algn="ctr">
              <a:defRPr/>
            </a:lvl1pPr>
          </a:lstStyle>
          <a:p>
            <a:r>
              <a:rPr lang="de-DE"/>
              <a:t>Bild durch Klicken auf Symbol hinzufügen</a:t>
            </a:r>
          </a:p>
        </p:txBody>
      </p:sp>
      <p:sp>
        <p:nvSpPr>
          <p:cNvPr id="3" name="Fußzeilenplatzhalter 2">
            <a:extLst>
              <a:ext uri="{FF2B5EF4-FFF2-40B4-BE49-F238E27FC236}">
                <a16:creationId xmlns:a16="http://schemas.microsoft.com/office/drawing/2014/main" id="{E97D7879-BA70-4DD0-99E9-74C1A1FA34B5}"/>
              </a:ext>
            </a:extLst>
          </p:cNvPr>
          <p:cNvSpPr>
            <a:spLocks noGrp="1"/>
          </p:cNvSpPr>
          <p:nvPr>
            <p:ph type="ftr" sz="quarter" idx="12"/>
          </p:nvPr>
        </p:nvSpPr>
        <p:spPr/>
        <p:txBody>
          <a:bodyPr/>
          <a:lstStyle/>
          <a:p>
            <a:r>
              <a:rPr lang="de-DE"/>
              <a:t>Titel | ggf. weitere Angaben</a:t>
            </a:r>
            <a:endParaRPr lang="de-DE" dirty="0"/>
          </a:p>
        </p:txBody>
      </p:sp>
      <p:sp>
        <p:nvSpPr>
          <p:cNvPr id="4" name="Foliennummernplatzhalter 3">
            <a:extLst>
              <a:ext uri="{FF2B5EF4-FFF2-40B4-BE49-F238E27FC236}">
                <a16:creationId xmlns:a16="http://schemas.microsoft.com/office/drawing/2014/main" id="{EB422CC4-3EFE-4A06-B194-FAB2C24ECED1}"/>
              </a:ext>
            </a:extLst>
          </p:cNvPr>
          <p:cNvSpPr>
            <a:spLocks noGrp="1"/>
          </p:cNvSpPr>
          <p:nvPr>
            <p:ph type="sldNum" sz="quarter" idx="13"/>
          </p:nvPr>
        </p:nvSpPr>
        <p:spPr/>
        <p:txBody>
          <a:bodyPr/>
          <a:lstStyle/>
          <a:p>
            <a:fld id="{6C8FC03C-C266-4645-ABC5-645062898383}" type="slidenum">
              <a:rPr lang="de-DE" smtClean="0"/>
              <a:pPr/>
              <a:t>‹#›</a:t>
            </a:fld>
            <a:r>
              <a:rPr lang="de-DE"/>
              <a:t> </a:t>
            </a:r>
            <a:endParaRPr lang="de-DE" dirty="0"/>
          </a:p>
        </p:txBody>
      </p:sp>
      <p:sp>
        <p:nvSpPr>
          <p:cNvPr id="6" name="Textplatzhalter 5">
            <a:extLst>
              <a:ext uri="{FF2B5EF4-FFF2-40B4-BE49-F238E27FC236}">
                <a16:creationId xmlns:a16="http://schemas.microsoft.com/office/drawing/2014/main" id="{6DC3B07E-B021-4B5C-9450-33EDD5844452}"/>
              </a:ext>
            </a:extLst>
          </p:cNvPr>
          <p:cNvSpPr>
            <a:spLocks noGrp="1"/>
          </p:cNvSpPr>
          <p:nvPr>
            <p:ph type="body" sz="quarter" idx="14" hasCustomPrompt="1"/>
          </p:nvPr>
        </p:nvSpPr>
        <p:spPr>
          <a:xfrm>
            <a:off x="468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8" name="Bildplatzhalter 6">
            <a:extLst>
              <a:ext uri="{FF2B5EF4-FFF2-40B4-BE49-F238E27FC236}">
                <a16:creationId xmlns:a16="http://schemas.microsoft.com/office/drawing/2014/main" id="{CFABEA7C-7103-4FAC-AAB1-B8FF06848676}"/>
              </a:ext>
            </a:extLst>
          </p:cNvPr>
          <p:cNvSpPr>
            <a:spLocks noGrp="1"/>
          </p:cNvSpPr>
          <p:nvPr>
            <p:ph type="pic" sz="quarter" idx="15"/>
          </p:nvPr>
        </p:nvSpPr>
        <p:spPr>
          <a:xfrm>
            <a:off x="4680000" y="954000"/>
            <a:ext cx="3960000" cy="2646000"/>
          </a:xfrm>
        </p:spPr>
        <p:txBody>
          <a:bodyPr anchor="ctr"/>
          <a:lstStyle>
            <a:lvl1pPr algn="ctr">
              <a:defRPr/>
            </a:lvl1pPr>
          </a:lstStyle>
          <a:p>
            <a:r>
              <a:rPr lang="de-DE"/>
              <a:t>Bild durch Klicken auf Symbol hinzufügen</a:t>
            </a:r>
          </a:p>
        </p:txBody>
      </p:sp>
      <p:sp>
        <p:nvSpPr>
          <p:cNvPr id="9" name="Textplatzhalter 5">
            <a:extLst>
              <a:ext uri="{FF2B5EF4-FFF2-40B4-BE49-F238E27FC236}">
                <a16:creationId xmlns:a16="http://schemas.microsoft.com/office/drawing/2014/main" id="{9CA26BD8-E4CD-4A9F-ACC0-895F1FD2744F}"/>
              </a:ext>
            </a:extLst>
          </p:cNvPr>
          <p:cNvSpPr>
            <a:spLocks noGrp="1"/>
          </p:cNvSpPr>
          <p:nvPr>
            <p:ph type="body" sz="quarter" idx="16" hasCustomPrompt="1"/>
          </p:nvPr>
        </p:nvSpPr>
        <p:spPr>
          <a:xfrm>
            <a:off x="4680000" y="3708000"/>
            <a:ext cx="3960000" cy="576000"/>
          </a:xfrm>
        </p:spPr>
        <p:txBody>
          <a:bodyPr/>
          <a:lstStyle>
            <a:lvl1pPr>
              <a:lnSpc>
                <a:spcPts val="1200"/>
              </a:lnSpc>
              <a:spcAft>
                <a:spcPts val="0"/>
              </a:spcAft>
              <a:defRPr sz="900"/>
            </a:lvl1pPr>
            <a:lvl2pPr>
              <a:lnSpc>
                <a:spcPts val="1200"/>
              </a:lnSpc>
              <a:spcAft>
                <a:spcPts val="0"/>
              </a:spcAft>
              <a:defRPr sz="900"/>
            </a:lvl2pPr>
            <a:lvl3pPr>
              <a:lnSpc>
                <a:spcPts val="1200"/>
              </a:lnSpc>
              <a:spcAft>
                <a:spcPts val="0"/>
              </a:spcAft>
              <a:defRPr sz="900"/>
            </a:lvl3pPr>
            <a:lvl4pPr>
              <a:lnSpc>
                <a:spcPts val="1200"/>
              </a:lnSpc>
              <a:spcAft>
                <a:spcPts val="0"/>
              </a:spcAft>
              <a:defRPr sz="900"/>
            </a:lvl4pPr>
            <a:lvl5pPr>
              <a:lnSpc>
                <a:spcPts val="1200"/>
              </a:lnSpc>
              <a:spcAft>
                <a:spcPts val="0"/>
              </a:spcAft>
              <a:defRPr sz="900"/>
            </a:lvl5pPr>
            <a:lvl6pPr>
              <a:lnSpc>
                <a:spcPts val="1200"/>
              </a:lnSpc>
              <a:spcAft>
                <a:spcPts val="0"/>
              </a:spcAft>
              <a:defRPr sz="900"/>
            </a:lvl6pPr>
            <a:lvl7pPr>
              <a:lnSpc>
                <a:spcPts val="1200"/>
              </a:lnSpc>
              <a:spcAft>
                <a:spcPts val="0"/>
              </a:spcAft>
              <a:defRPr sz="900"/>
            </a:lvl7pPr>
            <a:lvl8pPr>
              <a:lnSpc>
                <a:spcPts val="1200"/>
              </a:lnSpc>
              <a:spcAft>
                <a:spcPts val="0"/>
              </a:spcAft>
              <a:defRPr sz="900"/>
            </a:lvl8pPr>
            <a:lvl9pPr>
              <a:lnSpc>
                <a:spcPts val="1200"/>
              </a:lnSpc>
              <a:spcAft>
                <a:spcPts val="0"/>
              </a:spcAft>
              <a:defRPr sz="900"/>
            </a:lvl9pPr>
          </a:lstStyle>
          <a:p>
            <a:pPr lvl="0"/>
            <a:r>
              <a:rPr lang="de-DE" dirty="0"/>
              <a:t>Bildunterzeile // für weitere Ebenen (Text)  &gt;&gt; Menü &gt; Start &gt; Absatz &gt; Listenebene erhöhen </a:t>
            </a:r>
          </a:p>
          <a:p>
            <a:pPr lvl="1"/>
            <a:r>
              <a:rPr lang="de-DE" dirty="0"/>
              <a:t>Zweite Ebene</a:t>
            </a:r>
          </a:p>
        </p:txBody>
      </p:sp>
      <p:sp>
        <p:nvSpPr>
          <p:cNvPr id="2" name="Titel 1">
            <a:extLst>
              <a:ext uri="{FF2B5EF4-FFF2-40B4-BE49-F238E27FC236}">
                <a16:creationId xmlns:a16="http://schemas.microsoft.com/office/drawing/2014/main" id="{F0B3784F-BC20-4A45-986C-728B00F5961B}"/>
              </a:ext>
            </a:extLst>
          </p:cNvPr>
          <p:cNvSpPr>
            <a:spLocks noGrp="1"/>
          </p:cNvSpPr>
          <p:nvPr>
            <p:ph type="title" hasCustomPrompt="1"/>
          </p:nvPr>
        </p:nvSpPr>
        <p:spPr/>
        <p:txBody>
          <a:bodyPr/>
          <a:lstStyle>
            <a:lvl1pPr>
              <a:defRPr/>
            </a:lvl1pPr>
          </a:lstStyle>
          <a:p>
            <a:r>
              <a:rPr lang="de-DE" dirty="0"/>
              <a:t>KAPITEL | CHART-HEADLINE</a:t>
            </a:r>
          </a:p>
        </p:txBody>
      </p:sp>
    </p:spTree>
    <p:extLst>
      <p:ext uri="{BB962C8B-B14F-4D97-AF65-F5344CB8AC3E}">
        <p14:creationId xmlns:p14="http://schemas.microsoft.com/office/powerpoint/2010/main" val="4262250718"/>
      </p:ext>
    </p:extLst>
  </p:cSld>
  <p:clrMapOvr>
    <a:masterClrMapping/>
  </p:clrMapOvr>
  <p:extLst>
    <p:ext uri="{DCECCB84-F9BA-43D5-87BE-67443E8EF086}">
      <p15:sldGuideLst xmlns:p15="http://schemas.microsoft.com/office/powerpoint/2012/main">
        <p15:guide id="1" pos="2945">
          <p15:clr>
            <a:srgbClr val="FBAE40"/>
          </p15:clr>
        </p15:guide>
        <p15:guide id="3" orient="horz" pos="596" userDrawn="1">
          <p15:clr>
            <a:srgbClr val="FBAE40"/>
          </p15:clr>
        </p15:guide>
        <p15:guide id="4" orient="horz" pos="2269" userDrawn="1">
          <p15:clr>
            <a:srgbClr val="FBAE40"/>
          </p15:clr>
        </p15:guide>
        <p15:guide id="5" pos="2790">
          <p15:clr>
            <a:srgbClr val="FBAE40"/>
          </p15:clr>
        </p15:guide>
        <p15:guide id="6" pos="544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userDrawn="1">
            <p:ph type="title"/>
          </p:nvPr>
        </p:nvSpPr>
        <p:spPr>
          <a:xfrm>
            <a:off x="468000" y="396000"/>
            <a:ext cx="7560000" cy="468000"/>
          </a:xfrm>
          <a:prstGeom prst="rect">
            <a:avLst/>
          </a:prstGeom>
        </p:spPr>
        <p:txBody>
          <a:bodyPr vert="horz" lIns="0" tIns="0" rIns="0" bIns="0" rtlCol="0" anchor="t" anchorCtr="0">
            <a:noAutofit/>
          </a:bodyPr>
          <a:lstStyle/>
          <a:p>
            <a:r>
              <a:rPr lang="de-DE" dirty="0"/>
              <a:t>KAPITEL | CHART-HEADLINE</a:t>
            </a:r>
          </a:p>
        </p:txBody>
      </p:sp>
      <p:sp>
        <p:nvSpPr>
          <p:cNvPr id="3" name="Textplatzhalter 2"/>
          <p:cNvSpPr>
            <a:spLocks noGrp="1"/>
          </p:cNvSpPr>
          <p:nvPr userDrawn="1">
            <p:ph type="body" idx="1"/>
          </p:nvPr>
        </p:nvSpPr>
        <p:spPr>
          <a:xfrm>
            <a:off x="468000" y="918000"/>
            <a:ext cx="7560000" cy="3366000"/>
          </a:xfrm>
          <a:prstGeom prst="rect">
            <a:avLst/>
          </a:prstGeom>
        </p:spPr>
        <p:txBody>
          <a:bodyPr vert="horz" lIns="0" tIns="0" rIns="0" bIns="0" rtlCol="0" anchor="t" anchorCtr="0">
            <a:noAutofit/>
          </a:bodyPr>
          <a:lstStyle/>
          <a:p>
            <a:pPr lvl="0"/>
            <a:r>
              <a:rPr lang="de-DE" dirty="0" err="1"/>
              <a:t>Subline</a:t>
            </a:r>
            <a:r>
              <a:rPr lang="de-DE" dirty="0"/>
              <a:t> auf erster Ebene // für weitere Ebenen (Text und Aufzählungen &gt;&gt; Menü &gt; Start &gt; Absatz &gt; Listenebene erhöhen </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7"/>
            <a:r>
              <a:rPr lang="de-DE" dirty="0"/>
              <a:t>Achte Ebene</a:t>
            </a:r>
          </a:p>
          <a:p>
            <a:pPr lvl="8"/>
            <a:r>
              <a:rPr lang="de-DE" dirty="0"/>
              <a:t>Neunte Ebene</a:t>
            </a:r>
          </a:p>
        </p:txBody>
      </p:sp>
      <p:sp>
        <p:nvSpPr>
          <p:cNvPr id="4" name="Datumsplatzhalter 3"/>
          <p:cNvSpPr>
            <a:spLocks noGrp="1"/>
          </p:cNvSpPr>
          <p:nvPr userDrawn="1">
            <p:ph type="dt" sz="half" idx="2"/>
          </p:nvPr>
        </p:nvSpPr>
        <p:spPr>
          <a:xfrm>
            <a:off x="360000" y="5524114"/>
            <a:ext cx="4284008" cy="179984"/>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endParaRPr lang="de-DE" dirty="0"/>
          </a:p>
        </p:txBody>
      </p:sp>
      <p:sp>
        <p:nvSpPr>
          <p:cNvPr id="5" name="Fußzeilenplatzhalter 4"/>
          <p:cNvSpPr>
            <a:spLocks noGrp="1"/>
          </p:cNvSpPr>
          <p:nvPr userDrawn="1">
            <p:ph type="ftr" sz="quarter" idx="3"/>
          </p:nvPr>
        </p:nvSpPr>
        <p:spPr>
          <a:xfrm>
            <a:off x="720000" y="4752000"/>
            <a:ext cx="6300000" cy="108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r>
              <a:rPr lang="de-DE" dirty="0"/>
              <a:t>Titel | ggf. weitere Angaben</a:t>
            </a:r>
          </a:p>
        </p:txBody>
      </p:sp>
      <p:sp>
        <p:nvSpPr>
          <p:cNvPr id="6" name="Foliennummernplatzhalter 5"/>
          <p:cNvSpPr>
            <a:spLocks noGrp="1"/>
          </p:cNvSpPr>
          <p:nvPr userDrawn="1">
            <p:ph type="sldNum" sz="quarter" idx="4"/>
          </p:nvPr>
        </p:nvSpPr>
        <p:spPr>
          <a:xfrm>
            <a:off x="324000" y="4752000"/>
            <a:ext cx="252000" cy="108000"/>
          </a:xfrm>
          <a:prstGeom prst="rect">
            <a:avLst/>
          </a:prstGeom>
        </p:spPr>
        <p:txBody>
          <a:bodyPr vert="horz" lIns="0" tIns="0" rIns="0" bIns="0" rtlCol="0" anchor="ctr" anchorCtr="0">
            <a:noAutofit/>
          </a:bodyPr>
          <a:lstStyle>
            <a:lvl1pPr marL="0" indent="0" algn="l">
              <a:lnSpc>
                <a:spcPct val="100000"/>
              </a:lnSpc>
              <a:spcBef>
                <a:spcPts val="0"/>
              </a:spcBef>
              <a:buFont typeface="Arial" panose="020B0604020202020204" pitchFamily="34" charset="0"/>
              <a:buNone/>
              <a:defRPr sz="900" baseline="0">
                <a:solidFill>
                  <a:schemeClr val="tx2"/>
                </a:solidFill>
                <a:latin typeface="+mn-lt"/>
              </a:defRPr>
            </a:lvl1pPr>
            <a:lvl2pPr marL="0" indent="0" algn="l">
              <a:lnSpc>
                <a:spcPct val="100000"/>
              </a:lnSpc>
              <a:spcBef>
                <a:spcPts val="0"/>
              </a:spcBef>
              <a:defRPr sz="1200" baseline="0">
                <a:latin typeface="+mn-lt"/>
              </a:defRPr>
            </a:lvl2pPr>
            <a:lvl3pPr marL="0" indent="0" algn="l">
              <a:lnSpc>
                <a:spcPct val="100000"/>
              </a:lnSpc>
              <a:spcBef>
                <a:spcPts val="0"/>
              </a:spcBef>
              <a:defRPr sz="1200" baseline="0">
                <a:latin typeface="+mn-lt"/>
              </a:defRPr>
            </a:lvl3pPr>
            <a:lvl4pPr marL="0" indent="0" algn="l">
              <a:lnSpc>
                <a:spcPct val="100000"/>
              </a:lnSpc>
              <a:spcBef>
                <a:spcPts val="0"/>
              </a:spcBef>
              <a:defRPr sz="1200" baseline="0">
                <a:latin typeface="+mn-lt"/>
              </a:defRPr>
            </a:lvl4pPr>
            <a:lvl5pPr marL="0" indent="0" algn="l">
              <a:lnSpc>
                <a:spcPct val="100000"/>
              </a:lnSpc>
              <a:spcBef>
                <a:spcPts val="0"/>
              </a:spcBef>
              <a:defRPr sz="1200" baseline="0">
                <a:latin typeface="+mn-lt"/>
              </a:defRPr>
            </a:lvl5pPr>
            <a:lvl6pPr marL="0" indent="0" algn="l">
              <a:lnSpc>
                <a:spcPct val="100000"/>
              </a:lnSpc>
              <a:spcBef>
                <a:spcPts val="0"/>
              </a:spcBef>
              <a:defRPr sz="1200" baseline="0">
                <a:latin typeface="+mn-lt"/>
              </a:defRPr>
            </a:lvl6pPr>
            <a:lvl7pPr marL="0" indent="0" algn="l">
              <a:lnSpc>
                <a:spcPct val="100000"/>
              </a:lnSpc>
              <a:spcBef>
                <a:spcPts val="0"/>
              </a:spcBef>
              <a:defRPr sz="1200" baseline="0">
                <a:latin typeface="+mn-lt"/>
              </a:defRPr>
            </a:lvl7pPr>
            <a:lvl8pPr marL="0" indent="0" algn="l">
              <a:lnSpc>
                <a:spcPct val="100000"/>
              </a:lnSpc>
              <a:spcBef>
                <a:spcPts val="0"/>
              </a:spcBef>
              <a:defRPr sz="1200" baseline="0">
                <a:latin typeface="+mn-lt"/>
              </a:defRPr>
            </a:lvl8pPr>
            <a:lvl9pPr marL="0" indent="0" algn="l">
              <a:lnSpc>
                <a:spcPct val="100000"/>
              </a:lnSpc>
              <a:spcBef>
                <a:spcPts val="0"/>
              </a:spcBef>
              <a:defRPr sz="1200" baseline="0">
                <a:latin typeface="+mn-lt"/>
              </a:defRPr>
            </a:lvl9pPr>
          </a:lstStyle>
          <a:p>
            <a:fld id="{6C8FC03C-C266-4645-ABC5-645062898383}" type="slidenum">
              <a:rPr lang="de-DE" smtClean="0"/>
              <a:pPr/>
              <a:t>‹#›</a:t>
            </a:fld>
            <a:r>
              <a:rPr lang="de-DE"/>
              <a:t> </a:t>
            </a:r>
            <a:endParaRPr lang="de-DE" dirty="0"/>
          </a:p>
        </p:txBody>
      </p:sp>
      <p:grpSp>
        <p:nvGrpSpPr>
          <p:cNvPr id="31" name="Regieanweisungen"/>
          <p:cNvGrpSpPr/>
          <p:nvPr userDrawn="1"/>
        </p:nvGrpSpPr>
        <p:grpSpPr>
          <a:xfrm>
            <a:off x="-2088000" y="-468000"/>
            <a:ext cx="13284000" cy="6083999"/>
            <a:chOff x="-2088000" y="-468000"/>
            <a:chExt cx="13284000" cy="6083999"/>
          </a:xfrm>
        </p:grpSpPr>
        <p:grpSp>
          <p:nvGrpSpPr>
            <p:cNvPr id="29" name="Listenebenen"/>
            <p:cNvGrpSpPr/>
            <p:nvPr userDrawn="1"/>
          </p:nvGrpSpPr>
          <p:grpSpPr>
            <a:xfrm>
              <a:off x="-2088000" y="1368000"/>
              <a:ext cx="1980000" cy="2319874"/>
              <a:chOff x="-2088000" y="1368000"/>
              <a:chExt cx="1980000" cy="2319874"/>
            </a:xfrm>
          </p:grpSpPr>
          <p:sp>
            <p:nvSpPr>
              <p:cNvPr id="12" name="Text // Listenebene erhöhen"/>
              <p:cNvSpPr txBox="1"/>
              <p:nvPr userDrawn="1"/>
            </p:nvSpPr>
            <p:spPr>
              <a:xfrm>
                <a:off x="-2016000" y="2787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erhöhen</a:t>
                </a:r>
              </a:p>
            </p:txBody>
          </p:sp>
          <p:sp>
            <p:nvSpPr>
              <p:cNvPr id="13" name="Text // Listenebene verringern"/>
              <p:cNvSpPr txBox="1"/>
              <p:nvPr userDrawn="1"/>
            </p:nvSpPr>
            <p:spPr>
              <a:xfrm>
                <a:off x="-2016000" y="3291874"/>
                <a:ext cx="936000" cy="396000"/>
              </a:xfrm>
              <a:prstGeom prst="rect">
                <a:avLst/>
              </a:prstGeom>
              <a:noFill/>
            </p:spPr>
            <p:txBody>
              <a:bodyPr wrap="square" lIns="0" tIns="0" rIns="0" bIns="0" rtlCol="0" anchor="ctr" anchorCtr="0">
                <a:noAutofit/>
              </a:body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Listenebene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verringern</a:t>
                </a:r>
              </a:p>
            </p:txBody>
          </p:sp>
          <p:sp>
            <p:nvSpPr>
              <p:cNvPr id="25" name="Listenebenen"/>
              <p:cNvSpPr txBox="1"/>
              <p:nvPr userDrawn="1"/>
            </p:nvSpPr>
            <p:spPr>
              <a:xfrm rot="10800000" flipH="1" flipV="1">
                <a:off x="-2088000" y="1368000"/>
                <a:ext cx="1980000" cy="828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Listen erstellen</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Wechseln Sie die Textebene</a:t>
                </a:r>
              </a:p>
              <a:p>
                <a:pPr marL="0" marR="0" lvl="0" indent="0" algn="r" defTabSz="905951"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im Menü über: </a:t>
                </a:r>
                <a:br>
                  <a:rPr lang="de-DE" sz="1200" b="0" baseline="0" dirty="0">
                    <a:solidFill>
                      <a:schemeClr val="tx1"/>
                    </a:solidFill>
                    <a:latin typeface="+mn-lt"/>
                  </a:rPr>
                </a:br>
                <a:r>
                  <a:rPr lang="de-DE" sz="1200" b="1" baseline="0" dirty="0">
                    <a:solidFill>
                      <a:schemeClr val="tx1"/>
                    </a:solidFill>
                    <a:latin typeface="+mn-lt"/>
                  </a:rPr>
                  <a:t>Start &gt; Absatz &gt; Listenebene erhöhen/verringern</a:t>
                </a:r>
              </a:p>
            </p:txBody>
          </p:sp>
          <p:pic>
            <p:nvPicPr>
              <p:cNvPr id="27" name="Bild // Listenebene verringern"/>
              <p:cNvPicPr>
                <a:picLocks noChangeAspect="1"/>
              </p:cNvPicPr>
              <p:nvPr userDrawn="1"/>
            </p:nvPicPr>
            <p:blipFill>
              <a:blip r:embed="rId18"/>
              <a:stretch>
                <a:fillRect/>
              </a:stretch>
            </p:blipFill>
            <p:spPr>
              <a:xfrm>
                <a:off x="-963360" y="3291874"/>
                <a:ext cx="855360" cy="396000"/>
              </a:xfrm>
              <a:prstGeom prst="rect">
                <a:avLst/>
              </a:prstGeom>
            </p:spPr>
          </p:pic>
          <p:pic>
            <p:nvPicPr>
              <p:cNvPr id="28" name="Bild // Listenebene erhöhen"/>
              <p:cNvPicPr>
                <a:picLocks noChangeAspect="1"/>
              </p:cNvPicPr>
              <p:nvPr userDrawn="1"/>
            </p:nvPicPr>
            <p:blipFill>
              <a:blip r:embed="rId19"/>
              <a:stretch>
                <a:fillRect/>
              </a:stretch>
            </p:blipFill>
            <p:spPr>
              <a:xfrm>
                <a:off x="-963360" y="2787874"/>
                <a:ext cx="855360" cy="396000"/>
              </a:xfrm>
              <a:prstGeom prst="rect">
                <a:avLst/>
              </a:prstGeom>
            </p:spPr>
          </p:pic>
        </p:grpSp>
        <p:sp>
          <p:nvSpPr>
            <p:cNvPr id="14" name="Zurücksetzen"/>
            <p:cNvSpPr txBox="1"/>
            <p:nvPr userDrawn="1"/>
          </p:nvSpPr>
          <p:spPr>
            <a:xfrm rot="10800000" flipH="1" flipV="1">
              <a:off x="9252000" y="648000"/>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Folie in Ursprungsform </a:t>
              </a:r>
            </a:p>
            <a:p>
              <a:pPr indent="0" algn="l">
                <a:lnSpc>
                  <a:spcPct val="100000"/>
                </a:lnSpc>
                <a:spcBef>
                  <a:spcPts val="0"/>
                </a:spcBef>
                <a:spcAft>
                  <a:spcPts val="0"/>
                </a:spcAft>
              </a:pPr>
              <a:r>
                <a:rPr lang="de-DE" sz="1200" b="0" baseline="0" dirty="0">
                  <a:solidFill>
                    <a:schemeClr val="tx1"/>
                  </a:solidFill>
                  <a:latin typeface="+mn-lt"/>
                </a:rPr>
                <a:t>bringen über Menü:</a:t>
              </a:r>
            </a:p>
            <a:p>
              <a:pPr indent="0" algn="l">
                <a:lnSpc>
                  <a:spcPct val="100000"/>
                </a:lnSpc>
                <a:spcBef>
                  <a:spcPts val="0"/>
                </a:spcBef>
                <a:spcAft>
                  <a:spcPts val="0"/>
                </a:spcAft>
              </a:pPr>
              <a:r>
                <a:rPr lang="de-DE" sz="1200" b="1" baseline="0" dirty="0">
                  <a:solidFill>
                    <a:schemeClr val="tx1"/>
                  </a:solidFill>
                  <a:latin typeface="+mn-lt"/>
                </a:rPr>
                <a:t>Start &gt; Folien &gt; Zurücksetzen</a:t>
              </a:r>
            </a:p>
          </p:txBody>
        </p:sp>
        <p:sp>
          <p:nvSpPr>
            <p:cNvPr id="15" name="Hilfslinien"/>
            <p:cNvSpPr txBox="1"/>
            <p:nvPr userDrawn="1"/>
          </p:nvSpPr>
          <p:spPr>
            <a:xfrm rot="10800000" flipH="1" flipV="1">
              <a:off x="431801" y="-468000"/>
              <a:ext cx="8280400" cy="360000"/>
            </a:xfrm>
            <a:prstGeom prst="rect">
              <a:avLst/>
            </a:prstGeom>
            <a:noFill/>
            <a:ln w="12700">
              <a:noFill/>
            </a:ln>
          </p:spPr>
          <p:txBody>
            <a:bodyPr vert="horz" wrap="square" lIns="0" tIns="0" rIns="0" bIns="0" rtlCol="0" anchor="b"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dirty="0">
                  <a:ln>
                    <a:noFill/>
                  </a:ln>
                  <a:solidFill>
                    <a:schemeClr val="tx1"/>
                  </a:solidFill>
                  <a:effectLst/>
                  <a:uLnTx/>
                  <a:uFillTx/>
                  <a:latin typeface="+mn-lt"/>
                  <a:ea typeface="+mn-ea"/>
                  <a:cs typeface="+mn-cs"/>
                </a:rPr>
                <a:t>Hilfslinien anzeigen über Menü: </a:t>
              </a:r>
              <a:r>
                <a:rPr kumimoji="0" lang="de-DE" sz="1200" b="1" i="0" u="none" strike="noStrike" kern="1200" cap="none" spc="0" normalizeH="0" baseline="0" noProof="0" dirty="0">
                  <a:ln>
                    <a:noFill/>
                  </a:ln>
                  <a:solidFill>
                    <a:schemeClr val="tx1"/>
                  </a:solidFill>
                  <a:effectLst/>
                  <a:uLnTx/>
                  <a:uFillTx/>
                  <a:latin typeface="+mn-lt"/>
                  <a:ea typeface="+mn-ea"/>
                  <a:cs typeface="+mn-cs"/>
                </a:rPr>
                <a:t>Ansicht &gt; Anzeigen &gt; Haken bei Führungslinien setzen</a:t>
              </a:r>
            </a:p>
          </p:txBody>
        </p:sp>
        <p:sp>
          <p:nvSpPr>
            <p:cNvPr id="16" name="Fußzeile"/>
            <p:cNvSpPr txBox="1"/>
            <p:nvPr userDrawn="1"/>
          </p:nvSpPr>
          <p:spPr>
            <a:xfrm rot="10800000" flipH="1" flipV="1">
              <a:off x="431800" y="5255998"/>
              <a:ext cx="8280400" cy="360001"/>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33419" rtl="0" eaLnBrk="1" fontAlgn="auto" latinLnBrk="0" hangingPunct="1">
                <a:lnSpc>
                  <a:spcPct val="100000"/>
                </a:lnSpc>
                <a:spcBef>
                  <a:spcPts val="0"/>
                </a:spcBef>
                <a:spcAft>
                  <a:spcPts val="0"/>
                </a:spcAft>
                <a:buClrTx/>
                <a:buSzTx/>
                <a:buFontTx/>
                <a:buNone/>
                <a:tabLst/>
                <a:defRPr/>
              </a:pPr>
              <a:r>
                <a:rPr lang="de-DE" sz="1200" b="0" baseline="0" dirty="0">
                  <a:solidFill>
                    <a:schemeClr val="tx1"/>
                  </a:solidFill>
                  <a:latin typeface="+mn-lt"/>
                </a:rPr>
                <a:t>Fußzeile anpassen: </a:t>
              </a:r>
              <a:r>
                <a:rPr lang="de-DE" sz="1200" b="1" baseline="0" dirty="0">
                  <a:solidFill>
                    <a:schemeClr val="tx1"/>
                  </a:solidFill>
                  <a:latin typeface="+mn-lt"/>
                </a:rPr>
                <a:t>Einfügen &gt; Text &gt; Kopf- und Fußzeile</a:t>
              </a:r>
            </a:p>
          </p:txBody>
        </p:sp>
        <p:sp>
          <p:nvSpPr>
            <p:cNvPr id="30" name="Layoutwechsel"/>
            <p:cNvSpPr txBox="1"/>
            <p:nvPr userDrawn="1"/>
          </p:nvSpPr>
          <p:spPr>
            <a:xfrm rot="10800000" flipH="1" flipV="1">
              <a:off x="9252000" y="2283786"/>
              <a:ext cx="1944000" cy="612000"/>
            </a:xfrm>
            <a:prstGeom prst="rect">
              <a:avLst/>
            </a:prstGeom>
            <a:noFill/>
            <a:ln w="12700">
              <a:noFill/>
            </a:ln>
          </p:spPr>
          <p:txBody>
            <a:bodyPr vert="horz" wrap="square" lIns="0" tIns="0" rIns="0" bIns="0" rtlCol="0" anchor="t" anchorCtr="0">
              <a:noAutofit/>
            </a:bodyPr>
            <a:ls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indent="0" algn="l">
                <a:lnSpc>
                  <a:spcPct val="100000"/>
                </a:lnSpc>
                <a:spcBef>
                  <a:spcPts val="0"/>
                </a:spcBef>
                <a:spcAft>
                  <a:spcPts val="0"/>
                </a:spcAft>
              </a:pPr>
              <a:r>
                <a:rPr lang="de-DE" sz="1200" b="0" baseline="0" dirty="0">
                  <a:solidFill>
                    <a:schemeClr val="tx1"/>
                  </a:solidFill>
                  <a:latin typeface="+mn-lt"/>
                </a:rPr>
                <a:t>Wechsel des Folienlayouts </a:t>
              </a:r>
              <a:br>
                <a:rPr lang="de-DE" sz="1200" b="0" baseline="0" dirty="0">
                  <a:solidFill>
                    <a:schemeClr val="tx1"/>
                  </a:solidFill>
                  <a:latin typeface="+mn-lt"/>
                </a:rPr>
              </a:br>
              <a:r>
                <a:rPr lang="de-DE" sz="1200" b="0" baseline="0" dirty="0">
                  <a:solidFill>
                    <a:schemeClr val="tx1"/>
                  </a:solidFill>
                  <a:latin typeface="+mn-lt"/>
                </a:rPr>
                <a:t>im Menü über:</a:t>
              </a:r>
            </a:p>
            <a:p>
              <a:pPr marL="0" marR="0" lvl="0" indent="0" algn="l" defTabSz="905951" rtl="0" eaLnBrk="1" fontAlgn="auto" latinLnBrk="0" hangingPunct="1">
                <a:lnSpc>
                  <a:spcPct val="100000"/>
                </a:lnSpc>
                <a:spcBef>
                  <a:spcPts val="0"/>
                </a:spcBef>
                <a:spcAft>
                  <a:spcPts val="0"/>
                </a:spcAft>
                <a:buClrTx/>
                <a:buSzTx/>
                <a:buFontTx/>
                <a:buNone/>
                <a:tabLst/>
                <a:defRPr/>
              </a:pPr>
              <a:r>
                <a:rPr lang="de-DE" sz="1200" b="1" baseline="0" dirty="0">
                  <a:solidFill>
                    <a:schemeClr val="tx1"/>
                  </a:solidFill>
                  <a:latin typeface="+mn-lt"/>
                </a:rPr>
                <a:t>Start &gt; Folien &gt; Layout</a:t>
              </a:r>
            </a:p>
          </p:txBody>
        </p:sp>
      </p:grpSp>
      <p:cxnSp>
        <p:nvCxnSpPr>
          <p:cNvPr id="17" name="Gerader Verbinder 16">
            <a:extLst>
              <a:ext uri="{FF2B5EF4-FFF2-40B4-BE49-F238E27FC236}">
                <a16:creationId xmlns:a16="http://schemas.microsoft.com/office/drawing/2014/main" id="{F61B1FA0-8233-4248-B899-BF9702E3E986}"/>
              </a:ext>
            </a:extLst>
          </p:cNvPr>
          <p:cNvCxnSpPr/>
          <p:nvPr userDrawn="1"/>
        </p:nvCxnSpPr>
        <p:spPr>
          <a:xfrm>
            <a:off x="0" y="4485600"/>
            <a:ext cx="9144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289C4D98-9606-4382-895C-2F9999CA3289}"/>
              </a:ext>
            </a:extLst>
          </p:cNvPr>
          <p:cNvPicPr>
            <a:picLocks noChangeAspect="1"/>
          </p:cNvPicPr>
          <p:nvPr userDrawn="1"/>
        </p:nvPicPr>
        <p:blipFill>
          <a:blip r:embed="rId20"/>
          <a:stretch>
            <a:fillRect/>
          </a:stretch>
        </p:blipFill>
        <p:spPr>
          <a:xfrm>
            <a:off x="7308000" y="4679640"/>
            <a:ext cx="1512000" cy="288720"/>
          </a:xfrm>
          <a:prstGeom prst="rect">
            <a:avLst/>
          </a:prstGeom>
        </p:spPr>
      </p:pic>
    </p:spTree>
    <p:extLst>
      <p:ext uri="{BB962C8B-B14F-4D97-AF65-F5344CB8AC3E}">
        <p14:creationId xmlns:p14="http://schemas.microsoft.com/office/powerpoint/2010/main" val="75041921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67" r:id="rId5"/>
    <p:sldLayoutId id="2147483658" r:id="rId6"/>
    <p:sldLayoutId id="2147483659" r:id="rId7"/>
    <p:sldLayoutId id="2147483660" r:id="rId8"/>
    <p:sldLayoutId id="2147483661" r:id="rId9"/>
    <p:sldLayoutId id="2147483663" r:id="rId10"/>
    <p:sldLayoutId id="2147483662" r:id="rId11"/>
    <p:sldLayoutId id="2147483664" r:id="rId12"/>
    <p:sldLayoutId id="2147483665" r:id="rId13"/>
    <p:sldLayoutId id="2147483666" r:id="rId14"/>
    <p:sldLayoutId id="2147483654" r:id="rId15"/>
    <p:sldLayoutId id="2147483655" r:id="rId16"/>
  </p:sldLayoutIdLst>
  <p:hf hdr="0" dt="0"/>
  <p:txStyles>
    <p:titleStyle>
      <a:lvl1pPr marL="0" indent="0" algn="l" defTabSz="685800" rtl="0" eaLnBrk="1" latinLnBrk="0" hangingPunct="1">
        <a:lnSpc>
          <a:spcPct val="100000"/>
        </a:lnSpc>
        <a:spcBef>
          <a:spcPts val="0"/>
        </a:spcBef>
        <a:buFont typeface="Arial" panose="020B0604020202020204" pitchFamily="34" charset="0"/>
        <a:buNone/>
        <a:defRPr sz="2700" b="0" kern="1200" baseline="0">
          <a:solidFill>
            <a:schemeClr val="tx2"/>
          </a:solidFill>
          <a:latin typeface="+mn-lt"/>
          <a:ea typeface="+mj-ea"/>
          <a:cs typeface="+mj-cs"/>
        </a:defRPr>
      </a:lvl1pPr>
    </p:titleStyle>
    <p:bodyStyle>
      <a:lvl1pPr marL="0" indent="0" algn="l" defTabSz="685800" rtl="0" eaLnBrk="1" latinLnBrk="0" hangingPunct="1">
        <a:lnSpc>
          <a:spcPts val="1800"/>
        </a:lnSpc>
        <a:spcBef>
          <a:spcPts val="0"/>
        </a:spcBef>
        <a:spcAft>
          <a:spcPts val="1200"/>
        </a:spcAft>
        <a:buSzPct val="75000"/>
        <a:buFont typeface="Arial" panose="020B0604020202020204" pitchFamily="34" charset="0"/>
        <a:buNone/>
        <a:defRPr sz="1500" b="1" kern="1200" baseline="0">
          <a:solidFill>
            <a:schemeClr val="tx2"/>
          </a:solidFill>
          <a:latin typeface="+mn-lt"/>
          <a:ea typeface="+mn-ea"/>
          <a:cs typeface="+mn-cs"/>
        </a:defRPr>
      </a:lvl1pPr>
      <a:lvl2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2pPr>
      <a:lvl3pPr marL="234000" indent="-234000" algn="l" defTabSz="685800" rtl="0" eaLnBrk="1" latinLnBrk="0" hangingPunct="1">
        <a:lnSpc>
          <a:spcPts val="1800"/>
        </a:lnSpc>
        <a:spcBef>
          <a:spcPts val="0"/>
        </a:spcBef>
        <a:spcAft>
          <a:spcPts val="600"/>
        </a:spcAft>
        <a:buClr>
          <a:schemeClr val="bg2"/>
        </a:buClr>
        <a:buSzPct val="100000"/>
        <a:buFont typeface="Wingdings" panose="05000000000000000000" pitchFamily="2" charset="2"/>
        <a:buChar char="§"/>
        <a:defRPr sz="1500" kern="1200" baseline="0">
          <a:solidFill>
            <a:schemeClr val="tx2"/>
          </a:solidFill>
          <a:latin typeface="+mn-lt"/>
          <a:ea typeface="+mn-ea"/>
          <a:cs typeface="+mn-cs"/>
        </a:defRPr>
      </a:lvl3pPr>
      <a:lvl4pPr marL="468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4pPr>
      <a:lvl5pPr marL="702000" indent="-234000" algn="l" defTabSz="685800" rtl="0" eaLnBrk="1" latinLnBrk="0" hangingPunct="1">
        <a:lnSpc>
          <a:spcPts val="1800"/>
        </a:lnSpc>
        <a:spcBef>
          <a:spcPts val="0"/>
        </a:spcBef>
        <a:spcAft>
          <a:spcPts val="600"/>
        </a:spcAft>
        <a:buClr>
          <a:schemeClr val="tx2"/>
        </a:buClr>
        <a:buSzPct val="100000"/>
        <a:buFont typeface="Wingdings" panose="05000000000000000000" pitchFamily="2" charset="2"/>
        <a:buChar char="§"/>
        <a:defRPr sz="1500" kern="1200" baseline="0">
          <a:solidFill>
            <a:schemeClr val="tx2"/>
          </a:solidFill>
          <a:latin typeface="+mn-lt"/>
          <a:ea typeface="+mn-ea"/>
          <a:cs typeface="+mn-cs"/>
        </a:defRPr>
      </a:lvl5pPr>
      <a:lvl6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6pPr>
      <a:lvl7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7pPr>
      <a:lvl8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8pPr>
      <a:lvl9pPr marL="0" indent="0" algn="l" defTabSz="685800" rtl="0" eaLnBrk="1" latinLnBrk="0" hangingPunct="1">
        <a:lnSpc>
          <a:spcPts val="1800"/>
        </a:lnSpc>
        <a:spcBef>
          <a:spcPts val="0"/>
        </a:spcBef>
        <a:spcAft>
          <a:spcPts val="600"/>
        </a:spcAft>
        <a:buSzPct val="75000"/>
        <a:buFont typeface="Arial" panose="020B0604020202020204" pitchFamily="34" charset="0"/>
        <a:buNone/>
        <a:defRPr sz="1500" kern="1200" baseline="0">
          <a:solidFill>
            <a:schemeClr val="tx2"/>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2" userDrawn="1">
          <p15:clr>
            <a:srgbClr val="5ACBF0"/>
          </p15:clr>
        </p15:guide>
        <p15:guide id="2" pos="5059" userDrawn="1">
          <p15:clr>
            <a:srgbClr val="5ACBF0"/>
          </p15:clr>
        </p15:guide>
        <p15:guide id="3" orient="horz" pos="245" userDrawn="1">
          <p15:clr>
            <a:srgbClr val="5ACBF0"/>
          </p15:clr>
        </p15:guide>
        <p15:guide id="4" orient="horz" pos="2700" userDrawn="1">
          <p15:clr>
            <a:srgbClr val="5ACBF0"/>
          </p15:clr>
        </p15:guide>
        <p15:guide id="5" pos="5443"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openid.net/" TargetMode="External"/><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hyperlink" Target="https://en.wikipedia.org/wiki/Authorization" TargetMode="External"/><Relationship Id="rId4" Type="http://schemas.openxmlformats.org/officeDocument/2006/relationships/hyperlink" Target="https://en.wikipedia.org/wiki/Authenticati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hyperlink" Target="https://learn.microsoft.com/en-us/aspnet/core/security/authentication/identity" TargetMode="Externa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hyperlink" Target="https://en.wikipedia.org/wiki/Role-based_access_contro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hyperlink" Target="https://demo.mdi.ruhr-uni-bochum.de/" TargetMode="External"/><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hyperlink" Target="https://demo.mdi.ruhr-uni-bochum.de/"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hyperlink" Target="https://demo.mdi.ruhr-uni-bochum.de/adminobject/edititem/4870" TargetMode="External"/><Relationship Id="rId4" Type="http://schemas.openxmlformats.org/officeDocument/2006/relationships/hyperlink" Target="https://demo.mdi.ruhr-uni-bochum.de/object/ag2s-487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hyperlink" Target="https://demo.mdi.ruhr-uni-bochum.de/adminobject/edititem/4870"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s://demo.mdi.ruhr-uni-bochum.de/object/ag2s-4870" TargetMode="External"/><Relationship Id="rId7"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hyperlink" Target="https://demo.mdi.ruhr-uni-bochum.de/adminobject/edititem/487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emo.mdi.ruhr-uni-bochum.de/object/ag2s-4870"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hyperlink" Target="https://demo.mdi.ruhr-uni-bochum.de/search/"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hyperlink" Target="https://demo.mdi.ruhr-uni-bochum.de/search/?system=As-Ga&amp;Aspctmin=30&amp;Aspctmax=50&amp;Gaabsmin=1&amp;Gaabsmax=3&amp;pr0name=E&amp;pr0type=Float&amp;pr0min=1.5&amp;pr0max=2&amp;prcnt=1" TargetMode="External"/><Relationship Id="rId4" Type="http://schemas.openxmlformats.org/officeDocument/2006/relationships/hyperlink" Target="https://demo.mdi.ruhr-uni-bochum.de/search/?system=As-Ga&amp;Aspctmin=30&amp;Aspctmax=50&amp;Gaabsmin=1&amp;Gaabsmax=3&amp;pr0name=E&amp;pr0type=Float&amp;pr0min=1.5&amp;pr0max=2&amp;pr1name=Comment&amp;pr1type=String&amp;pr1max=3&amp;pr1str=solution&amp;prcnt=2"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s://bg.imet-db.ru/"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https://demo.mdi.ruhr-uni-bochum.d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s://gitlab.ruhr-uni-bochum.de/" TargetMode="External"/><Relationship Id="rId7" Type="http://schemas.openxmlformats.org/officeDocument/2006/relationships/hyperlink" Target="https://gitlab.ruhr-uni-bochum.de/vic/webutilslib"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hyperlink" Target="https://gitlab.ruhr-uni-bochum.de/vic/identitymanagerui" TargetMode="External"/><Relationship Id="rId5" Type="http://schemas.openxmlformats.org/officeDocument/2006/relationships/hyperlink" Target="https://gitlab.ruhr-uni-bochum.de/vic/WebCompact" TargetMode="External"/><Relationship Id="rId4" Type="http://schemas.openxmlformats.org/officeDocument/2006/relationships/hyperlink" Target="https://gitlab.ruhr-uni-bochum.de/vic/infproject" TargetMode="External"/><Relationship Id="rId9"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hyperlink" Target="https://webcompact.wdm.ruhr-uni-bochum.de/" TargetMode="External"/><Relationship Id="rId7" Type="http://schemas.openxmlformats.org/officeDocument/2006/relationships/hyperlink" Target="https://www.strato.de/buy/ger/domain/display/1"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hyperlink" Target="https://dim.mdi.ruhr-uni-bochum.de/" TargetMode="External"/><Relationship Id="rId5" Type="http://schemas.openxmlformats.org/officeDocument/2006/relationships/hyperlink" Target="https://inf.mdi.ruhr-uni-bochum.de/" TargetMode="External"/><Relationship Id="rId4" Type="http://schemas.openxmlformats.org/officeDocument/2006/relationships/hyperlink" Target="https://demo.mdi.ruhr-uni-bochum.de/"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webcompact.wdm.ruhr-uni-bochum.de/sputterrate/allrat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ebcompact.wdm.ruhr-uni-bochum.de/sputterrate/allrates"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webcompact.wdm.ruhr-uni-bochum.de/sputterrate/ratebyid/50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Multitenancy"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91F5E70-F6F5-4247-85F2-66AA884FA4A4}"/>
              </a:ext>
            </a:extLst>
          </p:cNvPr>
          <p:cNvSpPr>
            <a:spLocks noGrp="1"/>
          </p:cNvSpPr>
          <p:nvPr>
            <p:ph type="title"/>
          </p:nvPr>
        </p:nvSpPr>
        <p:spPr>
          <a:xfrm>
            <a:off x="462472" y="2104666"/>
            <a:ext cx="7637920" cy="755116"/>
          </a:xfrm>
        </p:spPr>
        <p:txBody>
          <a:bodyPr/>
          <a:lstStyle/>
          <a:p>
            <a:r>
              <a:rPr lang="en-US" dirty="0"/>
              <a:t>Towards research data management </a:t>
            </a:r>
            <a:br>
              <a:rPr lang="en-US" dirty="0"/>
            </a:br>
            <a:br>
              <a:rPr lang="en-US" dirty="0"/>
            </a:br>
            <a:r>
              <a:rPr lang="en-US" dirty="0"/>
              <a:t>system</a:t>
            </a:r>
            <a:br>
              <a:rPr lang="de-DE" dirty="0"/>
            </a:br>
            <a:r>
              <a:rPr lang="de-DE" dirty="0"/>
              <a:t> </a:t>
            </a:r>
          </a:p>
        </p:txBody>
      </p:sp>
      <p:pic>
        <p:nvPicPr>
          <p:cNvPr id="5" name="Bildplatzhalter 4">
            <a:extLst>
              <a:ext uri="{FF2B5EF4-FFF2-40B4-BE49-F238E27FC236}">
                <a16:creationId xmlns:a16="http://schemas.microsoft.com/office/drawing/2014/main" id="{8C501747-6B95-491E-B57D-35CA232A9E21}"/>
              </a:ext>
            </a:extLst>
          </p:cNvPr>
          <p:cNvPicPr>
            <a:picLocks noGrp="1" noChangeAspect="1"/>
          </p:cNvPicPr>
          <p:nvPr>
            <p:ph type="pic" sz="quarter" idx="14"/>
          </p:nvPr>
        </p:nvPicPr>
        <p:blipFill rotWithShape="1">
          <a:blip r:embed="rId3">
            <a:extLst>
              <a:ext uri="{96DAC541-7B7A-43D3-8B79-37D633B846F1}">
                <asvg:svgBlip xmlns:asvg="http://schemas.microsoft.com/office/drawing/2016/SVG/main" r:embed="rId4"/>
              </a:ext>
            </a:extLst>
          </a:blip>
          <a:srcRect l="-1003" t="-3707" r="-1005" b="-7030"/>
          <a:stretch/>
        </p:blipFill>
        <p:spPr>
          <a:xfrm>
            <a:off x="5652000" y="3708000"/>
            <a:ext cx="2556000" cy="720000"/>
          </a:xfrm>
        </p:spPr>
      </p:pic>
      <p:sp>
        <p:nvSpPr>
          <p:cNvPr id="3" name="Titel 3">
            <a:extLst>
              <a:ext uri="{FF2B5EF4-FFF2-40B4-BE49-F238E27FC236}">
                <a16:creationId xmlns:a16="http://schemas.microsoft.com/office/drawing/2014/main" id="{79D1F020-E629-82EE-72BD-5CD5FF3CBAD8}"/>
              </a:ext>
            </a:extLst>
          </p:cNvPr>
          <p:cNvSpPr txBox="1">
            <a:spLocks/>
          </p:cNvSpPr>
          <p:nvPr/>
        </p:nvSpPr>
        <p:spPr>
          <a:xfrm>
            <a:off x="496870" y="627333"/>
            <a:ext cx="4320024" cy="324000"/>
          </a:xfrm>
          <a:prstGeom prst="rect">
            <a:avLst/>
          </a:prstGeom>
        </p:spPr>
        <p:txBody>
          <a:bodyPr vert="horz" lIns="0" tIns="0" rIns="0" bIns="0" rtlCol="0" anchor="t" anchorCtr="0">
            <a:noAutofit/>
          </a:bodyPr>
          <a:lstStyle>
            <a:lvl1pPr marL="0" indent="0" algn="l" defTabSz="685800" rtl="0" eaLnBrk="1" latinLnBrk="0" hangingPunct="1">
              <a:lnSpc>
                <a:spcPts val="2500"/>
              </a:lnSpc>
              <a:spcBef>
                <a:spcPts val="0"/>
              </a:spcBef>
              <a:buFont typeface="Arial" panose="020B0604020202020204" pitchFamily="34" charset="0"/>
              <a:buNone/>
              <a:defRPr sz="2700" b="0" kern="1200" cap="all" baseline="0">
                <a:solidFill>
                  <a:schemeClr val="tx2"/>
                </a:solidFill>
                <a:latin typeface="+mn-lt"/>
                <a:ea typeface="+mj-ea"/>
                <a:cs typeface="+mj-cs"/>
              </a:defRPr>
            </a:lvl1pPr>
          </a:lstStyle>
          <a:p>
            <a:r>
              <a:rPr lang="de-DE" dirty="0"/>
              <a:t>Victor  </a:t>
            </a:r>
            <a:r>
              <a:rPr lang="de-DE" dirty="0" err="1"/>
              <a:t>Dudarev</a:t>
            </a:r>
            <a:endParaRPr lang="de-DE" dirty="0"/>
          </a:p>
        </p:txBody>
      </p:sp>
      <p:sp>
        <p:nvSpPr>
          <p:cNvPr id="7" name="Subtitle 6">
            <a:extLst>
              <a:ext uri="{FF2B5EF4-FFF2-40B4-BE49-F238E27FC236}">
                <a16:creationId xmlns:a16="http://schemas.microsoft.com/office/drawing/2014/main" id="{927114E6-A13E-3EEB-83A0-7C5C9A0DBFBC}"/>
              </a:ext>
            </a:extLst>
          </p:cNvPr>
          <p:cNvSpPr>
            <a:spLocks noGrp="1"/>
          </p:cNvSpPr>
          <p:nvPr>
            <p:ph type="subTitle" idx="1"/>
          </p:nvPr>
        </p:nvSpPr>
        <p:spPr>
          <a:xfrm>
            <a:off x="468000" y="4230000"/>
            <a:ext cx="7560000" cy="324000"/>
          </a:xfrm>
        </p:spPr>
        <p:txBody>
          <a:bodyPr/>
          <a:lstStyle/>
          <a:p>
            <a:r>
              <a:rPr lang="en-US" dirty="0"/>
              <a:t>Sputter rates in </a:t>
            </a:r>
            <a:r>
              <a:rPr lang="en-US" dirty="0" err="1"/>
              <a:t>WebCompact</a:t>
            </a:r>
            <a:r>
              <a:rPr lang="en-US" dirty="0"/>
              <a:t> &amp; INF project status</a:t>
            </a:r>
          </a:p>
        </p:txBody>
      </p:sp>
    </p:spTree>
    <p:extLst>
      <p:ext uri="{BB962C8B-B14F-4D97-AF65-F5344CB8AC3E}">
        <p14:creationId xmlns:p14="http://schemas.microsoft.com/office/powerpoint/2010/main" val="3426932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277731" cy="468000"/>
          </a:xfrm>
        </p:spPr>
        <p:txBody>
          <a:bodyPr/>
          <a:lstStyle/>
          <a:p>
            <a:r>
              <a:rPr lang="de-DE" dirty="0"/>
              <a:t>RDMS: </a:t>
            </a:r>
            <a:r>
              <a:rPr lang="en-US" sz="2800" dirty="0"/>
              <a:t>Registration and Authorization</a:t>
            </a:r>
            <a:endParaRPr lang="de-DE"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10</a:t>
            </a:fld>
            <a:r>
              <a:rPr lang="de-DE"/>
              <a:t> </a:t>
            </a:r>
            <a:endParaRPr lang="de-DE"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13577" y="665498"/>
            <a:ext cx="4464496" cy="2339102"/>
          </a:xfrm>
          <a:prstGeom prst="rect">
            <a:avLst/>
          </a:prstGeom>
          <a:noFill/>
        </p:spPr>
        <p:txBody>
          <a:bodyPr wrap="square">
            <a:spAutoFit/>
          </a:bodyPr>
          <a:lstStyle/>
          <a:p>
            <a:r>
              <a:rPr lang="en-US" sz="1400" dirty="0"/>
              <a:t>Application access level is determined by the current user context.</a:t>
            </a:r>
          </a:p>
          <a:p>
            <a:r>
              <a:rPr lang="en-US" sz="1400" b="1" dirty="0"/>
              <a:t>Two-way registration </a:t>
            </a:r>
            <a:r>
              <a:rPr lang="en-US" sz="1400" dirty="0"/>
              <a:t>(choose any):</a:t>
            </a:r>
          </a:p>
          <a:p>
            <a:pPr marL="285750" indent="-285750">
              <a:buFont typeface="Arial" panose="020B0604020202020204" pitchFamily="34" charset="0"/>
              <a:buChar char="•"/>
            </a:pPr>
            <a:r>
              <a:rPr lang="en-US" sz="1400" dirty="0"/>
              <a:t>using </a:t>
            </a:r>
            <a:r>
              <a:rPr lang="en-US" sz="1400" b="1" dirty="0"/>
              <a:t>external provider </a:t>
            </a:r>
            <a:r>
              <a:rPr lang="en-US" sz="1400" dirty="0"/>
              <a:t>(OpenID Connect)</a:t>
            </a:r>
            <a:r>
              <a:rPr lang="ru-RU" sz="1400" dirty="0"/>
              <a:t>, </a:t>
            </a:r>
            <a:r>
              <a:rPr lang="en-US" sz="1400" dirty="0"/>
              <a:t>e.g. Google (external authentication authority is used, no credentials are stored locally).</a:t>
            </a:r>
          </a:p>
          <a:p>
            <a:pPr marL="285750" indent="-285750">
              <a:buFont typeface="Arial" panose="020B0604020202020204" pitchFamily="34" charset="0"/>
              <a:buChar char="•"/>
            </a:pPr>
            <a:r>
              <a:rPr lang="en-US" sz="1400" dirty="0"/>
              <a:t>using </a:t>
            </a:r>
            <a:r>
              <a:rPr lang="en-US" sz="1400" b="1" dirty="0"/>
              <a:t>local account </a:t>
            </a:r>
            <a:r>
              <a:rPr lang="en-US" sz="1400" dirty="0"/>
              <a:t>(credentials are stored internally);</a:t>
            </a:r>
          </a:p>
          <a:p>
            <a:endParaRPr lang="en-US" sz="600" dirty="0"/>
          </a:p>
          <a:p>
            <a:r>
              <a:rPr lang="en-US" sz="1400" dirty="0"/>
              <a:t>In both cases, an </a:t>
            </a:r>
            <a:r>
              <a:rPr lang="en-US" sz="1400" u="sng" dirty="0"/>
              <a:t>e-mail address is required</a:t>
            </a:r>
            <a:r>
              <a:rPr lang="en-US" sz="1400" dirty="0"/>
              <a:t>, and its successful verification is a prerequisite for access.</a:t>
            </a:r>
          </a:p>
        </p:txBody>
      </p:sp>
      <p:sp>
        <p:nvSpPr>
          <p:cNvPr id="6" name="TextBox 5">
            <a:extLst>
              <a:ext uri="{FF2B5EF4-FFF2-40B4-BE49-F238E27FC236}">
                <a16:creationId xmlns:a16="http://schemas.microsoft.com/office/drawing/2014/main" id="{46A7F561-025C-3393-12AD-61E435B81D6A}"/>
              </a:ext>
            </a:extLst>
          </p:cNvPr>
          <p:cNvSpPr txBox="1"/>
          <p:nvPr/>
        </p:nvSpPr>
        <p:spPr>
          <a:xfrm>
            <a:off x="553304" y="4532475"/>
            <a:ext cx="6654800" cy="600164"/>
          </a:xfrm>
          <a:prstGeom prst="rect">
            <a:avLst/>
          </a:prstGeom>
          <a:noFill/>
        </p:spPr>
        <p:txBody>
          <a:bodyPr wrap="square">
            <a:spAutoFit/>
          </a:bodyPr>
          <a:lstStyle/>
          <a:p>
            <a:r>
              <a:rPr lang="en-US" sz="1100" dirty="0">
                <a:hlinkClick r:id="rId3"/>
              </a:rPr>
              <a:t>https://openid.net</a:t>
            </a:r>
            <a:endParaRPr lang="en-US" sz="1100" dirty="0"/>
          </a:p>
          <a:p>
            <a:r>
              <a:rPr lang="en-US" sz="1100" dirty="0">
                <a:hlinkClick r:id="rId4"/>
              </a:rPr>
              <a:t>https://en.wikipedia.org/wiki/Authentication</a:t>
            </a:r>
            <a:endParaRPr lang="en-US" sz="1100" dirty="0"/>
          </a:p>
          <a:p>
            <a:r>
              <a:rPr lang="en-US" sz="1100" dirty="0">
                <a:hlinkClick r:id="rId5"/>
              </a:rPr>
              <a:t>https://en.wikipedia.org/wiki/Authorization</a:t>
            </a:r>
            <a:endParaRPr lang="en-US" sz="1100" dirty="0"/>
          </a:p>
        </p:txBody>
      </p:sp>
      <p:pic>
        <p:nvPicPr>
          <p:cNvPr id="4" name="Picture 3">
            <a:extLst>
              <a:ext uri="{FF2B5EF4-FFF2-40B4-BE49-F238E27FC236}">
                <a16:creationId xmlns:a16="http://schemas.microsoft.com/office/drawing/2014/main" id="{63DF5012-CD58-31BF-92C2-DFDEC5F6FD92}"/>
              </a:ext>
            </a:extLst>
          </p:cNvPr>
          <p:cNvPicPr>
            <a:picLocks noChangeAspect="1"/>
          </p:cNvPicPr>
          <p:nvPr/>
        </p:nvPicPr>
        <p:blipFill>
          <a:blip r:embed="rId6"/>
          <a:stretch>
            <a:fillRect/>
          </a:stretch>
        </p:blipFill>
        <p:spPr>
          <a:xfrm>
            <a:off x="4646868" y="665498"/>
            <a:ext cx="4383555" cy="2859782"/>
          </a:xfrm>
          <a:prstGeom prst="rect">
            <a:avLst/>
          </a:prstGeom>
          <a:ln>
            <a:solidFill>
              <a:schemeClr val="tx2">
                <a:lumMod val="90000"/>
                <a:lumOff val="10000"/>
              </a:schemeClr>
            </a:solidFill>
          </a:ln>
        </p:spPr>
      </p:pic>
      <p:pic>
        <p:nvPicPr>
          <p:cNvPr id="8" name="Picture 7">
            <a:extLst>
              <a:ext uri="{FF2B5EF4-FFF2-40B4-BE49-F238E27FC236}">
                <a16:creationId xmlns:a16="http://schemas.microsoft.com/office/drawing/2014/main" id="{68052AAF-6369-88F3-0C14-FD516F3CAC38}"/>
              </a:ext>
            </a:extLst>
          </p:cNvPr>
          <p:cNvPicPr>
            <a:picLocks noChangeAspect="1"/>
          </p:cNvPicPr>
          <p:nvPr/>
        </p:nvPicPr>
        <p:blipFill>
          <a:blip r:embed="rId7"/>
          <a:stretch>
            <a:fillRect/>
          </a:stretch>
        </p:blipFill>
        <p:spPr>
          <a:xfrm>
            <a:off x="179512" y="3219257"/>
            <a:ext cx="3240634" cy="1127843"/>
          </a:xfrm>
          <a:prstGeom prst="rect">
            <a:avLst/>
          </a:prstGeom>
          <a:ln>
            <a:solidFill>
              <a:schemeClr val="tx2">
                <a:lumMod val="90000"/>
                <a:lumOff val="10000"/>
              </a:schemeClr>
            </a:solidFill>
          </a:ln>
        </p:spPr>
      </p:pic>
      <p:sp>
        <p:nvSpPr>
          <p:cNvPr id="10" name="TextBox 9">
            <a:extLst>
              <a:ext uri="{FF2B5EF4-FFF2-40B4-BE49-F238E27FC236}">
                <a16:creationId xmlns:a16="http://schemas.microsoft.com/office/drawing/2014/main" id="{CD54A1E0-935D-EAAC-7A34-6640772B1E69}"/>
              </a:ext>
            </a:extLst>
          </p:cNvPr>
          <p:cNvSpPr txBox="1"/>
          <p:nvPr/>
        </p:nvSpPr>
        <p:spPr>
          <a:xfrm>
            <a:off x="5508104" y="3723881"/>
            <a:ext cx="3635896" cy="738664"/>
          </a:xfrm>
          <a:prstGeom prst="rect">
            <a:avLst/>
          </a:prstGeom>
          <a:noFill/>
        </p:spPr>
        <p:txBody>
          <a:bodyPr wrap="square">
            <a:spAutoFit/>
          </a:bodyPr>
          <a:lstStyle/>
          <a:p>
            <a:r>
              <a:rPr lang="en-US" sz="1400" dirty="0"/>
              <a:t>After e-mail confirmation, the user is considered active, but does not have an assigned user group.</a:t>
            </a:r>
          </a:p>
        </p:txBody>
      </p:sp>
      <p:pic>
        <p:nvPicPr>
          <p:cNvPr id="12" name="Picture 11">
            <a:extLst>
              <a:ext uri="{FF2B5EF4-FFF2-40B4-BE49-F238E27FC236}">
                <a16:creationId xmlns:a16="http://schemas.microsoft.com/office/drawing/2014/main" id="{97F8A4D5-D699-1A0A-9BEE-E36B143E23BA}"/>
              </a:ext>
            </a:extLst>
          </p:cNvPr>
          <p:cNvPicPr>
            <a:picLocks noChangeAspect="1"/>
          </p:cNvPicPr>
          <p:nvPr/>
        </p:nvPicPr>
        <p:blipFill>
          <a:blip r:embed="rId8"/>
          <a:stretch>
            <a:fillRect/>
          </a:stretch>
        </p:blipFill>
        <p:spPr>
          <a:xfrm>
            <a:off x="2771800" y="3723881"/>
            <a:ext cx="2661810" cy="605616"/>
          </a:xfrm>
          <a:prstGeom prst="rect">
            <a:avLst/>
          </a:prstGeom>
          <a:ln>
            <a:solidFill>
              <a:schemeClr val="tx2">
                <a:lumMod val="90000"/>
                <a:lumOff val="10000"/>
              </a:schemeClr>
            </a:solidFill>
          </a:ln>
        </p:spPr>
      </p:pic>
      <p:cxnSp>
        <p:nvCxnSpPr>
          <p:cNvPr id="14" name="Straight Arrow Connector 13">
            <a:extLst>
              <a:ext uri="{FF2B5EF4-FFF2-40B4-BE49-F238E27FC236}">
                <a16:creationId xmlns:a16="http://schemas.microsoft.com/office/drawing/2014/main" id="{7E32E696-1737-A79A-20C8-EF28A56393C2}"/>
              </a:ext>
            </a:extLst>
          </p:cNvPr>
          <p:cNvCxnSpPr>
            <a:cxnSpLocks/>
          </p:cNvCxnSpPr>
          <p:nvPr/>
        </p:nvCxnSpPr>
        <p:spPr>
          <a:xfrm>
            <a:off x="2483768" y="4173045"/>
            <a:ext cx="360040"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0E745BD-C034-F945-98A4-FF74BB5322AF}"/>
              </a:ext>
            </a:extLst>
          </p:cNvPr>
          <p:cNvCxnSpPr>
            <a:cxnSpLocks/>
          </p:cNvCxnSpPr>
          <p:nvPr/>
        </p:nvCxnSpPr>
        <p:spPr>
          <a:xfrm flipV="1">
            <a:off x="4363900" y="1419622"/>
            <a:ext cx="2474745" cy="144016"/>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B5F6E894-B952-36E9-E793-300B41B29803}"/>
              </a:ext>
            </a:extLst>
          </p:cNvPr>
          <p:cNvCxnSpPr>
            <a:cxnSpLocks/>
          </p:cNvCxnSpPr>
          <p:nvPr/>
        </p:nvCxnSpPr>
        <p:spPr>
          <a:xfrm>
            <a:off x="1812653" y="2239526"/>
            <a:ext cx="2903363" cy="935453"/>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81916C2-47DB-5260-B17D-779E3DFD3EFE}"/>
              </a:ext>
            </a:extLst>
          </p:cNvPr>
          <p:cNvCxnSpPr>
            <a:cxnSpLocks/>
          </p:cNvCxnSpPr>
          <p:nvPr/>
        </p:nvCxnSpPr>
        <p:spPr>
          <a:xfrm>
            <a:off x="1043608" y="2936465"/>
            <a:ext cx="0" cy="28279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006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4778FBFD-4364-6339-999F-C0FC6DA574B1}"/>
              </a:ext>
            </a:extLst>
          </p:cNvPr>
          <p:cNvPicPr>
            <a:picLocks noChangeAspect="1"/>
          </p:cNvPicPr>
          <p:nvPr/>
        </p:nvPicPr>
        <p:blipFill>
          <a:blip r:embed="rId3"/>
          <a:stretch>
            <a:fillRect/>
          </a:stretch>
        </p:blipFill>
        <p:spPr>
          <a:xfrm>
            <a:off x="6391995" y="2425582"/>
            <a:ext cx="2638427" cy="1586327"/>
          </a:xfrm>
          <a:prstGeom prst="rect">
            <a:avLst/>
          </a:prstGeom>
          <a:ln>
            <a:solidFill>
              <a:schemeClr val="tx2">
                <a:lumMod val="90000"/>
                <a:lumOff val="10000"/>
              </a:schemeClr>
            </a:solidFill>
          </a:ln>
        </p:spPr>
      </p:pic>
      <p:pic>
        <p:nvPicPr>
          <p:cNvPr id="17" name="Picture 16">
            <a:extLst>
              <a:ext uri="{FF2B5EF4-FFF2-40B4-BE49-F238E27FC236}">
                <a16:creationId xmlns:a16="http://schemas.microsoft.com/office/drawing/2014/main" id="{070D2845-5FC2-9ABE-98AC-719C68E50C2E}"/>
              </a:ext>
            </a:extLst>
          </p:cNvPr>
          <p:cNvPicPr>
            <a:picLocks noChangeAspect="1"/>
          </p:cNvPicPr>
          <p:nvPr/>
        </p:nvPicPr>
        <p:blipFill>
          <a:blip r:embed="rId4"/>
          <a:stretch>
            <a:fillRect/>
          </a:stretch>
        </p:blipFill>
        <p:spPr>
          <a:xfrm>
            <a:off x="2219539" y="2425582"/>
            <a:ext cx="4104458" cy="2114628"/>
          </a:xfrm>
          <a:prstGeom prst="rect">
            <a:avLst/>
          </a:prstGeom>
          <a:ln>
            <a:solidFill>
              <a:schemeClr val="tx2">
                <a:lumMod val="90000"/>
                <a:lumOff val="10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277731" cy="468000"/>
          </a:xfrm>
        </p:spPr>
        <p:txBody>
          <a:bodyPr/>
          <a:lstStyle/>
          <a:p>
            <a:r>
              <a:rPr lang="de-DE" dirty="0"/>
              <a:t>RDMS: </a:t>
            </a:r>
            <a:r>
              <a:rPr lang="en-US" sz="2800" dirty="0"/>
              <a:t>Identity User Control Interface</a:t>
            </a:r>
            <a:endParaRPr lang="de-DE"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11</a:t>
            </a:fld>
            <a:r>
              <a:rPr lang="de-DE"/>
              <a:t> </a:t>
            </a:r>
            <a:endParaRPr lang="de-DE"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13577" y="665498"/>
            <a:ext cx="2586215" cy="2185214"/>
          </a:xfrm>
          <a:prstGeom prst="rect">
            <a:avLst/>
          </a:prstGeom>
          <a:noFill/>
        </p:spPr>
        <p:txBody>
          <a:bodyPr wrap="square">
            <a:spAutoFit/>
          </a:bodyPr>
          <a:lstStyle/>
          <a:p>
            <a:r>
              <a:rPr lang="en-US" sz="1600" b="1" dirty="0"/>
              <a:t>Features:</a:t>
            </a:r>
          </a:p>
          <a:p>
            <a:endParaRPr lang="en-US" sz="800" b="1" dirty="0"/>
          </a:p>
          <a:p>
            <a:pPr marL="285750" indent="-285750">
              <a:buFont typeface="Arial" panose="020B0604020202020204" pitchFamily="34" charset="0"/>
              <a:buChar char="•"/>
            </a:pPr>
            <a:r>
              <a:rPr lang="en-US" sz="1400" dirty="0"/>
              <a:t>Registered users management;</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Roles management;</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Claims managements.</a:t>
            </a:r>
          </a:p>
          <a:p>
            <a:pPr marL="285750" indent="-285750">
              <a:buFont typeface="Arial" panose="020B0604020202020204" pitchFamily="34" charset="0"/>
              <a:buChar char="•"/>
            </a:pPr>
            <a:endParaRPr lang="en-US" sz="1400" dirty="0"/>
          </a:p>
          <a:p>
            <a:endParaRPr lang="en-US" sz="1400" dirty="0"/>
          </a:p>
        </p:txBody>
      </p:sp>
      <p:sp>
        <p:nvSpPr>
          <p:cNvPr id="6" name="TextBox 5">
            <a:extLst>
              <a:ext uri="{FF2B5EF4-FFF2-40B4-BE49-F238E27FC236}">
                <a16:creationId xmlns:a16="http://schemas.microsoft.com/office/drawing/2014/main" id="{46A7F561-025C-3393-12AD-61E435B81D6A}"/>
              </a:ext>
            </a:extLst>
          </p:cNvPr>
          <p:cNvSpPr txBox="1"/>
          <p:nvPr/>
        </p:nvSpPr>
        <p:spPr>
          <a:xfrm>
            <a:off x="549903" y="4675195"/>
            <a:ext cx="6654800" cy="261610"/>
          </a:xfrm>
          <a:prstGeom prst="rect">
            <a:avLst/>
          </a:prstGeom>
          <a:noFill/>
        </p:spPr>
        <p:txBody>
          <a:bodyPr wrap="square">
            <a:spAutoFit/>
          </a:bodyPr>
          <a:lstStyle/>
          <a:p>
            <a:r>
              <a:rPr lang="en-US" sz="1100" dirty="0">
                <a:hlinkClick r:id="rId5"/>
              </a:rPr>
              <a:t>https://learn.microsoft.com/en-us/aspnet/core/security/authentication/identity</a:t>
            </a:r>
            <a:endParaRPr lang="en-US" sz="1100" dirty="0"/>
          </a:p>
        </p:txBody>
      </p:sp>
      <p:pic>
        <p:nvPicPr>
          <p:cNvPr id="7" name="Picture 6">
            <a:extLst>
              <a:ext uri="{FF2B5EF4-FFF2-40B4-BE49-F238E27FC236}">
                <a16:creationId xmlns:a16="http://schemas.microsoft.com/office/drawing/2014/main" id="{B7DC41F5-8473-22AB-8CEE-BC0355022691}"/>
              </a:ext>
            </a:extLst>
          </p:cNvPr>
          <p:cNvPicPr>
            <a:picLocks noChangeAspect="1"/>
          </p:cNvPicPr>
          <p:nvPr/>
        </p:nvPicPr>
        <p:blipFill>
          <a:blip r:embed="rId6"/>
          <a:stretch>
            <a:fillRect/>
          </a:stretch>
        </p:blipFill>
        <p:spPr>
          <a:xfrm>
            <a:off x="2802239" y="553041"/>
            <a:ext cx="6228184" cy="1800531"/>
          </a:xfrm>
          <a:prstGeom prst="rect">
            <a:avLst/>
          </a:prstGeom>
          <a:ln>
            <a:solidFill>
              <a:schemeClr val="tx2">
                <a:lumMod val="90000"/>
                <a:lumOff val="10000"/>
              </a:schemeClr>
            </a:solidFill>
          </a:ln>
        </p:spPr>
      </p:pic>
      <p:cxnSp>
        <p:nvCxnSpPr>
          <p:cNvPr id="19" name="Straight Arrow Connector 18">
            <a:extLst>
              <a:ext uri="{FF2B5EF4-FFF2-40B4-BE49-F238E27FC236}">
                <a16:creationId xmlns:a16="http://schemas.microsoft.com/office/drawing/2014/main" id="{902F00CA-2940-119D-F976-0ADD2810A2B4}"/>
              </a:ext>
            </a:extLst>
          </p:cNvPr>
          <p:cNvCxnSpPr>
            <a:cxnSpLocks/>
          </p:cNvCxnSpPr>
          <p:nvPr/>
        </p:nvCxnSpPr>
        <p:spPr>
          <a:xfrm>
            <a:off x="1710887" y="1347614"/>
            <a:ext cx="1224136"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6626F07-464B-7922-6416-E28A3DF0970B}"/>
              </a:ext>
            </a:extLst>
          </p:cNvPr>
          <p:cNvCxnSpPr>
            <a:cxnSpLocks/>
          </p:cNvCxnSpPr>
          <p:nvPr/>
        </p:nvCxnSpPr>
        <p:spPr>
          <a:xfrm flipV="1">
            <a:off x="3418437" y="987574"/>
            <a:ext cx="0" cy="284916"/>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7970747-1E83-DDB5-AFA1-97D40D4E1777}"/>
              </a:ext>
            </a:extLst>
          </p:cNvPr>
          <p:cNvCxnSpPr>
            <a:cxnSpLocks/>
          </p:cNvCxnSpPr>
          <p:nvPr/>
        </p:nvCxnSpPr>
        <p:spPr>
          <a:xfrm>
            <a:off x="2123728" y="1815180"/>
            <a:ext cx="4749925" cy="107526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861A17A-5C5A-4C6A-D6F6-4569B03859CA}"/>
              </a:ext>
            </a:extLst>
          </p:cNvPr>
          <p:cNvCxnSpPr>
            <a:cxnSpLocks/>
          </p:cNvCxnSpPr>
          <p:nvPr/>
        </p:nvCxnSpPr>
        <p:spPr>
          <a:xfrm>
            <a:off x="2274969" y="2303034"/>
            <a:ext cx="871276" cy="526163"/>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9F3B4AF-E56A-E24C-BF91-C30F6BFDD445}"/>
              </a:ext>
            </a:extLst>
          </p:cNvPr>
          <p:cNvSpPr txBox="1"/>
          <p:nvPr/>
        </p:nvSpPr>
        <p:spPr>
          <a:xfrm>
            <a:off x="113577" y="2850712"/>
            <a:ext cx="1997198" cy="1615827"/>
          </a:xfrm>
          <a:prstGeom prst="rect">
            <a:avLst/>
          </a:prstGeom>
          <a:noFill/>
        </p:spPr>
        <p:txBody>
          <a:bodyPr wrap="square">
            <a:spAutoFit/>
          </a:bodyPr>
          <a:lstStyle/>
          <a:p>
            <a:r>
              <a:rPr lang="en-US" sz="1100" dirty="0"/>
              <a:t>Claim is a piece of information (key-value pair) that describes a user. Claims are stored in a user's identity and can be used to determine what actions a user is authorized to perform, such as accessing certain pages or resources.</a:t>
            </a:r>
          </a:p>
        </p:txBody>
      </p:sp>
    </p:spTree>
    <p:extLst>
      <p:ext uri="{BB962C8B-B14F-4D97-AF65-F5344CB8AC3E}">
        <p14:creationId xmlns:p14="http://schemas.microsoft.com/office/powerpoint/2010/main" val="323153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277731" cy="468000"/>
          </a:xfrm>
        </p:spPr>
        <p:txBody>
          <a:bodyPr/>
          <a:lstStyle/>
          <a:p>
            <a:r>
              <a:rPr lang="de-DE" dirty="0"/>
              <a:t>RDMS: </a:t>
            </a:r>
            <a:r>
              <a:rPr lang="en-US" dirty="0"/>
              <a:t>Predefined Roles</a:t>
            </a:r>
            <a:endParaRPr lang="de-DE"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12</a:t>
            </a:fld>
            <a:r>
              <a:rPr lang="de-DE"/>
              <a:t> </a:t>
            </a:r>
            <a:endParaRPr lang="de-DE"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211523" y="633843"/>
            <a:ext cx="8706895" cy="3816429"/>
          </a:xfrm>
          <a:prstGeom prst="rect">
            <a:avLst/>
          </a:prstGeom>
          <a:noFill/>
        </p:spPr>
        <p:txBody>
          <a:bodyPr wrap="square">
            <a:spAutoFit/>
          </a:bodyPr>
          <a:lstStyle/>
          <a:p>
            <a:r>
              <a:rPr lang="en-US" sz="1600" b="1" dirty="0"/>
              <a:t>Roles:</a:t>
            </a:r>
          </a:p>
          <a:p>
            <a:endParaRPr lang="en-US" sz="1600" b="1" dirty="0"/>
          </a:p>
          <a:p>
            <a:pPr marL="285750" indent="-285750">
              <a:buFont typeface="Arial" panose="020B0604020202020204" pitchFamily="34" charset="0"/>
              <a:buChar char="•"/>
            </a:pPr>
            <a:r>
              <a:rPr lang="en-US" sz="1400" b="1" dirty="0"/>
              <a:t>User:</a:t>
            </a:r>
          </a:p>
          <a:p>
            <a:pPr lvl="2"/>
            <a:r>
              <a:rPr lang="en-US" sz="1400" dirty="0"/>
              <a:t>- read-only access to public and protected data;</a:t>
            </a:r>
          </a:p>
          <a:p>
            <a:pPr marL="971550" lvl="2" indent="-285750">
              <a:buFontTx/>
              <a:buChar char="-"/>
            </a:pPr>
            <a:endParaRPr lang="en-US" sz="1400" dirty="0"/>
          </a:p>
          <a:p>
            <a:pPr marL="285750" indent="-285750">
              <a:buFont typeface="Arial" panose="020B0604020202020204" pitchFamily="34" charset="0"/>
              <a:buChar char="•"/>
            </a:pPr>
            <a:r>
              <a:rPr lang="en-US" sz="1400" b="1" dirty="0" err="1"/>
              <a:t>PowerUser</a:t>
            </a:r>
            <a:r>
              <a:rPr lang="en-US" sz="1400" b="1" dirty="0"/>
              <a:t>:</a:t>
            </a:r>
          </a:p>
          <a:p>
            <a:r>
              <a:rPr lang="en-US" sz="1400" dirty="0"/>
              <a:t>	- read-only access to public and protected data (+ private data, created by the current user); </a:t>
            </a:r>
          </a:p>
          <a:p>
            <a:r>
              <a:rPr lang="en-US" sz="1400" dirty="0"/>
              <a:t>	- create data (+ write access to data, created by the current user);</a:t>
            </a:r>
          </a:p>
          <a:p>
            <a:endParaRPr lang="en-US" sz="1400" dirty="0"/>
          </a:p>
          <a:p>
            <a:pPr marL="285750" indent="-285750">
              <a:buFont typeface="Arial" panose="020B0604020202020204" pitchFamily="34" charset="0"/>
              <a:buChar char="•"/>
            </a:pPr>
            <a:r>
              <a:rPr lang="en-US" sz="1400" b="1" dirty="0"/>
              <a:t>Administrator</a:t>
            </a:r>
            <a:r>
              <a:rPr lang="en-US" sz="1400" dirty="0"/>
              <a:t>:</a:t>
            </a:r>
          </a:p>
          <a:p>
            <a:r>
              <a:rPr lang="en-US" sz="1400" dirty="0"/>
              <a:t>	- read-only access to all data;</a:t>
            </a:r>
          </a:p>
          <a:p>
            <a:r>
              <a:rPr lang="en-US" sz="1400" dirty="0"/>
              <a:t>	- write access to all data;</a:t>
            </a:r>
          </a:p>
          <a:p>
            <a:r>
              <a:rPr lang="en-US" sz="1400" dirty="0"/>
              <a:t>	- user management.</a:t>
            </a:r>
          </a:p>
          <a:p>
            <a:endParaRPr lang="en-US" sz="1400" dirty="0"/>
          </a:p>
          <a:p>
            <a:endParaRPr lang="en-US" sz="1400" dirty="0"/>
          </a:p>
          <a:p>
            <a:pPr marL="285750" indent="-285750">
              <a:buFont typeface="Arial" panose="020B0604020202020204" pitchFamily="34" charset="0"/>
              <a:buChar char="•"/>
            </a:pPr>
            <a:r>
              <a:rPr lang="en-US" sz="1400" b="1" dirty="0"/>
              <a:t>Anonymous (== registered user with no roles assigned)</a:t>
            </a:r>
            <a:r>
              <a:rPr lang="en-US" sz="1400" dirty="0"/>
              <a:t>:</a:t>
            </a:r>
          </a:p>
          <a:p>
            <a:r>
              <a:rPr lang="en-US" sz="1400" dirty="0"/>
              <a:t>	- read-only access to public data only (be</a:t>
            </a:r>
            <a:r>
              <a:rPr lang="ru-RU" sz="1400" dirty="0"/>
              <a:t> </a:t>
            </a:r>
            <a:r>
              <a:rPr lang="en-US" sz="1400" dirty="0"/>
              <a:t>aware: internet search engines will index public data).</a:t>
            </a:r>
            <a:endParaRPr lang="ru-RU" sz="1400" b="1" dirty="0"/>
          </a:p>
        </p:txBody>
      </p:sp>
      <p:sp>
        <p:nvSpPr>
          <p:cNvPr id="6" name="TextBox 5">
            <a:extLst>
              <a:ext uri="{FF2B5EF4-FFF2-40B4-BE49-F238E27FC236}">
                <a16:creationId xmlns:a16="http://schemas.microsoft.com/office/drawing/2014/main" id="{46A7F561-025C-3393-12AD-61E435B81D6A}"/>
              </a:ext>
            </a:extLst>
          </p:cNvPr>
          <p:cNvSpPr txBox="1"/>
          <p:nvPr/>
        </p:nvSpPr>
        <p:spPr>
          <a:xfrm>
            <a:off x="576000" y="4662758"/>
            <a:ext cx="6654800" cy="261610"/>
          </a:xfrm>
          <a:prstGeom prst="rect">
            <a:avLst/>
          </a:prstGeom>
          <a:noFill/>
        </p:spPr>
        <p:txBody>
          <a:bodyPr wrap="square">
            <a:spAutoFit/>
          </a:bodyPr>
          <a:lstStyle/>
          <a:p>
            <a:r>
              <a:rPr lang="en-US" sz="1100" dirty="0">
                <a:hlinkClick r:id="rId3"/>
              </a:rPr>
              <a:t>https://en.wikipedia.org/wiki/Role-based_access_control</a:t>
            </a:r>
            <a:endParaRPr lang="en-US" sz="1100" dirty="0"/>
          </a:p>
        </p:txBody>
      </p:sp>
      <p:pic>
        <p:nvPicPr>
          <p:cNvPr id="3" name="Picture 2">
            <a:extLst>
              <a:ext uri="{FF2B5EF4-FFF2-40B4-BE49-F238E27FC236}">
                <a16:creationId xmlns:a16="http://schemas.microsoft.com/office/drawing/2014/main" id="{0D2470F3-AF27-8AC9-0928-D4E026B2BEB2}"/>
              </a:ext>
            </a:extLst>
          </p:cNvPr>
          <p:cNvPicPr>
            <a:picLocks noChangeAspect="1"/>
          </p:cNvPicPr>
          <p:nvPr/>
        </p:nvPicPr>
        <p:blipFill>
          <a:blip r:embed="rId4"/>
          <a:stretch>
            <a:fillRect/>
          </a:stretch>
        </p:blipFill>
        <p:spPr>
          <a:xfrm>
            <a:off x="5555609" y="102006"/>
            <a:ext cx="3494749" cy="1749664"/>
          </a:xfrm>
          <a:prstGeom prst="rect">
            <a:avLst/>
          </a:prstGeom>
          <a:ln>
            <a:solidFill>
              <a:schemeClr val="tx2">
                <a:lumMod val="90000"/>
                <a:lumOff val="10000"/>
              </a:schemeClr>
            </a:solidFill>
          </a:ln>
        </p:spPr>
      </p:pic>
    </p:spTree>
    <p:extLst>
      <p:ext uri="{BB962C8B-B14F-4D97-AF65-F5344CB8AC3E}">
        <p14:creationId xmlns:p14="http://schemas.microsoft.com/office/powerpoint/2010/main" val="1886438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277731" cy="468000"/>
          </a:xfrm>
        </p:spPr>
        <p:txBody>
          <a:bodyPr/>
          <a:lstStyle/>
          <a:p>
            <a:r>
              <a:rPr lang="de-DE" dirty="0"/>
              <a:t>RDMS: </a:t>
            </a:r>
            <a:r>
              <a:rPr lang="en-US" dirty="0"/>
              <a:t>Setting the Object Access Level</a:t>
            </a:r>
            <a:endParaRPr lang="de-DE"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13</a:t>
            </a:fld>
            <a:r>
              <a:rPr lang="de-DE"/>
              <a:t> </a:t>
            </a:r>
            <a:endParaRPr lang="de-DE"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46544" y="591235"/>
            <a:ext cx="8850911" cy="4216539"/>
          </a:xfrm>
          <a:prstGeom prst="rect">
            <a:avLst/>
          </a:prstGeom>
          <a:noFill/>
        </p:spPr>
        <p:txBody>
          <a:bodyPr wrap="square">
            <a:spAutoFit/>
          </a:bodyPr>
          <a:lstStyle/>
          <a:p>
            <a:r>
              <a:rPr lang="en-US" sz="1600" b="1" dirty="0"/>
              <a:t>What is an Object?</a:t>
            </a:r>
          </a:p>
          <a:p>
            <a:r>
              <a:rPr lang="en-US" sz="1600" dirty="0"/>
              <a:t>	Object (=document) is a data entry within RDMS that has user-defined access level and reflects an object of the real world (e.g. sample) or its model. Ultimately, object has it’s unique Web page (with unique URL address).</a:t>
            </a:r>
          </a:p>
          <a:p>
            <a:pPr algn="ctr"/>
            <a:r>
              <a:rPr lang="en-US" sz="1600" b="1" dirty="0">
                <a:solidFill>
                  <a:schemeClr val="tx2">
                    <a:lumMod val="75000"/>
                    <a:lumOff val="25000"/>
                  </a:schemeClr>
                </a:solidFill>
              </a:rPr>
              <a:t>To establish data access policy Data Access Levels are introduced in RDMS.</a:t>
            </a:r>
          </a:p>
          <a:p>
            <a:endParaRPr lang="en-US" sz="600" b="1" dirty="0"/>
          </a:p>
          <a:p>
            <a:r>
              <a:rPr lang="en-US" sz="1600" b="1" dirty="0"/>
              <a:t>Three Access Levels:</a:t>
            </a:r>
          </a:p>
          <a:p>
            <a:endParaRPr lang="en-US" sz="1600" b="1" dirty="0"/>
          </a:p>
          <a:p>
            <a:pPr marL="285750" indent="-285750">
              <a:buFont typeface="Arial" panose="020B0604020202020204" pitchFamily="34" charset="0"/>
              <a:buChar char="•"/>
            </a:pPr>
            <a:r>
              <a:rPr lang="en-US" sz="1400" b="1" dirty="0"/>
              <a:t>Public</a:t>
            </a:r>
            <a:r>
              <a:rPr lang="en-US" sz="1400" b="1" dirty="0">
                <a:solidFill>
                  <a:schemeClr val="bg1">
                    <a:lumMod val="50000"/>
                  </a:schemeClr>
                </a:solidFill>
              </a:rPr>
              <a:t> </a:t>
            </a:r>
            <a:r>
              <a:rPr lang="en-US" sz="1400" dirty="0">
                <a:solidFill>
                  <a:schemeClr val="bg1">
                    <a:lumMod val="50000"/>
                  </a:schemeClr>
                </a:solidFill>
              </a:rPr>
              <a:t>(</a:t>
            </a:r>
            <a:r>
              <a:rPr lang="en-US" sz="1400" b="1" dirty="0">
                <a:solidFill>
                  <a:schemeClr val="bg1">
                    <a:lumMod val="50000"/>
                  </a:schemeClr>
                </a:solidFill>
              </a:rPr>
              <a:t>default</a:t>
            </a:r>
            <a:r>
              <a:rPr lang="en-US" sz="1400" dirty="0">
                <a:solidFill>
                  <a:schemeClr val="bg1">
                    <a:lumMod val="50000"/>
                  </a:schemeClr>
                </a:solidFill>
              </a:rPr>
              <a:t>, we are doing open science, FAIR, aren’t we?)</a:t>
            </a:r>
            <a:r>
              <a:rPr lang="en-US" sz="1400" dirty="0"/>
              <a:t>:</a:t>
            </a:r>
          </a:p>
          <a:p>
            <a:pPr marL="971550" lvl="2" indent="-285750">
              <a:buFontTx/>
              <a:buChar char="-"/>
            </a:pPr>
            <a:r>
              <a:rPr lang="en-US" sz="1400" dirty="0"/>
              <a:t>objects are </a:t>
            </a:r>
            <a:r>
              <a:rPr lang="en-US" sz="1400" u="sng" dirty="0"/>
              <a:t>available to everybody </a:t>
            </a:r>
            <a:r>
              <a:rPr lang="en-US" sz="1400" dirty="0"/>
              <a:t>regardless of authorization (visible to internet search engines);</a:t>
            </a:r>
          </a:p>
          <a:p>
            <a:pPr marL="971550" lvl="2" indent="-285750">
              <a:buFontTx/>
              <a:buChar char="-"/>
            </a:pPr>
            <a:endParaRPr lang="en-US" sz="1400" dirty="0"/>
          </a:p>
          <a:p>
            <a:pPr marL="285750" indent="-285750">
              <a:buFont typeface="Arial" panose="020B0604020202020204" pitchFamily="34" charset="0"/>
              <a:buChar char="•"/>
            </a:pPr>
            <a:r>
              <a:rPr lang="en-US" sz="1400" b="1" dirty="0"/>
              <a:t>Protected </a:t>
            </a:r>
            <a:r>
              <a:rPr lang="en-US" sz="1400" dirty="0">
                <a:solidFill>
                  <a:schemeClr val="bg1">
                    <a:lumMod val="65000"/>
                  </a:schemeClr>
                </a:solidFill>
              </a:rPr>
              <a:t>(visible to the community only):</a:t>
            </a:r>
          </a:p>
          <a:p>
            <a:r>
              <a:rPr lang="en-US" sz="1400" dirty="0"/>
              <a:t>	- objects are visible to the community (</a:t>
            </a:r>
            <a:r>
              <a:rPr lang="en-US" sz="1400" u="sng" dirty="0"/>
              <a:t>available to authorized users with at least</a:t>
            </a:r>
            <a:r>
              <a:rPr lang="ru-RU" sz="1400" u="sng" dirty="0"/>
              <a:t> </a:t>
            </a:r>
            <a:r>
              <a:rPr lang="en-US" sz="1400" b="1" u="sng" dirty="0"/>
              <a:t>User</a:t>
            </a:r>
            <a:r>
              <a:rPr lang="en-US" sz="1400" u="sng" dirty="0"/>
              <a:t> role</a:t>
            </a:r>
            <a:r>
              <a:rPr lang="en-US" sz="1400" dirty="0"/>
              <a:t> assigned);  </a:t>
            </a:r>
          </a:p>
          <a:p>
            <a:endParaRPr lang="en-US" sz="1400" dirty="0"/>
          </a:p>
          <a:p>
            <a:pPr marL="285750" indent="-285750">
              <a:buFont typeface="Arial" panose="020B0604020202020204" pitchFamily="34" charset="0"/>
              <a:buChar char="•"/>
            </a:pPr>
            <a:r>
              <a:rPr lang="en-US" sz="1400" b="1" dirty="0"/>
              <a:t>Private</a:t>
            </a:r>
            <a:r>
              <a:rPr lang="en-US" sz="1400" dirty="0">
                <a:solidFill>
                  <a:schemeClr val="bg1">
                    <a:lumMod val="65000"/>
                  </a:schemeClr>
                </a:solidFill>
              </a:rPr>
              <a:t> (person’s secret, but open for Administrators):</a:t>
            </a:r>
          </a:p>
          <a:p>
            <a:r>
              <a:rPr lang="en-US" sz="1400" dirty="0"/>
              <a:t>	- objects are visible to the user-creator (at least </a:t>
            </a:r>
            <a:r>
              <a:rPr lang="en-US" sz="1400" b="1" dirty="0" err="1"/>
              <a:t>PowerUser</a:t>
            </a:r>
            <a:r>
              <a:rPr lang="en-US" sz="1400" dirty="0"/>
              <a:t> role assigned);</a:t>
            </a:r>
          </a:p>
          <a:p>
            <a:r>
              <a:rPr lang="en-US" sz="1400" dirty="0"/>
              <a:t>	- objects are visible to all users of </a:t>
            </a:r>
            <a:r>
              <a:rPr lang="en-US" sz="1400" b="1" dirty="0"/>
              <a:t>Administrator</a:t>
            </a:r>
            <a:r>
              <a:rPr lang="en-US" sz="1400" dirty="0"/>
              <a:t> role.</a:t>
            </a:r>
          </a:p>
          <a:p>
            <a:pPr marL="285750"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3759433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dirty="0"/>
              <a:t>Upload and Store Documents</a:t>
            </a:r>
            <a:r>
              <a:rPr lang="ru-RU" dirty="0"/>
              <a:t> </a:t>
            </a:r>
            <a:r>
              <a:rPr lang="en-US" sz="1200" dirty="0"/>
              <a:t>(with minimalistic mandatory metadata)</a:t>
            </a:r>
            <a:br>
              <a:rPr lang="en-US" sz="1200" dirty="0"/>
            </a:b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14</a:t>
            </a:fld>
            <a:r>
              <a:rPr lang="de-DE"/>
              <a:t> </a:t>
            </a:r>
            <a:endParaRPr lang="de-DE" dirty="0"/>
          </a:p>
        </p:txBody>
      </p:sp>
      <p:pic>
        <p:nvPicPr>
          <p:cNvPr id="9" name="Picture 8">
            <a:extLst>
              <a:ext uri="{FF2B5EF4-FFF2-40B4-BE49-F238E27FC236}">
                <a16:creationId xmlns:a16="http://schemas.microsoft.com/office/drawing/2014/main" id="{80E6EB93-DFAB-F6C6-FFFC-A079E5EEC157}"/>
              </a:ext>
            </a:extLst>
          </p:cNvPr>
          <p:cNvPicPr>
            <a:picLocks noChangeAspect="1"/>
          </p:cNvPicPr>
          <p:nvPr/>
        </p:nvPicPr>
        <p:blipFill>
          <a:blip r:embed="rId3"/>
          <a:stretch>
            <a:fillRect/>
          </a:stretch>
        </p:blipFill>
        <p:spPr>
          <a:xfrm>
            <a:off x="107504" y="519487"/>
            <a:ext cx="2880320" cy="3935841"/>
          </a:xfrm>
          <a:prstGeom prst="rect">
            <a:avLst/>
          </a:prstGeom>
        </p:spPr>
      </p:pic>
      <p:cxnSp>
        <p:nvCxnSpPr>
          <p:cNvPr id="10" name="Straight Arrow Connector 9">
            <a:extLst>
              <a:ext uri="{FF2B5EF4-FFF2-40B4-BE49-F238E27FC236}">
                <a16:creationId xmlns:a16="http://schemas.microsoft.com/office/drawing/2014/main" id="{3AE32D06-BE9C-D876-BBFF-2743CABDABB0}"/>
              </a:ext>
            </a:extLst>
          </p:cNvPr>
          <p:cNvCxnSpPr>
            <a:cxnSpLocks/>
          </p:cNvCxnSpPr>
          <p:nvPr/>
        </p:nvCxnSpPr>
        <p:spPr>
          <a:xfrm flipV="1">
            <a:off x="1979712" y="760471"/>
            <a:ext cx="1368152" cy="25595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9C2457B-D10B-DB97-7508-6338A564BB0D}"/>
              </a:ext>
            </a:extLst>
          </p:cNvPr>
          <p:cNvSpPr txBox="1"/>
          <p:nvPr/>
        </p:nvSpPr>
        <p:spPr>
          <a:xfrm>
            <a:off x="3347864" y="599287"/>
            <a:ext cx="5796136" cy="3657411"/>
          </a:xfrm>
          <a:prstGeom prst="rect">
            <a:avLst/>
          </a:prstGeom>
          <a:noFill/>
        </p:spPr>
        <p:txBody>
          <a:bodyPr wrap="square">
            <a:spAutoFit/>
          </a:bodyPr>
          <a:lstStyle/>
          <a:p>
            <a:r>
              <a:rPr lang="en-US" sz="1400" dirty="0"/>
              <a:t>Unique Object Identifier (</a:t>
            </a:r>
            <a:r>
              <a:rPr lang="en-US" sz="1400" dirty="0">
                <a:solidFill>
                  <a:srgbClr val="0070C0"/>
                </a:solidFill>
              </a:rPr>
              <a:t>assigned automatically</a:t>
            </a:r>
            <a:r>
              <a:rPr lang="en-US" sz="1400" dirty="0"/>
              <a:t>), primary key</a:t>
            </a:r>
          </a:p>
          <a:p>
            <a:endParaRPr lang="en-US" sz="1400" dirty="0"/>
          </a:p>
          <a:p>
            <a:r>
              <a:rPr lang="en-US" sz="1400" dirty="0"/>
              <a:t>Tenant Identifier (</a:t>
            </a:r>
            <a:r>
              <a:rPr lang="en-US" sz="1400" dirty="0">
                <a:solidFill>
                  <a:srgbClr val="0070C0"/>
                </a:solidFill>
              </a:rPr>
              <a:t>assigned automatically </a:t>
            </a:r>
            <a:r>
              <a:rPr lang="en-US" sz="1400" dirty="0"/>
              <a:t>based on URL address)</a:t>
            </a:r>
          </a:p>
          <a:p>
            <a:endParaRPr lang="en-US" sz="1400" dirty="0"/>
          </a:p>
          <a:p>
            <a:r>
              <a:rPr lang="en-US" sz="1400" dirty="0"/>
              <a:t>User who created the object</a:t>
            </a:r>
            <a:r>
              <a:rPr lang="ru-RU" sz="1400" dirty="0"/>
              <a:t> </a:t>
            </a:r>
            <a:r>
              <a:rPr lang="en-US" sz="1400" dirty="0"/>
              <a:t>and date with time (</a:t>
            </a:r>
            <a:r>
              <a:rPr lang="en-US" sz="1400" dirty="0">
                <a:solidFill>
                  <a:srgbClr val="0070C0"/>
                </a:solidFill>
              </a:rPr>
              <a:t>automatically</a:t>
            </a:r>
            <a:r>
              <a:rPr lang="en-US" sz="1400" dirty="0"/>
              <a:t>)</a:t>
            </a:r>
          </a:p>
          <a:p>
            <a:endParaRPr lang="en-US" sz="1400" dirty="0"/>
          </a:p>
          <a:p>
            <a:r>
              <a:rPr lang="en-US" sz="1400" dirty="0"/>
              <a:t>User who modified the object</a:t>
            </a:r>
            <a:r>
              <a:rPr lang="ru-RU" sz="1400" dirty="0"/>
              <a:t> </a:t>
            </a:r>
            <a:r>
              <a:rPr lang="en-US" sz="1400" dirty="0"/>
              <a:t>and modification date and time (</a:t>
            </a:r>
            <a:r>
              <a:rPr lang="en-US" sz="1400" dirty="0">
                <a:solidFill>
                  <a:srgbClr val="0070C0"/>
                </a:solidFill>
              </a:rPr>
              <a:t>auto</a:t>
            </a:r>
            <a:r>
              <a:rPr lang="en-US" sz="1400" dirty="0"/>
              <a:t>)</a:t>
            </a:r>
          </a:p>
          <a:p>
            <a:pPr>
              <a:spcBef>
                <a:spcPts val="600"/>
              </a:spcBef>
            </a:pPr>
            <a:r>
              <a:rPr lang="en-US" sz="1400" dirty="0"/>
              <a:t>Object type reference (determined by user on object creation)</a:t>
            </a:r>
          </a:p>
          <a:p>
            <a:pPr>
              <a:spcBef>
                <a:spcPts val="100"/>
              </a:spcBef>
            </a:pPr>
            <a:r>
              <a:rPr lang="en-US" sz="1400" dirty="0"/>
              <a:t>Project </a:t>
            </a:r>
            <a:r>
              <a:rPr lang="en-US" sz="1000" dirty="0"/>
              <a:t>(tree-structure)</a:t>
            </a:r>
            <a:r>
              <a:rPr lang="en-US" sz="1400" dirty="0"/>
              <a:t> reference (can specified by user on object creation)</a:t>
            </a:r>
          </a:p>
          <a:p>
            <a:pPr>
              <a:spcBef>
                <a:spcPts val="100"/>
              </a:spcBef>
            </a:pPr>
            <a:r>
              <a:rPr lang="en-US" sz="1400" dirty="0"/>
              <a:t>Code to define a certain order in list of objects (</a:t>
            </a:r>
            <a:r>
              <a:rPr lang="en-US" sz="1400" dirty="0">
                <a:solidFill>
                  <a:srgbClr val="0070C0"/>
                </a:solidFill>
              </a:rPr>
              <a:t>auto</a:t>
            </a:r>
            <a:r>
              <a:rPr lang="ru-RU" sz="1400" dirty="0"/>
              <a:t>,</a:t>
            </a:r>
            <a:r>
              <a:rPr lang="en-US" sz="1400" dirty="0">
                <a:solidFill>
                  <a:srgbClr val="0070C0"/>
                </a:solidFill>
              </a:rPr>
              <a:t> </a:t>
            </a:r>
            <a:r>
              <a:rPr lang="en-US" sz="1400" dirty="0"/>
              <a:t>can be changed)</a:t>
            </a:r>
          </a:p>
          <a:p>
            <a:pPr>
              <a:spcBef>
                <a:spcPts val="100"/>
              </a:spcBef>
            </a:pPr>
            <a:r>
              <a:rPr lang="en-US" sz="1400" dirty="0"/>
              <a:t>One of predefined Object Access Levels: </a:t>
            </a:r>
            <a:r>
              <a:rPr lang="en-US" sz="1400" b="1" dirty="0"/>
              <a:t>public</a:t>
            </a:r>
            <a:r>
              <a:rPr lang="en-US" sz="100" b="1" dirty="0"/>
              <a:t> </a:t>
            </a:r>
            <a:r>
              <a:rPr lang="en-US" sz="700" dirty="0"/>
              <a:t>def</a:t>
            </a:r>
            <a:r>
              <a:rPr lang="en-US" sz="800" b="1" dirty="0"/>
              <a:t> </a:t>
            </a:r>
            <a:r>
              <a:rPr lang="en-US" sz="1400" dirty="0"/>
              <a:t>/ protected / private</a:t>
            </a:r>
          </a:p>
          <a:p>
            <a:pPr>
              <a:spcBef>
                <a:spcPts val="100"/>
              </a:spcBef>
            </a:pPr>
            <a:endParaRPr lang="en-US" sz="1000" dirty="0"/>
          </a:p>
          <a:p>
            <a:pPr>
              <a:spcBef>
                <a:spcPts val="100"/>
              </a:spcBef>
            </a:pPr>
            <a:r>
              <a:rPr lang="en-US" sz="1400" dirty="0"/>
              <a:t>Name of the object (</a:t>
            </a:r>
            <a:r>
              <a:rPr lang="en-US" sz="1400" b="1" dirty="0">
                <a:solidFill>
                  <a:schemeClr val="accent3"/>
                </a:solidFill>
              </a:rPr>
              <a:t>must be specified</a:t>
            </a:r>
            <a:r>
              <a:rPr lang="en-US" sz="1400" dirty="0"/>
              <a:t>)</a:t>
            </a:r>
          </a:p>
          <a:p>
            <a:pPr>
              <a:spcBef>
                <a:spcPts val="100"/>
              </a:spcBef>
            </a:pPr>
            <a:r>
              <a:rPr lang="en-US" sz="1400" dirty="0"/>
              <a:t>Relative URL for page to access object (</a:t>
            </a:r>
            <a:r>
              <a:rPr lang="en-US" sz="1400" dirty="0">
                <a:solidFill>
                  <a:srgbClr val="0070C0"/>
                </a:solidFill>
              </a:rPr>
              <a:t>auto formed</a:t>
            </a:r>
            <a:r>
              <a:rPr lang="en-US" sz="1400" dirty="0"/>
              <a:t>; can be changed)</a:t>
            </a:r>
          </a:p>
          <a:p>
            <a:pPr>
              <a:spcBef>
                <a:spcPts val="100"/>
              </a:spcBef>
            </a:pPr>
            <a:r>
              <a:rPr lang="en-US" sz="1400" dirty="0"/>
              <a:t>Reference to Data File uploaded to system (uploading by choice)</a:t>
            </a:r>
          </a:p>
          <a:p>
            <a:pPr>
              <a:spcBef>
                <a:spcPts val="100"/>
              </a:spcBef>
            </a:pPr>
            <a:r>
              <a:rPr lang="en-US" sz="1400" dirty="0"/>
              <a:t>Object Description (can be empty, as all nullable attributes above)</a:t>
            </a:r>
          </a:p>
        </p:txBody>
      </p:sp>
      <p:cxnSp>
        <p:nvCxnSpPr>
          <p:cNvPr id="14" name="Straight Arrow Connector 13">
            <a:extLst>
              <a:ext uri="{FF2B5EF4-FFF2-40B4-BE49-F238E27FC236}">
                <a16:creationId xmlns:a16="http://schemas.microsoft.com/office/drawing/2014/main" id="{79F371A4-6A34-BCF5-C910-8E73A9A07F0C}"/>
              </a:ext>
            </a:extLst>
          </p:cNvPr>
          <p:cNvCxnSpPr>
            <a:cxnSpLocks/>
          </p:cNvCxnSpPr>
          <p:nvPr/>
        </p:nvCxnSpPr>
        <p:spPr>
          <a:xfrm flipV="1">
            <a:off x="1964226" y="1151561"/>
            <a:ext cx="1383638" cy="11022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37597CC-1D26-F228-301A-6B6AC0DA328C}"/>
              </a:ext>
            </a:extLst>
          </p:cNvPr>
          <p:cNvCxnSpPr>
            <a:cxnSpLocks/>
          </p:cNvCxnSpPr>
          <p:nvPr/>
        </p:nvCxnSpPr>
        <p:spPr>
          <a:xfrm>
            <a:off x="1988350" y="1596571"/>
            <a:ext cx="1368152"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2E6FC7A-C3F3-DC4C-F196-1508518B152B}"/>
              </a:ext>
            </a:extLst>
          </p:cNvPr>
          <p:cNvCxnSpPr>
            <a:cxnSpLocks/>
          </p:cNvCxnSpPr>
          <p:nvPr/>
        </p:nvCxnSpPr>
        <p:spPr>
          <a:xfrm>
            <a:off x="1984442" y="2025258"/>
            <a:ext cx="1368152"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44CAC95-E4A2-A0DF-D40A-40EE060C96CD}"/>
              </a:ext>
            </a:extLst>
          </p:cNvPr>
          <p:cNvCxnSpPr>
            <a:cxnSpLocks/>
          </p:cNvCxnSpPr>
          <p:nvPr/>
        </p:nvCxnSpPr>
        <p:spPr>
          <a:xfrm>
            <a:off x="1979712" y="2340096"/>
            <a:ext cx="1368152"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A0E3294-9FD1-EDF8-260F-EB94841305D7}"/>
              </a:ext>
            </a:extLst>
          </p:cNvPr>
          <p:cNvCxnSpPr>
            <a:cxnSpLocks/>
          </p:cNvCxnSpPr>
          <p:nvPr/>
        </p:nvCxnSpPr>
        <p:spPr>
          <a:xfrm>
            <a:off x="1979712" y="2554447"/>
            <a:ext cx="1368152"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401E66D-0D4F-8B99-EBAE-39B0CF162C20}"/>
              </a:ext>
            </a:extLst>
          </p:cNvPr>
          <p:cNvCxnSpPr>
            <a:cxnSpLocks/>
          </p:cNvCxnSpPr>
          <p:nvPr/>
        </p:nvCxnSpPr>
        <p:spPr>
          <a:xfrm>
            <a:off x="1979712" y="2770471"/>
            <a:ext cx="1368152"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DBB59BC-36A3-D266-F281-1FDF660C07EC}"/>
              </a:ext>
            </a:extLst>
          </p:cNvPr>
          <p:cNvCxnSpPr>
            <a:cxnSpLocks/>
          </p:cNvCxnSpPr>
          <p:nvPr/>
        </p:nvCxnSpPr>
        <p:spPr>
          <a:xfrm>
            <a:off x="2195736" y="3412401"/>
            <a:ext cx="1156858"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172E2F7-B137-7366-BACE-2E6AA5620BC6}"/>
              </a:ext>
            </a:extLst>
          </p:cNvPr>
          <p:cNvCxnSpPr>
            <a:cxnSpLocks/>
          </p:cNvCxnSpPr>
          <p:nvPr/>
        </p:nvCxnSpPr>
        <p:spPr>
          <a:xfrm>
            <a:off x="2195736" y="3634568"/>
            <a:ext cx="1156858"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3CCD76A-6B57-2EC5-9A22-8CE7C9B68137}"/>
              </a:ext>
            </a:extLst>
          </p:cNvPr>
          <p:cNvCxnSpPr>
            <a:cxnSpLocks/>
          </p:cNvCxnSpPr>
          <p:nvPr/>
        </p:nvCxnSpPr>
        <p:spPr>
          <a:xfrm>
            <a:off x="2191006" y="3834961"/>
            <a:ext cx="1156858"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0B3073E-3834-AEDB-8BB4-1370C086F034}"/>
              </a:ext>
            </a:extLst>
          </p:cNvPr>
          <p:cNvCxnSpPr>
            <a:cxnSpLocks/>
          </p:cNvCxnSpPr>
          <p:nvPr/>
        </p:nvCxnSpPr>
        <p:spPr>
          <a:xfrm>
            <a:off x="2195736" y="4050985"/>
            <a:ext cx="1156858"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F32EB0F-81EC-EDEC-3684-CA884AF133ED}"/>
              </a:ext>
            </a:extLst>
          </p:cNvPr>
          <p:cNvCxnSpPr>
            <a:cxnSpLocks/>
          </p:cNvCxnSpPr>
          <p:nvPr/>
        </p:nvCxnSpPr>
        <p:spPr>
          <a:xfrm>
            <a:off x="1979712" y="2986495"/>
            <a:ext cx="1368152" cy="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369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dirty="0"/>
              <a:t>Data Types (hierarchies and lists)</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15</a:t>
            </a:fld>
            <a:r>
              <a:rPr lang="de-DE"/>
              <a:t> </a:t>
            </a:r>
            <a:endParaRPr lang="de-DE" dirty="0"/>
          </a:p>
        </p:txBody>
      </p:sp>
      <p:sp>
        <p:nvSpPr>
          <p:cNvPr id="3" name="Text Box 10">
            <a:extLst>
              <a:ext uri="{FF2B5EF4-FFF2-40B4-BE49-F238E27FC236}">
                <a16:creationId xmlns:a16="http://schemas.microsoft.com/office/drawing/2014/main" id="{A0407B93-C816-C34C-6475-CAB677808585}"/>
              </a:ext>
            </a:extLst>
          </p:cNvPr>
          <p:cNvSpPr txBox="1">
            <a:spLocks noChangeArrowheads="1"/>
          </p:cNvSpPr>
          <p:nvPr/>
        </p:nvSpPr>
        <p:spPr bwMode="auto">
          <a:xfrm>
            <a:off x="827584" y="1235651"/>
            <a:ext cx="1620441" cy="507831"/>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err="1">
                <a:solidFill>
                  <a:schemeClr val="tx1"/>
                </a:solidFill>
                <a:latin typeface="Arial" panose="020B0604020202020204" pitchFamily="34" charset="0"/>
              </a:rPr>
              <a:t>Hierarcical</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900" dirty="0">
                <a:solidFill>
                  <a:schemeClr val="tx1"/>
                </a:solidFill>
                <a:latin typeface="Arial" panose="020B0604020202020204" pitchFamily="34" charset="0"/>
              </a:rPr>
              <a:t>(</a:t>
            </a:r>
            <a:r>
              <a:rPr lang="en-US" altLang="ru-RU" sz="900" dirty="0">
                <a:solidFill>
                  <a:schemeClr val="tx1"/>
                </a:solidFill>
                <a:latin typeface="Arial" panose="020B0604020202020204" pitchFamily="34" charset="0"/>
              </a:rPr>
              <a:t>tree types</a:t>
            </a:r>
            <a:r>
              <a:rPr lang="ru-RU" altLang="ru-RU" sz="900" dirty="0">
                <a:solidFill>
                  <a:schemeClr val="tx1"/>
                </a:solidFill>
                <a:latin typeface="Arial" panose="020B0604020202020204" pitchFamily="34" charset="0"/>
              </a:rPr>
              <a:t>)</a:t>
            </a:r>
          </a:p>
        </p:txBody>
      </p:sp>
      <p:sp>
        <p:nvSpPr>
          <p:cNvPr id="4" name="Line 11">
            <a:extLst>
              <a:ext uri="{FF2B5EF4-FFF2-40B4-BE49-F238E27FC236}">
                <a16:creationId xmlns:a16="http://schemas.microsoft.com/office/drawing/2014/main" id="{58BC3B1C-62E7-B2CF-BBF9-FC3FA0A48914}"/>
              </a:ext>
            </a:extLst>
          </p:cNvPr>
          <p:cNvSpPr>
            <a:spLocks noChangeShapeType="1"/>
          </p:cNvSpPr>
          <p:nvPr/>
        </p:nvSpPr>
        <p:spPr bwMode="auto">
          <a:xfrm flipH="1">
            <a:off x="2448025" y="822328"/>
            <a:ext cx="1131974" cy="413323"/>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013"/>
          </a:p>
        </p:txBody>
      </p:sp>
      <p:sp>
        <p:nvSpPr>
          <p:cNvPr id="9" name="Line 36">
            <a:extLst>
              <a:ext uri="{FF2B5EF4-FFF2-40B4-BE49-F238E27FC236}">
                <a16:creationId xmlns:a16="http://schemas.microsoft.com/office/drawing/2014/main" id="{D2FA48E8-CB94-6C77-D9B9-2BB4B7A571E8}"/>
              </a:ext>
            </a:extLst>
          </p:cNvPr>
          <p:cNvSpPr>
            <a:spLocks noChangeShapeType="1"/>
          </p:cNvSpPr>
          <p:nvPr/>
        </p:nvSpPr>
        <p:spPr bwMode="auto">
          <a:xfrm>
            <a:off x="5220071" y="822328"/>
            <a:ext cx="1259879" cy="413323"/>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013"/>
          </a:p>
        </p:txBody>
      </p:sp>
      <p:sp>
        <p:nvSpPr>
          <p:cNvPr id="10" name="Text Box 52">
            <a:extLst>
              <a:ext uri="{FF2B5EF4-FFF2-40B4-BE49-F238E27FC236}">
                <a16:creationId xmlns:a16="http://schemas.microsoft.com/office/drawing/2014/main" id="{34071D77-04FB-D77F-1E6E-8F5CA6362F54}"/>
              </a:ext>
            </a:extLst>
          </p:cNvPr>
          <p:cNvSpPr txBox="1">
            <a:spLocks noChangeArrowheads="1"/>
          </p:cNvSpPr>
          <p:nvPr/>
        </p:nvSpPr>
        <p:spPr bwMode="auto">
          <a:xfrm>
            <a:off x="6372200" y="1942361"/>
            <a:ext cx="2700038" cy="216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1500" b="1" dirty="0">
                <a:solidFill>
                  <a:schemeClr val="tx1"/>
                </a:solidFill>
                <a:latin typeface="Arial" panose="020B0604020202020204" pitchFamily="34" charset="0"/>
              </a:rPr>
              <a:t>Objects</a:t>
            </a:r>
            <a:r>
              <a:rPr lang="en-US" altLang="ru-RU" sz="1500" dirty="0">
                <a:solidFill>
                  <a:schemeClr val="tx1"/>
                </a:solidFill>
                <a:latin typeface="Arial" panose="020B0604020202020204" pitchFamily="34" charset="0"/>
              </a:rPr>
              <a:t> (</a:t>
            </a:r>
            <a:r>
              <a:rPr lang="en-US" altLang="ru-RU" sz="1500" dirty="0" err="1">
                <a:solidFill>
                  <a:schemeClr val="tx1"/>
                </a:solidFill>
                <a:latin typeface="Arial" panose="020B0604020202020204" pitchFamily="34" charset="0"/>
              </a:rPr>
              <a:t>ObjectInfo</a:t>
            </a:r>
            <a:r>
              <a:rPr lang="en-US" altLang="ru-RU" sz="1500" dirty="0">
                <a:solidFill>
                  <a:schemeClr val="tx1"/>
                </a:solidFill>
                <a:latin typeface="Arial" panose="020B0604020202020204" pitchFamily="34" charset="0"/>
              </a:rPr>
              <a:t> table) and all derived (non-hierarchical) types: </a:t>
            </a:r>
          </a:p>
          <a:p>
            <a:pPr marL="285750" indent="-285750" eaLnBrk="1" hangingPunct="1">
              <a:spcBef>
                <a:spcPct val="50000"/>
              </a:spcBef>
              <a:buFont typeface="Arial" panose="020B0604020202020204" pitchFamily="34" charset="0"/>
              <a:buChar char="•"/>
            </a:pPr>
            <a:r>
              <a:rPr lang="en-US" altLang="ru-RU" sz="1500" dirty="0">
                <a:solidFill>
                  <a:schemeClr val="tx1"/>
                </a:solidFill>
                <a:latin typeface="Arial" panose="020B0604020202020204" pitchFamily="34" charset="0"/>
              </a:rPr>
              <a:t>Reference;</a:t>
            </a:r>
          </a:p>
          <a:p>
            <a:pPr marL="285750" indent="-285750" eaLnBrk="1" hangingPunct="1">
              <a:spcBef>
                <a:spcPct val="50000"/>
              </a:spcBef>
              <a:buFont typeface="Arial" panose="020B0604020202020204" pitchFamily="34" charset="0"/>
              <a:buChar char="•"/>
            </a:pPr>
            <a:r>
              <a:rPr lang="en-US" altLang="ru-RU" sz="1500" dirty="0">
                <a:solidFill>
                  <a:schemeClr val="tx1"/>
                </a:solidFill>
                <a:latin typeface="Arial" panose="020B0604020202020204" pitchFamily="34" charset="0"/>
              </a:rPr>
              <a:t>Sample;</a:t>
            </a:r>
          </a:p>
          <a:p>
            <a:pPr marL="285750" indent="-285750" eaLnBrk="1" hangingPunct="1">
              <a:spcBef>
                <a:spcPct val="50000"/>
              </a:spcBef>
              <a:buFont typeface="Arial" panose="020B0604020202020204" pitchFamily="34" charset="0"/>
              <a:buChar char="•"/>
            </a:pPr>
            <a:r>
              <a:rPr lang="en-US" altLang="ru-RU" sz="1500" dirty="0">
                <a:solidFill>
                  <a:schemeClr val="tx1"/>
                </a:solidFill>
                <a:latin typeface="Arial" panose="020B0604020202020204" pitchFamily="34" charset="0"/>
              </a:rPr>
              <a:t>Composition;</a:t>
            </a:r>
          </a:p>
          <a:p>
            <a:pPr marL="285750" indent="-285750" eaLnBrk="1" hangingPunct="1">
              <a:spcBef>
                <a:spcPct val="50000"/>
              </a:spcBef>
              <a:buFont typeface="Arial" panose="020B0604020202020204" pitchFamily="34" charset="0"/>
              <a:buChar char="•"/>
            </a:pPr>
            <a:r>
              <a:rPr lang="en-US" altLang="ru-RU" sz="1500" dirty="0">
                <a:solidFill>
                  <a:schemeClr val="tx1"/>
                </a:solidFill>
                <a:latin typeface="Arial" panose="020B0604020202020204" pitchFamily="34" charset="0"/>
              </a:rPr>
              <a:t>++ (extendable).</a:t>
            </a:r>
            <a:endParaRPr lang="ru-RU" altLang="ru-RU" sz="1500" dirty="0">
              <a:solidFill>
                <a:schemeClr val="tx1"/>
              </a:solidFill>
              <a:latin typeface="Arial" panose="020B0604020202020204" pitchFamily="34" charset="0"/>
            </a:endParaRPr>
          </a:p>
        </p:txBody>
      </p:sp>
      <p:sp>
        <p:nvSpPr>
          <p:cNvPr id="13" name="Titel 4">
            <a:extLst>
              <a:ext uri="{FF2B5EF4-FFF2-40B4-BE49-F238E27FC236}">
                <a16:creationId xmlns:a16="http://schemas.microsoft.com/office/drawing/2014/main" id="{1D1FD4FF-9120-4BBC-8F8F-397D56904C15}"/>
              </a:ext>
            </a:extLst>
          </p:cNvPr>
          <p:cNvSpPr txBox="1">
            <a:spLocks/>
          </p:cNvSpPr>
          <p:nvPr/>
        </p:nvSpPr>
        <p:spPr>
          <a:xfrm>
            <a:off x="3563888" y="483518"/>
            <a:ext cx="1774280" cy="594000"/>
          </a:xfrm>
          <a:prstGeom prst="rect">
            <a:avLst/>
          </a:prstGeom>
        </p:spPr>
        <p:txBody>
          <a:bodyPr vert="horz" lIns="68580" tIns="27000" rIns="68580" bIns="27000" rtlCol="0" anchor="ctr">
            <a:noAutofit/>
          </a:bodyPr>
          <a:lstStyle>
            <a:lvl1pPr algn="l" defTabSz="914400" rtl="0" eaLnBrk="1" latinLnBrk="0" hangingPunct="1">
              <a:lnSpc>
                <a:spcPct val="90000"/>
              </a:lnSpc>
              <a:spcBef>
                <a:spcPct val="0"/>
              </a:spcBef>
              <a:buNone/>
              <a:defRPr lang="de-DE" sz="3600" b="1" kern="1200" baseline="0" smtClean="0">
                <a:solidFill>
                  <a:srgbClr val="004C93"/>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a:lstStyle>
          <a:p>
            <a:r>
              <a:rPr lang="en-US" sz="2700" dirty="0"/>
              <a:t>Data Types</a:t>
            </a:r>
            <a:endParaRPr lang="en-GB" sz="2700" dirty="0"/>
          </a:p>
        </p:txBody>
      </p:sp>
      <p:sp>
        <p:nvSpPr>
          <p:cNvPr id="14" name="Text Box 10">
            <a:extLst>
              <a:ext uri="{FF2B5EF4-FFF2-40B4-BE49-F238E27FC236}">
                <a16:creationId xmlns:a16="http://schemas.microsoft.com/office/drawing/2014/main" id="{5117C12F-4253-6CBC-619B-AA15E9F022D5}"/>
              </a:ext>
            </a:extLst>
          </p:cNvPr>
          <p:cNvSpPr txBox="1">
            <a:spLocks noChangeArrowheads="1"/>
          </p:cNvSpPr>
          <p:nvPr/>
        </p:nvSpPr>
        <p:spPr bwMode="auto">
          <a:xfrm>
            <a:off x="6479951" y="1232355"/>
            <a:ext cx="1620441" cy="507831"/>
          </a:xfrm>
          <a:prstGeom prst="rect">
            <a:avLst/>
          </a:prstGeom>
          <a:solidFill>
            <a:srgbClr val="0070C0">
              <a:alpha val="30196"/>
            </a:srgbClr>
          </a:solidFill>
          <a:ln w="12700">
            <a:solidFill>
              <a:schemeClr val="tx1"/>
            </a:solidFill>
            <a:miter lim="800000"/>
            <a:headEnd/>
            <a:tailEnd/>
          </a:ln>
          <a:effectLst/>
        </p:spPr>
        <p:txBody>
          <a:bodyPr>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800" b="1" dirty="0">
                <a:solidFill>
                  <a:schemeClr val="tx1"/>
                </a:solidFill>
                <a:latin typeface="Arial" panose="020B0604020202020204" pitchFamily="34" charset="0"/>
              </a:rPr>
              <a:t>List</a:t>
            </a:r>
            <a:endParaRPr lang="ru-RU" altLang="ru-RU" sz="1800" b="1" dirty="0">
              <a:solidFill>
                <a:schemeClr val="tx1"/>
              </a:solidFill>
              <a:latin typeface="Arial" panose="020B0604020202020204" pitchFamily="34" charset="0"/>
            </a:endParaRPr>
          </a:p>
          <a:p>
            <a:pPr algn="ctr" eaLnBrk="1" hangingPunct="1">
              <a:spcBef>
                <a:spcPct val="0"/>
              </a:spcBef>
            </a:pPr>
            <a:r>
              <a:rPr lang="ru-RU" altLang="ru-RU" sz="900" dirty="0">
                <a:solidFill>
                  <a:schemeClr val="tx1"/>
                </a:solidFill>
                <a:latin typeface="Arial" panose="020B0604020202020204" pitchFamily="34" charset="0"/>
              </a:rPr>
              <a:t>(</a:t>
            </a:r>
            <a:r>
              <a:rPr lang="en-US" altLang="ru-RU" sz="900" dirty="0">
                <a:solidFill>
                  <a:schemeClr val="tx1"/>
                </a:solidFill>
                <a:latin typeface="Arial" panose="020B0604020202020204" pitchFamily="34" charset="0"/>
              </a:rPr>
              <a:t>list types</a:t>
            </a:r>
            <a:r>
              <a:rPr lang="ru-RU" altLang="ru-RU" sz="900" dirty="0">
                <a:solidFill>
                  <a:schemeClr val="tx1"/>
                </a:solidFill>
                <a:latin typeface="Arial" panose="020B0604020202020204" pitchFamily="34" charset="0"/>
              </a:rPr>
              <a:t>)</a:t>
            </a:r>
          </a:p>
        </p:txBody>
      </p:sp>
      <p:pic>
        <p:nvPicPr>
          <p:cNvPr id="15" name="Picture 14">
            <a:extLst>
              <a:ext uri="{FF2B5EF4-FFF2-40B4-BE49-F238E27FC236}">
                <a16:creationId xmlns:a16="http://schemas.microsoft.com/office/drawing/2014/main" id="{B3E9DDF7-D247-FFA3-7D28-C453E8A0F9B0}"/>
              </a:ext>
            </a:extLst>
          </p:cNvPr>
          <p:cNvPicPr>
            <a:picLocks noChangeAspect="1"/>
          </p:cNvPicPr>
          <p:nvPr/>
        </p:nvPicPr>
        <p:blipFill>
          <a:blip r:embed="rId3"/>
          <a:stretch>
            <a:fillRect/>
          </a:stretch>
        </p:blipFill>
        <p:spPr>
          <a:xfrm>
            <a:off x="3033455" y="1669089"/>
            <a:ext cx="2861066" cy="1514005"/>
          </a:xfrm>
          <a:prstGeom prst="rect">
            <a:avLst/>
          </a:prstGeom>
          <a:ln>
            <a:solidFill>
              <a:srgbClr val="0070C0"/>
            </a:solidFill>
          </a:ln>
        </p:spPr>
      </p:pic>
      <p:sp>
        <p:nvSpPr>
          <p:cNvPr id="16" name="Text Box 52">
            <a:extLst>
              <a:ext uri="{FF2B5EF4-FFF2-40B4-BE49-F238E27FC236}">
                <a16:creationId xmlns:a16="http://schemas.microsoft.com/office/drawing/2014/main" id="{F582009A-FCEB-364F-ABEF-6F504B4772F1}"/>
              </a:ext>
            </a:extLst>
          </p:cNvPr>
          <p:cNvSpPr txBox="1">
            <a:spLocks noChangeArrowheads="1"/>
          </p:cNvSpPr>
          <p:nvPr/>
        </p:nvSpPr>
        <p:spPr bwMode="auto">
          <a:xfrm>
            <a:off x="2869735" y="1369679"/>
            <a:ext cx="432048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1200" dirty="0">
                <a:solidFill>
                  <a:schemeClr val="tx1"/>
                </a:solidFill>
                <a:latin typeface="Arial" panose="020B0604020202020204" pitchFamily="34" charset="0"/>
              </a:rPr>
              <a:t>All types are extendable (stored in </a:t>
            </a:r>
            <a:r>
              <a:rPr lang="en-US" altLang="ru-RU" sz="1200" dirty="0" err="1">
                <a:solidFill>
                  <a:schemeClr val="tx1"/>
                </a:solidFill>
                <a:latin typeface="Arial" panose="020B0604020202020204" pitchFamily="34" charset="0"/>
              </a:rPr>
              <a:t>TypeInfo</a:t>
            </a:r>
            <a:r>
              <a:rPr lang="en-US" altLang="ru-RU" sz="1200" dirty="0">
                <a:solidFill>
                  <a:schemeClr val="tx1"/>
                </a:solidFill>
                <a:latin typeface="Arial" panose="020B0604020202020204" pitchFamily="34" charset="0"/>
              </a:rPr>
              <a:t>)</a:t>
            </a:r>
            <a:endParaRPr lang="ru-RU" altLang="ru-RU" sz="1200" dirty="0">
              <a:solidFill>
                <a:schemeClr val="tx1"/>
              </a:solidFill>
              <a:latin typeface="Arial" panose="020B0604020202020204" pitchFamily="34" charset="0"/>
            </a:endParaRPr>
          </a:p>
        </p:txBody>
      </p:sp>
      <p:cxnSp>
        <p:nvCxnSpPr>
          <p:cNvPr id="17" name="Straight Arrow Connector 16">
            <a:extLst>
              <a:ext uri="{FF2B5EF4-FFF2-40B4-BE49-F238E27FC236}">
                <a16:creationId xmlns:a16="http://schemas.microsoft.com/office/drawing/2014/main" id="{DA4AA1ED-1C1E-172D-7501-FCF6D834D092}"/>
              </a:ext>
            </a:extLst>
          </p:cNvPr>
          <p:cNvCxnSpPr>
            <a:cxnSpLocks/>
          </p:cNvCxnSpPr>
          <p:nvPr/>
        </p:nvCxnSpPr>
        <p:spPr>
          <a:xfrm flipH="1" flipV="1">
            <a:off x="2448025" y="1743482"/>
            <a:ext cx="1131974" cy="308807"/>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62347F5-DB74-F42F-435B-EB2FCC03C69C}"/>
              </a:ext>
            </a:extLst>
          </p:cNvPr>
          <p:cNvCxnSpPr>
            <a:cxnSpLocks/>
          </p:cNvCxnSpPr>
          <p:nvPr/>
        </p:nvCxnSpPr>
        <p:spPr>
          <a:xfrm flipV="1">
            <a:off x="3779912" y="1740186"/>
            <a:ext cx="2700038" cy="97558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 Box 52">
            <a:extLst>
              <a:ext uri="{FF2B5EF4-FFF2-40B4-BE49-F238E27FC236}">
                <a16:creationId xmlns:a16="http://schemas.microsoft.com/office/drawing/2014/main" id="{7EAE1CFE-1E79-33B6-2A6D-4D566947AAC9}"/>
              </a:ext>
            </a:extLst>
          </p:cNvPr>
          <p:cNvSpPr txBox="1">
            <a:spLocks noChangeArrowheads="1"/>
          </p:cNvSpPr>
          <p:nvPr/>
        </p:nvSpPr>
        <p:spPr bwMode="auto">
          <a:xfrm>
            <a:off x="94578" y="1942360"/>
            <a:ext cx="2938876" cy="1592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1500" b="1" dirty="0">
                <a:solidFill>
                  <a:schemeClr val="tx1"/>
                </a:solidFill>
                <a:latin typeface="Arial" panose="020B0604020202020204" pitchFamily="34" charset="0"/>
              </a:rPr>
              <a:t>Rubrics</a:t>
            </a:r>
            <a:r>
              <a:rPr lang="en-US" altLang="ru-RU" sz="1500" dirty="0">
                <a:solidFill>
                  <a:schemeClr val="tx1"/>
                </a:solidFill>
                <a:latin typeface="Arial" panose="020B0604020202020204" pitchFamily="34" charset="0"/>
              </a:rPr>
              <a:t> (</a:t>
            </a:r>
            <a:r>
              <a:rPr lang="en-US" altLang="ru-RU" sz="1500" dirty="0" err="1">
                <a:solidFill>
                  <a:schemeClr val="tx1"/>
                </a:solidFill>
                <a:latin typeface="Arial" panose="020B0604020202020204" pitchFamily="34" charset="0"/>
              </a:rPr>
              <a:t>RubricInfo</a:t>
            </a:r>
            <a:r>
              <a:rPr lang="en-US" altLang="ru-RU" sz="1500" dirty="0">
                <a:solidFill>
                  <a:schemeClr val="tx1"/>
                </a:solidFill>
                <a:latin typeface="Arial" panose="020B0604020202020204" pitchFamily="34" charset="0"/>
              </a:rPr>
              <a:t> table) types:</a:t>
            </a:r>
          </a:p>
          <a:p>
            <a:pPr marL="285750" indent="-285750" eaLnBrk="1" hangingPunct="1">
              <a:spcBef>
                <a:spcPct val="50000"/>
              </a:spcBef>
              <a:buFont typeface="Arial" panose="020B0604020202020204" pitchFamily="34" charset="0"/>
              <a:buChar char="•"/>
            </a:pPr>
            <a:r>
              <a:rPr lang="en-US" altLang="ru-RU" sz="1500" dirty="0">
                <a:solidFill>
                  <a:schemeClr val="tx1"/>
                </a:solidFill>
                <a:latin typeface="Arial" panose="020B0604020202020204" pitchFamily="34" charset="0"/>
              </a:rPr>
              <a:t>Project;</a:t>
            </a:r>
          </a:p>
          <a:p>
            <a:pPr marL="285750" indent="-285750" eaLnBrk="1" hangingPunct="1">
              <a:spcBef>
                <a:spcPct val="50000"/>
              </a:spcBef>
              <a:buFont typeface="Arial" panose="020B0604020202020204" pitchFamily="34" charset="0"/>
              <a:buChar char="•"/>
            </a:pPr>
            <a:r>
              <a:rPr lang="en-US" altLang="ru-RU" sz="1500" dirty="0" err="1">
                <a:solidFill>
                  <a:schemeClr val="tx1"/>
                </a:solidFill>
                <a:latin typeface="Arial" panose="020B0604020202020204" pitchFamily="34" charset="0"/>
              </a:rPr>
              <a:t>Organisation</a:t>
            </a:r>
            <a:r>
              <a:rPr lang="en-US" altLang="ru-RU" sz="1500" dirty="0">
                <a:solidFill>
                  <a:schemeClr val="tx1"/>
                </a:solidFill>
                <a:latin typeface="Arial" panose="020B0604020202020204" pitchFamily="34" charset="0"/>
              </a:rPr>
              <a:t> Structure;</a:t>
            </a:r>
          </a:p>
          <a:p>
            <a:pPr marL="285750" indent="-285750" eaLnBrk="1" hangingPunct="1">
              <a:spcBef>
                <a:spcPct val="50000"/>
              </a:spcBef>
              <a:buFont typeface="Arial" panose="020B0604020202020204" pitchFamily="34" charset="0"/>
              <a:buChar char="•"/>
            </a:pPr>
            <a:r>
              <a:rPr lang="en-US" altLang="ru-RU" sz="1500" dirty="0">
                <a:solidFill>
                  <a:schemeClr val="tx1"/>
                </a:solidFill>
                <a:latin typeface="Arial" panose="020B0604020202020204" pitchFamily="34" charset="0"/>
              </a:rPr>
              <a:t>++ (extendable).</a:t>
            </a:r>
            <a:endParaRPr lang="ru-RU" altLang="ru-RU" sz="1500" dirty="0">
              <a:solidFill>
                <a:schemeClr val="tx1"/>
              </a:solidFill>
              <a:latin typeface="Arial" panose="020B0604020202020204" pitchFamily="34" charset="0"/>
            </a:endParaRPr>
          </a:p>
        </p:txBody>
      </p:sp>
      <p:sp>
        <p:nvSpPr>
          <p:cNvPr id="25" name="TextBox 24">
            <a:extLst>
              <a:ext uri="{FF2B5EF4-FFF2-40B4-BE49-F238E27FC236}">
                <a16:creationId xmlns:a16="http://schemas.microsoft.com/office/drawing/2014/main" id="{E272F42D-6A33-A30C-7580-C0075CB68683}"/>
              </a:ext>
            </a:extLst>
          </p:cNvPr>
          <p:cNvSpPr txBox="1"/>
          <p:nvPr/>
        </p:nvSpPr>
        <p:spPr>
          <a:xfrm>
            <a:off x="975533" y="989430"/>
            <a:ext cx="1566495" cy="246221"/>
          </a:xfrm>
          <a:prstGeom prst="rect">
            <a:avLst/>
          </a:prstGeom>
          <a:noFill/>
        </p:spPr>
        <p:txBody>
          <a:bodyPr wrap="square">
            <a:spAutoFit/>
          </a:bodyPr>
          <a:lstStyle/>
          <a:p>
            <a:pPr eaLnBrk="1" hangingPunct="1">
              <a:spcBef>
                <a:spcPct val="50000"/>
              </a:spcBef>
            </a:pPr>
            <a:r>
              <a:rPr lang="en-US" altLang="ru-RU" sz="1000" dirty="0" err="1">
                <a:latin typeface="Arial" panose="020B0604020202020204" pitchFamily="34" charset="0"/>
              </a:rPr>
              <a:t>IsHierarchical</a:t>
            </a:r>
            <a:r>
              <a:rPr lang="en-US" altLang="ru-RU" sz="1000" dirty="0">
                <a:latin typeface="Arial" panose="020B0604020202020204" pitchFamily="34" charset="0"/>
              </a:rPr>
              <a:t> = True</a:t>
            </a:r>
            <a:endParaRPr lang="ru-RU" altLang="ru-RU" sz="1000" dirty="0">
              <a:solidFill>
                <a:schemeClr val="tx1"/>
              </a:solidFill>
              <a:latin typeface="Arial" panose="020B0604020202020204" pitchFamily="34" charset="0"/>
            </a:endParaRPr>
          </a:p>
        </p:txBody>
      </p:sp>
      <p:sp>
        <p:nvSpPr>
          <p:cNvPr id="26" name="TextBox 25">
            <a:extLst>
              <a:ext uri="{FF2B5EF4-FFF2-40B4-BE49-F238E27FC236}">
                <a16:creationId xmlns:a16="http://schemas.microsoft.com/office/drawing/2014/main" id="{B7916C57-7C69-424E-7A37-35113590CDF4}"/>
              </a:ext>
            </a:extLst>
          </p:cNvPr>
          <p:cNvSpPr txBox="1"/>
          <p:nvPr/>
        </p:nvSpPr>
        <p:spPr>
          <a:xfrm>
            <a:off x="6578881" y="990214"/>
            <a:ext cx="1566495" cy="246221"/>
          </a:xfrm>
          <a:prstGeom prst="rect">
            <a:avLst/>
          </a:prstGeom>
          <a:noFill/>
        </p:spPr>
        <p:txBody>
          <a:bodyPr wrap="square">
            <a:spAutoFit/>
          </a:bodyPr>
          <a:lstStyle/>
          <a:p>
            <a:pPr eaLnBrk="1" hangingPunct="1">
              <a:spcBef>
                <a:spcPct val="50000"/>
              </a:spcBef>
            </a:pPr>
            <a:r>
              <a:rPr lang="en-US" altLang="ru-RU" sz="1000" dirty="0" err="1">
                <a:latin typeface="Arial" panose="020B0604020202020204" pitchFamily="34" charset="0"/>
              </a:rPr>
              <a:t>IsHierarchical</a:t>
            </a:r>
            <a:r>
              <a:rPr lang="en-US" altLang="ru-RU" sz="1000" dirty="0">
                <a:latin typeface="Arial" panose="020B0604020202020204" pitchFamily="34" charset="0"/>
              </a:rPr>
              <a:t> = False</a:t>
            </a:r>
            <a:endParaRPr lang="ru-RU" altLang="ru-RU" sz="1000" dirty="0">
              <a:solidFill>
                <a:schemeClr val="tx1"/>
              </a:solidFill>
              <a:latin typeface="Arial" panose="020B0604020202020204" pitchFamily="34" charset="0"/>
            </a:endParaRPr>
          </a:p>
        </p:txBody>
      </p:sp>
    </p:spTree>
    <p:extLst>
      <p:ext uri="{BB962C8B-B14F-4D97-AF65-F5344CB8AC3E}">
        <p14:creationId xmlns:p14="http://schemas.microsoft.com/office/powerpoint/2010/main" val="1799273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dirty="0"/>
              <a:t>Tree Types: control and display</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16</a:t>
            </a:fld>
            <a:r>
              <a:rPr lang="de-DE"/>
              <a:t> </a:t>
            </a:r>
            <a:endParaRPr lang="de-DE" dirty="0"/>
          </a:p>
        </p:txBody>
      </p:sp>
      <p:pic>
        <p:nvPicPr>
          <p:cNvPr id="7" name="Picture 6">
            <a:extLst>
              <a:ext uri="{FF2B5EF4-FFF2-40B4-BE49-F238E27FC236}">
                <a16:creationId xmlns:a16="http://schemas.microsoft.com/office/drawing/2014/main" id="{8ACE9D6E-FDB3-CA88-516C-F6D31458E11F}"/>
              </a:ext>
            </a:extLst>
          </p:cNvPr>
          <p:cNvPicPr>
            <a:picLocks noChangeAspect="1"/>
          </p:cNvPicPr>
          <p:nvPr/>
        </p:nvPicPr>
        <p:blipFill>
          <a:blip r:embed="rId3"/>
          <a:stretch>
            <a:fillRect/>
          </a:stretch>
        </p:blipFill>
        <p:spPr>
          <a:xfrm>
            <a:off x="147680" y="3187882"/>
            <a:ext cx="8844236" cy="1472100"/>
          </a:xfrm>
          <a:prstGeom prst="rect">
            <a:avLst/>
          </a:prstGeom>
          <a:ln>
            <a:solidFill>
              <a:srgbClr val="0070C0"/>
            </a:solidFill>
          </a:ln>
        </p:spPr>
      </p:pic>
      <p:pic>
        <p:nvPicPr>
          <p:cNvPr id="11" name="Picture 10">
            <a:extLst>
              <a:ext uri="{FF2B5EF4-FFF2-40B4-BE49-F238E27FC236}">
                <a16:creationId xmlns:a16="http://schemas.microsoft.com/office/drawing/2014/main" id="{3384151E-0DAF-CF83-297A-A6E59D4DD337}"/>
              </a:ext>
            </a:extLst>
          </p:cNvPr>
          <p:cNvPicPr>
            <a:picLocks noChangeAspect="1"/>
          </p:cNvPicPr>
          <p:nvPr/>
        </p:nvPicPr>
        <p:blipFill>
          <a:blip r:embed="rId4"/>
          <a:stretch>
            <a:fillRect/>
          </a:stretch>
        </p:blipFill>
        <p:spPr>
          <a:xfrm>
            <a:off x="107504" y="553041"/>
            <a:ext cx="4353188" cy="1421105"/>
          </a:xfrm>
          <a:prstGeom prst="rect">
            <a:avLst/>
          </a:prstGeom>
          <a:ln>
            <a:solidFill>
              <a:srgbClr val="0070C0"/>
            </a:solidFill>
          </a:ln>
        </p:spPr>
      </p:pic>
      <p:pic>
        <p:nvPicPr>
          <p:cNvPr id="24" name="Picture 23">
            <a:extLst>
              <a:ext uri="{FF2B5EF4-FFF2-40B4-BE49-F238E27FC236}">
                <a16:creationId xmlns:a16="http://schemas.microsoft.com/office/drawing/2014/main" id="{0834AFFA-41C1-53D5-B820-1BB4BF8239C4}"/>
              </a:ext>
            </a:extLst>
          </p:cNvPr>
          <p:cNvPicPr>
            <a:picLocks noChangeAspect="1"/>
          </p:cNvPicPr>
          <p:nvPr/>
        </p:nvPicPr>
        <p:blipFill>
          <a:blip r:embed="rId5"/>
          <a:stretch>
            <a:fillRect/>
          </a:stretch>
        </p:blipFill>
        <p:spPr>
          <a:xfrm>
            <a:off x="4081977" y="493290"/>
            <a:ext cx="3235234" cy="2801128"/>
          </a:xfrm>
          <a:prstGeom prst="rect">
            <a:avLst/>
          </a:prstGeom>
          <a:ln>
            <a:solidFill>
              <a:srgbClr val="0070C0"/>
            </a:solidFill>
          </a:ln>
        </p:spPr>
      </p:pic>
      <p:cxnSp>
        <p:nvCxnSpPr>
          <p:cNvPr id="28" name="Straight Arrow Connector 27">
            <a:extLst>
              <a:ext uri="{FF2B5EF4-FFF2-40B4-BE49-F238E27FC236}">
                <a16:creationId xmlns:a16="http://schemas.microsoft.com/office/drawing/2014/main" id="{1B101942-7752-9CA9-D700-CA8BA1B214E3}"/>
              </a:ext>
            </a:extLst>
          </p:cNvPr>
          <p:cNvCxnSpPr>
            <a:cxnSpLocks/>
          </p:cNvCxnSpPr>
          <p:nvPr/>
        </p:nvCxnSpPr>
        <p:spPr>
          <a:xfrm>
            <a:off x="5220072" y="2715766"/>
            <a:ext cx="2808312" cy="1106403"/>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9E237251-91EB-F7A5-FD35-24A75146CE97}"/>
              </a:ext>
            </a:extLst>
          </p:cNvPr>
          <p:cNvPicPr>
            <a:picLocks noChangeAspect="1"/>
          </p:cNvPicPr>
          <p:nvPr/>
        </p:nvPicPr>
        <p:blipFill>
          <a:blip r:embed="rId6"/>
          <a:stretch>
            <a:fillRect/>
          </a:stretch>
        </p:blipFill>
        <p:spPr>
          <a:xfrm>
            <a:off x="157383" y="1895570"/>
            <a:ext cx="2096904" cy="1377242"/>
          </a:xfrm>
          <a:prstGeom prst="rect">
            <a:avLst/>
          </a:prstGeom>
          <a:ln>
            <a:solidFill>
              <a:srgbClr val="0070C0"/>
            </a:solidFill>
          </a:ln>
        </p:spPr>
      </p:pic>
      <p:pic>
        <p:nvPicPr>
          <p:cNvPr id="40" name="Picture 39">
            <a:extLst>
              <a:ext uri="{FF2B5EF4-FFF2-40B4-BE49-F238E27FC236}">
                <a16:creationId xmlns:a16="http://schemas.microsoft.com/office/drawing/2014/main" id="{402147CB-2240-0E35-8275-B2B24EC441E9}"/>
              </a:ext>
            </a:extLst>
          </p:cNvPr>
          <p:cNvPicPr>
            <a:picLocks noChangeAspect="1"/>
          </p:cNvPicPr>
          <p:nvPr/>
        </p:nvPicPr>
        <p:blipFill>
          <a:blip r:embed="rId7"/>
          <a:stretch>
            <a:fillRect/>
          </a:stretch>
        </p:blipFill>
        <p:spPr>
          <a:xfrm>
            <a:off x="7057315" y="81053"/>
            <a:ext cx="2016224" cy="2090441"/>
          </a:xfrm>
          <a:prstGeom prst="rect">
            <a:avLst/>
          </a:prstGeom>
          <a:ln>
            <a:solidFill>
              <a:srgbClr val="0070C0"/>
            </a:solidFill>
          </a:ln>
        </p:spPr>
      </p:pic>
      <p:cxnSp>
        <p:nvCxnSpPr>
          <p:cNvPr id="34" name="Straight Arrow Connector 33">
            <a:extLst>
              <a:ext uri="{FF2B5EF4-FFF2-40B4-BE49-F238E27FC236}">
                <a16:creationId xmlns:a16="http://schemas.microsoft.com/office/drawing/2014/main" id="{345935B0-656D-8C30-579B-C10604EC6A7B}"/>
              </a:ext>
            </a:extLst>
          </p:cNvPr>
          <p:cNvCxnSpPr>
            <a:cxnSpLocks/>
          </p:cNvCxnSpPr>
          <p:nvPr/>
        </p:nvCxnSpPr>
        <p:spPr>
          <a:xfrm flipH="1" flipV="1">
            <a:off x="755576" y="2467885"/>
            <a:ext cx="4752528" cy="142110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947647A-87B9-AEC5-A361-7AD6D1076C67}"/>
              </a:ext>
            </a:extLst>
          </p:cNvPr>
          <p:cNvCxnSpPr>
            <a:cxnSpLocks/>
          </p:cNvCxnSpPr>
          <p:nvPr/>
        </p:nvCxnSpPr>
        <p:spPr>
          <a:xfrm flipV="1">
            <a:off x="6895539" y="267494"/>
            <a:ext cx="340757" cy="189938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BF41715-F2A9-A082-CED0-D925081F7D59}"/>
              </a:ext>
            </a:extLst>
          </p:cNvPr>
          <p:cNvCxnSpPr>
            <a:cxnSpLocks/>
          </p:cNvCxnSpPr>
          <p:nvPr/>
        </p:nvCxnSpPr>
        <p:spPr>
          <a:xfrm flipV="1">
            <a:off x="1691680" y="724951"/>
            <a:ext cx="2431230" cy="953346"/>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7398073" y="2142604"/>
            <a:ext cx="172301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Control </a:t>
            </a:r>
            <a:r>
              <a:rPr lang="en-US" altLang="ru-RU" sz="1600" dirty="0">
                <a:solidFill>
                  <a:schemeClr val="tx1"/>
                </a:solidFill>
                <a:latin typeface="Arial" panose="020B0604020202020204" pitchFamily="34" charset="0"/>
              </a:rPr>
              <a:t>(admin):</a:t>
            </a:r>
          </a:p>
          <a:p>
            <a:pPr marL="285750" indent="-2857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Name;</a:t>
            </a:r>
          </a:p>
          <a:p>
            <a:pPr marL="285750" indent="-2857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Parent Id;</a:t>
            </a:r>
          </a:p>
          <a:p>
            <a:pPr marL="285750" indent="-2857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Sort Code;</a:t>
            </a:r>
          </a:p>
          <a:p>
            <a:pPr marL="285750" indent="-2857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Access.</a:t>
            </a:r>
            <a:endParaRPr lang="ru-RU" altLang="ru-RU" sz="1200" dirty="0">
              <a:solidFill>
                <a:schemeClr val="tx1"/>
              </a:solidFill>
              <a:latin typeface="Arial" panose="020B0604020202020204" pitchFamily="34" charset="0"/>
            </a:endParaRPr>
          </a:p>
        </p:txBody>
      </p:sp>
      <p:sp>
        <p:nvSpPr>
          <p:cNvPr id="49" name="Text Box 52">
            <a:extLst>
              <a:ext uri="{FF2B5EF4-FFF2-40B4-BE49-F238E27FC236}">
                <a16:creationId xmlns:a16="http://schemas.microsoft.com/office/drawing/2014/main" id="{19DD3A58-7E71-8F51-27B2-53BFD59123F7}"/>
              </a:ext>
            </a:extLst>
          </p:cNvPr>
          <p:cNvSpPr txBox="1">
            <a:spLocks noChangeArrowheads="1"/>
          </p:cNvSpPr>
          <p:nvPr/>
        </p:nvSpPr>
        <p:spPr bwMode="auto">
          <a:xfrm>
            <a:off x="2468276" y="2099571"/>
            <a:ext cx="16590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Display </a:t>
            </a:r>
            <a:r>
              <a:rPr lang="en-US" altLang="ru-RU" sz="1600" dirty="0">
                <a:solidFill>
                  <a:schemeClr val="tx1"/>
                </a:solidFill>
                <a:latin typeface="Arial" panose="020B0604020202020204" pitchFamily="34" charset="0"/>
              </a:rPr>
              <a:t>for users in Web Application</a:t>
            </a:r>
            <a:endParaRPr lang="ru-RU" altLang="ru-RU" sz="1600" dirty="0">
              <a:solidFill>
                <a:schemeClr val="tx1"/>
              </a:solidFill>
              <a:latin typeface="Arial" panose="020B0604020202020204" pitchFamily="34" charset="0"/>
            </a:endParaRPr>
          </a:p>
        </p:txBody>
      </p:sp>
      <p:cxnSp>
        <p:nvCxnSpPr>
          <p:cNvPr id="50" name="Straight Arrow Connector 49">
            <a:extLst>
              <a:ext uri="{FF2B5EF4-FFF2-40B4-BE49-F238E27FC236}">
                <a16:creationId xmlns:a16="http://schemas.microsoft.com/office/drawing/2014/main" id="{46D593B7-10C8-3344-5681-C1B9C7C77CCC}"/>
              </a:ext>
            </a:extLst>
          </p:cNvPr>
          <p:cNvCxnSpPr>
            <a:cxnSpLocks/>
          </p:cNvCxnSpPr>
          <p:nvPr/>
        </p:nvCxnSpPr>
        <p:spPr>
          <a:xfrm flipH="1">
            <a:off x="1643782" y="2441609"/>
            <a:ext cx="805479" cy="537"/>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1C78772-BDAA-1999-08B0-86910C51BE1C}"/>
              </a:ext>
            </a:extLst>
          </p:cNvPr>
          <p:cNvCxnSpPr>
            <a:cxnSpLocks/>
          </p:cNvCxnSpPr>
          <p:nvPr/>
        </p:nvCxnSpPr>
        <p:spPr>
          <a:xfrm flipH="1">
            <a:off x="1115616" y="2593310"/>
            <a:ext cx="1413577" cy="835753"/>
          </a:xfrm>
          <a:prstGeom prst="straightConnector1">
            <a:avLst/>
          </a:prstGeom>
          <a:ln w="63500">
            <a:solidFill>
              <a:schemeClr val="accent1">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D372864-1910-6B52-00EE-BFCCC34072C4}"/>
              </a:ext>
            </a:extLst>
          </p:cNvPr>
          <p:cNvSpPr txBox="1"/>
          <p:nvPr/>
        </p:nvSpPr>
        <p:spPr>
          <a:xfrm>
            <a:off x="581496" y="4739032"/>
            <a:ext cx="6654800" cy="300082"/>
          </a:xfrm>
          <a:prstGeom prst="rect">
            <a:avLst/>
          </a:prstGeom>
          <a:noFill/>
        </p:spPr>
        <p:txBody>
          <a:bodyPr wrap="square">
            <a:spAutoFit/>
          </a:bodyPr>
          <a:lstStyle/>
          <a:p>
            <a:r>
              <a:rPr lang="en-US" dirty="0">
                <a:hlinkClick r:id="rId8"/>
              </a:rPr>
              <a:t>https://demo.mdi.ruhr-uni-bochum.de/</a:t>
            </a:r>
            <a:endParaRPr lang="en-US" dirty="0"/>
          </a:p>
        </p:txBody>
      </p:sp>
    </p:spTree>
    <p:extLst>
      <p:ext uri="{BB962C8B-B14F-4D97-AF65-F5344CB8AC3E}">
        <p14:creationId xmlns:p14="http://schemas.microsoft.com/office/powerpoint/2010/main" val="2981691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dirty="0"/>
              <a:t>List Types: control</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17</a:t>
            </a:fld>
            <a:r>
              <a:rPr lang="de-DE"/>
              <a:t> </a:t>
            </a:r>
            <a:endParaRPr lang="de-DE" dirty="0"/>
          </a:p>
        </p:txBody>
      </p: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23664" y="3169255"/>
            <a:ext cx="230425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000" b="1" dirty="0">
                <a:solidFill>
                  <a:schemeClr val="tx1"/>
                </a:solidFill>
                <a:latin typeface="Arial" panose="020B0604020202020204" pitchFamily="34" charset="0"/>
              </a:rPr>
              <a:t>Control </a:t>
            </a:r>
            <a:r>
              <a:rPr lang="en-US" altLang="ru-RU" sz="1000" dirty="0">
                <a:solidFill>
                  <a:schemeClr val="tx1"/>
                </a:solidFill>
                <a:latin typeface="Arial" panose="020B0604020202020204" pitchFamily="34" charset="0"/>
              </a:rPr>
              <a:t>(</a:t>
            </a:r>
            <a:r>
              <a:rPr lang="en-US" altLang="ru-RU" sz="1000" u="sng" dirty="0">
                <a:solidFill>
                  <a:schemeClr val="tx1"/>
                </a:solidFill>
                <a:latin typeface="Arial" panose="020B0604020202020204" pitchFamily="34" charset="0"/>
              </a:rPr>
              <a:t>common to all objects</a:t>
            </a:r>
            <a:r>
              <a:rPr lang="en-US" altLang="ru-RU" sz="1000" dirty="0">
                <a:solidFill>
                  <a:schemeClr val="tx1"/>
                </a:solidFill>
                <a:latin typeface="Arial" panose="020B0604020202020204" pitchFamily="34" charset="0"/>
              </a:rPr>
              <a:t>):</a:t>
            </a:r>
          </a:p>
          <a:p>
            <a:pPr marL="285750" indent="-285750" eaLnBrk="1" hangingPunct="1">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Rubric Id;</a:t>
            </a:r>
          </a:p>
          <a:p>
            <a:pPr marL="285750" indent="-285750" eaLnBrk="1" hangingPunct="1">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Sort Code;</a:t>
            </a:r>
          </a:p>
          <a:p>
            <a:pPr marL="285750" indent="-285750" eaLnBrk="1" hangingPunct="1">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Access;</a:t>
            </a:r>
          </a:p>
          <a:p>
            <a:pPr marL="285750" indent="-285750">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Name;</a:t>
            </a:r>
          </a:p>
          <a:p>
            <a:pPr marL="285750" indent="-285750" eaLnBrk="1" hangingPunct="1">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URL (adjustable*);</a:t>
            </a:r>
          </a:p>
          <a:p>
            <a:pPr marL="285750" indent="-285750" eaLnBrk="1" hangingPunct="1">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Attach File (document);</a:t>
            </a:r>
          </a:p>
          <a:p>
            <a:pPr marL="285750" indent="-285750" eaLnBrk="1" hangingPunct="1">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Description.</a:t>
            </a:r>
            <a:endParaRPr lang="ru-RU" altLang="ru-RU" sz="1000" dirty="0">
              <a:solidFill>
                <a:schemeClr val="tx1"/>
              </a:solidFill>
              <a:latin typeface="Arial" panose="020B0604020202020204" pitchFamily="34" charset="0"/>
            </a:endParaRPr>
          </a:p>
        </p:txBody>
      </p:sp>
      <p:pic>
        <p:nvPicPr>
          <p:cNvPr id="4" name="Picture 3">
            <a:extLst>
              <a:ext uri="{FF2B5EF4-FFF2-40B4-BE49-F238E27FC236}">
                <a16:creationId xmlns:a16="http://schemas.microsoft.com/office/drawing/2014/main" id="{17665A19-B039-C356-84F5-B8A8B8844D98}"/>
              </a:ext>
            </a:extLst>
          </p:cNvPr>
          <p:cNvPicPr>
            <a:picLocks noChangeAspect="1"/>
          </p:cNvPicPr>
          <p:nvPr/>
        </p:nvPicPr>
        <p:blipFill>
          <a:blip r:embed="rId3"/>
          <a:stretch>
            <a:fillRect/>
          </a:stretch>
        </p:blipFill>
        <p:spPr>
          <a:xfrm>
            <a:off x="107504" y="553041"/>
            <a:ext cx="4666128" cy="2590322"/>
          </a:xfrm>
          <a:prstGeom prst="rect">
            <a:avLst/>
          </a:prstGeom>
          <a:ln>
            <a:solidFill>
              <a:srgbClr val="0070C0"/>
            </a:solidFill>
          </a:ln>
        </p:spPr>
      </p:pic>
      <p:pic>
        <p:nvPicPr>
          <p:cNvPr id="8" name="Picture 7">
            <a:extLst>
              <a:ext uri="{FF2B5EF4-FFF2-40B4-BE49-F238E27FC236}">
                <a16:creationId xmlns:a16="http://schemas.microsoft.com/office/drawing/2014/main" id="{102C756A-3F89-5270-E349-BF41A4EBE6AD}"/>
              </a:ext>
            </a:extLst>
          </p:cNvPr>
          <p:cNvPicPr>
            <a:picLocks noChangeAspect="1"/>
          </p:cNvPicPr>
          <p:nvPr/>
        </p:nvPicPr>
        <p:blipFill>
          <a:blip r:embed="rId4"/>
          <a:stretch>
            <a:fillRect/>
          </a:stretch>
        </p:blipFill>
        <p:spPr>
          <a:xfrm>
            <a:off x="4860032" y="1491630"/>
            <a:ext cx="4176464" cy="2967738"/>
          </a:xfrm>
          <a:prstGeom prst="rect">
            <a:avLst/>
          </a:prstGeom>
          <a:ln>
            <a:solidFill>
              <a:srgbClr val="0070C0"/>
            </a:solidFill>
          </a:ln>
        </p:spPr>
      </p:pic>
      <p:pic>
        <p:nvPicPr>
          <p:cNvPr id="10" name="Picture 9">
            <a:extLst>
              <a:ext uri="{FF2B5EF4-FFF2-40B4-BE49-F238E27FC236}">
                <a16:creationId xmlns:a16="http://schemas.microsoft.com/office/drawing/2014/main" id="{C1A5A2D6-0D53-BA6C-BACC-03AA2758993C}"/>
              </a:ext>
            </a:extLst>
          </p:cNvPr>
          <p:cNvPicPr>
            <a:picLocks noChangeAspect="1"/>
          </p:cNvPicPr>
          <p:nvPr/>
        </p:nvPicPr>
        <p:blipFill>
          <a:blip r:embed="rId5"/>
          <a:stretch>
            <a:fillRect/>
          </a:stretch>
        </p:blipFill>
        <p:spPr>
          <a:xfrm>
            <a:off x="7300508" y="4175956"/>
            <a:ext cx="1726818" cy="938106"/>
          </a:xfrm>
          <a:prstGeom prst="rect">
            <a:avLst/>
          </a:prstGeom>
          <a:ln>
            <a:solidFill>
              <a:srgbClr val="0070C0"/>
            </a:solidFill>
          </a:ln>
        </p:spPr>
      </p:pic>
      <p:cxnSp>
        <p:nvCxnSpPr>
          <p:cNvPr id="12" name="Straight Arrow Connector 11">
            <a:extLst>
              <a:ext uri="{FF2B5EF4-FFF2-40B4-BE49-F238E27FC236}">
                <a16:creationId xmlns:a16="http://schemas.microsoft.com/office/drawing/2014/main" id="{B85B1EC1-871F-9A35-D156-6C6F8EBB0C83}"/>
              </a:ext>
            </a:extLst>
          </p:cNvPr>
          <p:cNvCxnSpPr>
            <a:cxnSpLocks/>
          </p:cNvCxnSpPr>
          <p:nvPr/>
        </p:nvCxnSpPr>
        <p:spPr>
          <a:xfrm>
            <a:off x="8892480" y="3651870"/>
            <a:ext cx="0" cy="99313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0C676201-FBAF-3303-DDDF-849FFD332ADB}"/>
              </a:ext>
            </a:extLst>
          </p:cNvPr>
          <p:cNvCxnSpPr>
            <a:cxnSpLocks/>
          </p:cNvCxnSpPr>
          <p:nvPr/>
        </p:nvCxnSpPr>
        <p:spPr>
          <a:xfrm flipH="1" flipV="1">
            <a:off x="6948264" y="4148439"/>
            <a:ext cx="1871736" cy="49657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784CB11C-2FCC-B88B-A481-A15DF270A991}"/>
              </a:ext>
            </a:extLst>
          </p:cNvPr>
          <p:cNvPicPr>
            <a:picLocks noChangeAspect="1"/>
          </p:cNvPicPr>
          <p:nvPr/>
        </p:nvPicPr>
        <p:blipFill>
          <a:blip r:embed="rId6"/>
          <a:stretch>
            <a:fillRect/>
          </a:stretch>
        </p:blipFill>
        <p:spPr>
          <a:xfrm>
            <a:off x="4739104" y="626394"/>
            <a:ext cx="3736564" cy="867048"/>
          </a:xfrm>
          <a:prstGeom prst="rect">
            <a:avLst/>
          </a:prstGeom>
          <a:ln>
            <a:solidFill>
              <a:srgbClr val="0070C0"/>
            </a:solidFill>
          </a:ln>
        </p:spPr>
      </p:pic>
      <p:cxnSp>
        <p:nvCxnSpPr>
          <p:cNvPr id="25" name="Straight Arrow Connector 24">
            <a:extLst>
              <a:ext uri="{FF2B5EF4-FFF2-40B4-BE49-F238E27FC236}">
                <a16:creationId xmlns:a16="http://schemas.microsoft.com/office/drawing/2014/main" id="{8F919BCB-049E-827D-E784-4EB924D2EB29}"/>
              </a:ext>
            </a:extLst>
          </p:cNvPr>
          <p:cNvCxnSpPr>
            <a:cxnSpLocks/>
          </p:cNvCxnSpPr>
          <p:nvPr/>
        </p:nvCxnSpPr>
        <p:spPr>
          <a:xfrm flipV="1">
            <a:off x="1547664" y="1129487"/>
            <a:ext cx="3225968" cy="1514271"/>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52">
            <a:extLst>
              <a:ext uri="{FF2B5EF4-FFF2-40B4-BE49-F238E27FC236}">
                <a16:creationId xmlns:a16="http://schemas.microsoft.com/office/drawing/2014/main" id="{E4CEC9A5-A5F6-E2DD-4FDB-71E45A7D0792}"/>
              </a:ext>
            </a:extLst>
          </p:cNvPr>
          <p:cNvSpPr txBox="1">
            <a:spLocks noChangeArrowheads="1"/>
          </p:cNvSpPr>
          <p:nvPr/>
        </p:nvSpPr>
        <p:spPr bwMode="auto">
          <a:xfrm>
            <a:off x="4739104" y="287840"/>
            <a:ext cx="424901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dirty="0">
                <a:solidFill>
                  <a:schemeClr val="tx1"/>
                </a:solidFill>
                <a:latin typeface="Arial" panose="020B0604020202020204" pitchFamily="34" charset="0"/>
              </a:rPr>
              <a:t>List of all objects (of type Composition):</a:t>
            </a:r>
            <a:endParaRPr lang="ru-RU" altLang="ru-RU" sz="1200" dirty="0">
              <a:solidFill>
                <a:schemeClr val="tx1"/>
              </a:solidFill>
              <a:latin typeface="Arial" panose="020B0604020202020204" pitchFamily="34" charset="0"/>
            </a:endParaRPr>
          </a:p>
        </p:txBody>
      </p:sp>
      <p:cxnSp>
        <p:nvCxnSpPr>
          <p:cNvPr id="32" name="Straight Arrow Connector 31">
            <a:extLst>
              <a:ext uri="{FF2B5EF4-FFF2-40B4-BE49-F238E27FC236}">
                <a16:creationId xmlns:a16="http://schemas.microsoft.com/office/drawing/2014/main" id="{58D967E3-2FF4-7768-4E68-2238757D5929}"/>
              </a:ext>
            </a:extLst>
          </p:cNvPr>
          <p:cNvCxnSpPr>
            <a:cxnSpLocks/>
          </p:cNvCxnSpPr>
          <p:nvPr/>
        </p:nvCxnSpPr>
        <p:spPr>
          <a:xfrm flipH="1">
            <a:off x="6422496" y="1054133"/>
            <a:ext cx="1389864" cy="53213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2355FA9-6262-DACD-C01E-4076CC8B9987}"/>
              </a:ext>
            </a:extLst>
          </p:cNvPr>
          <p:cNvSpPr txBox="1"/>
          <p:nvPr/>
        </p:nvSpPr>
        <p:spPr>
          <a:xfrm>
            <a:off x="616314" y="4655959"/>
            <a:ext cx="6654800" cy="300082"/>
          </a:xfrm>
          <a:prstGeom prst="rect">
            <a:avLst/>
          </a:prstGeom>
          <a:noFill/>
        </p:spPr>
        <p:txBody>
          <a:bodyPr wrap="square">
            <a:spAutoFit/>
          </a:bodyPr>
          <a:lstStyle/>
          <a:p>
            <a:r>
              <a:rPr lang="en-US">
                <a:hlinkClick r:id="rId7"/>
              </a:rPr>
              <a:t>https://demo.mdi.ruhr-uni-bochum.de/</a:t>
            </a:r>
            <a:endParaRPr lang="en-US" dirty="0"/>
          </a:p>
        </p:txBody>
      </p:sp>
      <p:sp>
        <p:nvSpPr>
          <p:cNvPr id="39" name="Text Box 52">
            <a:extLst>
              <a:ext uri="{FF2B5EF4-FFF2-40B4-BE49-F238E27FC236}">
                <a16:creationId xmlns:a16="http://schemas.microsoft.com/office/drawing/2014/main" id="{C9C65E06-F347-E0CB-778E-E495C999BD02}"/>
              </a:ext>
            </a:extLst>
          </p:cNvPr>
          <p:cNvSpPr txBox="1">
            <a:spLocks noChangeArrowheads="1"/>
          </p:cNvSpPr>
          <p:nvPr/>
        </p:nvSpPr>
        <p:spPr bwMode="auto">
          <a:xfrm>
            <a:off x="2272937" y="3068643"/>
            <a:ext cx="2574725"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ts val="0"/>
              </a:spcBef>
            </a:pPr>
            <a:r>
              <a:rPr lang="en-US" altLang="ru-RU" sz="4400" dirty="0">
                <a:solidFill>
                  <a:srgbClr val="0070C0"/>
                </a:solidFill>
                <a:latin typeface="Arial" panose="020B0604020202020204" pitchFamily="34" charset="0"/>
              </a:rPr>
              <a:t>2</a:t>
            </a:r>
          </a:p>
          <a:p>
            <a:pPr eaLnBrk="1" hangingPunct="1">
              <a:spcBef>
                <a:spcPts val="0"/>
              </a:spcBef>
            </a:pPr>
            <a:endParaRPr lang="en-US" altLang="ru-RU" sz="1000" b="1" dirty="0">
              <a:solidFill>
                <a:schemeClr val="tx1"/>
              </a:solidFill>
              <a:latin typeface="Arial" panose="020B0604020202020204" pitchFamily="34" charset="0"/>
            </a:endParaRPr>
          </a:p>
          <a:p>
            <a:pPr eaLnBrk="1" hangingPunct="1">
              <a:spcBef>
                <a:spcPts val="0"/>
              </a:spcBef>
            </a:pPr>
            <a:r>
              <a:rPr lang="en-US" altLang="ru-RU" sz="1000" b="1" dirty="0">
                <a:solidFill>
                  <a:schemeClr val="tx1"/>
                </a:solidFill>
                <a:latin typeface="Arial" panose="020B0604020202020204" pitchFamily="34" charset="0"/>
              </a:rPr>
              <a:t>Type specific control</a:t>
            </a:r>
            <a:r>
              <a:rPr lang="en-US" altLang="ru-RU" sz="1000" dirty="0">
                <a:solidFill>
                  <a:schemeClr val="tx1"/>
                </a:solidFill>
                <a:latin typeface="Arial" panose="020B0604020202020204" pitchFamily="34" charset="0"/>
              </a:rPr>
              <a:t> (e.g. Composition)</a:t>
            </a:r>
            <a:r>
              <a:rPr lang="en-US" altLang="ru-RU" sz="1000" b="1" dirty="0">
                <a:solidFill>
                  <a:schemeClr val="tx1"/>
                </a:solidFill>
                <a:latin typeface="Arial" panose="020B0604020202020204" pitchFamily="34" charset="0"/>
              </a:rPr>
              <a:t>:</a:t>
            </a:r>
            <a:endParaRPr lang="en-US" altLang="ru-RU" sz="1000" dirty="0">
              <a:solidFill>
                <a:schemeClr val="tx1"/>
              </a:solidFill>
              <a:latin typeface="Arial" panose="020B0604020202020204" pitchFamily="34" charset="0"/>
            </a:endParaRPr>
          </a:p>
          <a:p>
            <a:pPr marL="285750" indent="-285750" eaLnBrk="1" hangingPunct="1">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Chemical System;</a:t>
            </a:r>
          </a:p>
          <a:p>
            <a:pPr marL="285750" indent="-285750">
              <a:spcBef>
                <a:spcPts val="0"/>
              </a:spcBef>
              <a:buFont typeface="Arial" panose="020B0604020202020204" pitchFamily="34" charset="0"/>
              <a:buChar char="•"/>
            </a:pPr>
            <a:r>
              <a:rPr lang="en-US" altLang="ru-RU" sz="1000" dirty="0">
                <a:solidFill>
                  <a:schemeClr val="tx1"/>
                </a:solidFill>
                <a:latin typeface="Arial" panose="020B0604020202020204" pitchFamily="34" charset="0"/>
              </a:rPr>
              <a:t>Composition (elements containment).</a:t>
            </a:r>
            <a:endParaRPr lang="ru-RU" altLang="ru-RU" sz="1000" dirty="0">
              <a:solidFill>
                <a:schemeClr val="tx1"/>
              </a:solidFill>
              <a:latin typeface="Arial" panose="020B0604020202020204" pitchFamily="34" charset="0"/>
            </a:endParaRPr>
          </a:p>
        </p:txBody>
      </p:sp>
      <p:sp>
        <p:nvSpPr>
          <p:cNvPr id="43" name="TextBox 42">
            <a:extLst>
              <a:ext uri="{FF2B5EF4-FFF2-40B4-BE49-F238E27FC236}">
                <a16:creationId xmlns:a16="http://schemas.microsoft.com/office/drawing/2014/main" id="{D060FE36-97FA-3F7D-337A-E6A7DEF69FAB}"/>
              </a:ext>
            </a:extLst>
          </p:cNvPr>
          <p:cNvSpPr txBox="1"/>
          <p:nvPr/>
        </p:nvSpPr>
        <p:spPr>
          <a:xfrm>
            <a:off x="804186" y="3244572"/>
            <a:ext cx="978490" cy="769441"/>
          </a:xfrm>
          <a:prstGeom prst="rect">
            <a:avLst/>
          </a:prstGeom>
          <a:noFill/>
        </p:spPr>
        <p:txBody>
          <a:bodyPr wrap="square">
            <a:spAutoFit/>
          </a:bodyPr>
          <a:lstStyle/>
          <a:p>
            <a:pPr algn="ctr" eaLnBrk="1" hangingPunct="1">
              <a:spcBef>
                <a:spcPts val="0"/>
              </a:spcBef>
            </a:pPr>
            <a:r>
              <a:rPr lang="en-US" altLang="ru-RU" sz="4400" dirty="0">
                <a:solidFill>
                  <a:srgbClr val="0070C0"/>
                </a:solidFill>
                <a:latin typeface="Arial" panose="020B0604020202020204" pitchFamily="34" charset="0"/>
              </a:rPr>
              <a:t>1</a:t>
            </a:r>
          </a:p>
        </p:txBody>
      </p:sp>
    </p:spTree>
    <p:extLst>
      <p:ext uri="{BB962C8B-B14F-4D97-AF65-F5344CB8AC3E}">
        <p14:creationId xmlns:p14="http://schemas.microsoft.com/office/powerpoint/2010/main" val="1640026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dirty="0"/>
              <a:t>List Types: display</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18</a:t>
            </a:fld>
            <a:r>
              <a:rPr lang="de-DE"/>
              <a:t> </a:t>
            </a:r>
            <a:endParaRPr lang="de-DE" dirty="0"/>
          </a:p>
        </p:txBody>
      </p:sp>
      <p:sp>
        <p:nvSpPr>
          <p:cNvPr id="48" name="Text Box 52">
            <a:extLst>
              <a:ext uri="{FF2B5EF4-FFF2-40B4-BE49-F238E27FC236}">
                <a16:creationId xmlns:a16="http://schemas.microsoft.com/office/drawing/2014/main" id="{527AA556-E0DA-62EE-E0EE-B0BB1029D905}"/>
              </a:ext>
            </a:extLst>
          </p:cNvPr>
          <p:cNvSpPr txBox="1">
            <a:spLocks noChangeArrowheads="1"/>
          </p:cNvSpPr>
          <p:nvPr/>
        </p:nvSpPr>
        <p:spPr bwMode="auto">
          <a:xfrm>
            <a:off x="98338" y="3710775"/>
            <a:ext cx="43573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200" b="1" dirty="0">
                <a:solidFill>
                  <a:schemeClr val="tx1"/>
                </a:solidFill>
                <a:latin typeface="Arial" panose="020B0604020202020204" pitchFamily="34" charset="0"/>
              </a:rPr>
              <a:t>UI Experience</a:t>
            </a:r>
            <a:r>
              <a:rPr lang="en-US" altLang="ru-RU" sz="1200" dirty="0">
                <a:solidFill>
                  <a:schemeClr val="tx1"/>
                </a:solidFill>
                <a:latin typeface="Arial" panose="020B0604020202020204" pitchFamily="34" charset="0"/>
              </a:rPr>
              <a:t>:</a:t>
            </a:r>
          </a:p>
          <a:p>
            <a:pPr marL="285750" indent="-2857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Select project (rubric with objects);</a:t>
            </a:r>
          </a:p>
          <a:p>
            <a:pPr marL="285750" indent="-2857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Select object of interest;</a:t>
            </a:r>
          </a:p>
          <a:p>
            <a:pPr marL="285750" indent="-2857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Follow the link and explore object data and properties.</a:t>
            </a:r>
            <a:endParaRPr lang="ru-RU" altLang="ru-RU" sz="1200" dirty="0">
              <a:solidFill>
                <a:schemeClr val="tx1"/>
              </a:solidFill>
              <a:latin typeface="Arial" panose="020B0604020202020204" pitchFamily="34" charset="0"/>
            </a:endParaRPr>
          </a:p>
        </p:txBody>
      </p:sp>
      <p:sp>
        <p:nvSpPr>
          <p:cNvPr id="38" name="TextBox 37">
            <a:extLst>
              <a:ext uri="{FF2B5EF4-FFF2-40B4-BE49-F238E27FC236}">
                <a16:creationId xmlns:a16="http://schemas.microsoft.com/office/drawing/2014/main" id="{E2355FA9-6262-DACD-C01E-4076CC8B9987}"/>
              </a:ext>
            </a:extLst>
          </p:cNvPr>
          <p:cNvSpPr txBox="1"/>
          <p:nvPr/>
        </p:nvSpPr>
        <p:spPr>
          <a:xfrm>
            <a:off x="460626" y="4655959"/>
            <a:ext cx="6654800" cy="276999"/>
          </a:xfrm>
          <a:prstGeom prst="rect">
            <a:avLst/>
          </a:prstGeom>
          <a:noFill/>
        </p:spPr>
        <p:txBody>
          <a:bodyPr wrap="square">
            <a:spAutoFit/>
          </a:bodyPr>
          <a:lstStyle/>
          <a:p>
            <a:r>
              <a:rPr lang="en-US" sz="1200" dirty="0">
                <a:hlinkClick r:id="rId3"/>
              </a:rPr>
              <a:t>https://demo.mdi.ruhr-uni-bochum.de/object/ag2s-4870</a:t>
            </a:r>
            <a:endParaRPr lang="en-US" sz="1200" dirty="0"/>
          </a:p>
        </p:txBody>
      </p:sp>
      <p:pic>
        <p:nvPicPr>
          <p:cNvPr id="6" name="Picture 5">
            <a:extLst>
              <a:ext uri="{FF2B5EF4-FFF2-40B4-BE49-F238E27FC236}">
                <a16:creationId xmlns:a16="http://schemas.microsoft.com/office/drawing/2014/main" id="{68EA0A0C-0F14-7179-EBE4-6B9507BD6A8F}"/>
              </a:ext>
            </a:extLst>
          </p:cNvPr>
          <p:cNvPicPr>
            <a:picLocks noChangeAspect="1"/>
          </p:cNvPicPr>
          <p:nvPr/>
        </p:nvPicPr>
        <p:blipFill>
          <a:blip r:embed="rId4"/>
          <a:stretch>
            <a:fillRect/>
          </a:stretch>
        </p:blipFill>
        <p:spPr>
          <a:xfrm>
            <a:off x="107504" y="553041"/>
            <a:ext cx="4954463" cy="3170857"/>
          </a:xfrm>
          <a:prstGeom prst="rect">
            <a:avLst/>
          </a:prstGeom>
          <a:ln>
            <a:solidFill>
              <a:schemeClr val="tx2">
                <a:lumMod val="90000"/>
                <a:lumOff val="10000"/>
              </a:schemeClr>
            </a:solidFill>
          </a:ln>
        </p:spPr>
      </p:pic>
      <p:cxnSp>
        <p:nvCxnSpPr>
          <p:cNvPr id="7" name="Straight Arrow Connector 6">
            <a:extLst>
              <a:ext uri="{FF2B5EF4-FFF2-40B4-BE49-F238E27FC236}">
                <a16:creationId xmlns:a16="http://schemas.microsoft.com/office/drawing/2014/main" id="{F9ECC49D-0DC6-373A-9AFE-256AAC30C37F}"/>
              </a:ext>
            </a:extLst>
          </p:cNvPr>
          <p:cNvCxnSpPr>
            <a:cxnSpLocks/>
          </p:cNvCxnSpPr>
          <p:nvPr/>
        </p:nvCxnSpPr>
        <p:spPr>
          <a:xfrm>
            <a:off x="298994" y="699542"/>
            <a:ext cx="251686" cy="1970668"/>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E5EDE51-4C4E-F105-D9C2-D9D19424B9BA}"/>
              </a:ext>
            </a:extLst>
          </p:cNvPr>
          <p:cNvCxnSpPr>
            <a:cxnSpLocks/>
          </p:cNvCxnSpPr>
          <p:nvPr/>
        </p:nvCxnSpPr>
        <p:spPr>
          <a:xfrm flipV="1">
            <a:off x="875058" y="2506837"/>
            <a:ext cx="744614" cy="523467"/>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76B6C239-D597-47A7-A41F-0FCE446C383D}"/>
              </a:ext>
            </a:extLst>
          </p:cNvPr>
          <p:cNvPicPr>
            <a:picLocks noChangeAspect="1"/>
          </p:cNvPicPr>
          <p:nvPr/>
        </p:nvPicPr>
        <p:blipFill>
          <a:blip r:embed="rId5"/>
          <a:stretch>
            <a:fillRect/>
          </a:stretch>
        </p:blipFill>
        <p:spPr>
          <a:xfrm>
            <a:off x="5112646" y="194752"/>
            <a:ext cx="4005561" cy="2670374"/>
          </a:xfrm>
          <a:prstGeom prst="rect">
            <a:avLst/>
          </a:prstGeom>
          <a:ln>
            <a:solidFill>
              <a:schemeClr val="tx2">
                <a:lumMod val="90000"/>
                <a:lumOff val="10000"/>
              </a:schemeClr>
            </a:solidFill>
          </a:ln>
        </p:spPr>
      </p:pic>
      <p:cxnSp>
        <p:nvCxnSpPr>
          <p:cNvPr id="19" name="Straight Arrow Connector 18">
            <a:extLst>
              <a:ext uri="{FF2B5EF4-FFF2-40B4-BE49-F238E27FC236}">
                <a16:creationId xmlns:a16="http://schemas.microsoft.com/office/drawing/2014/main" id="{5551AAC0-609C-B77E-32AA-643872902D52}"/>
              </a:ext>
            </a:extLst>
          </p:cNvPr>
          <p:cNvCxnSpPr>
            <a:cxnSpLocks/>
          </p:cNvCxnSpPr>
          <p:nvPr/>
        </p:nvCxnSpPr>
        <p:spPr>
          <a:xfrm flipV="1">
            <a:off x="1840339" y="699542"/>
            <a:ext cx="3413118" cy="183013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618520F-667D-C00F-A910-7E8CF1D371C4}"/>
              </a:ext>
            </a:extLst>
          </p:cNvPr>
          <p:cNvCxnSpPr>
            <a:cxnSpLocks/>
          </p:cNvCxnSpPr>
          <p:nvPr/>
        </p:nvCxnSpPr>
        <p:spPr>
          <a:xfrm>
            <a:off x="578247" y="2745266"/>
            <a:ext cx="38067" cy="33054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05D46264-E13E-9B3C-3552-E031E9A1DC0B}"/>
              </a:ext>
            </a:extLst>
          </p:cNvPr>
          <p:cNvPicPr>
            <a:picLocks noChangeAspect="1"/>
          </p:cNvPicPr>
          <p:nvPr/>
        </p:nvPicPr>
        <p:blipFill>
          <a:blip r:embed="rId6"/>
          <a:stretch>
            <a:fillRect/>
          </a:stretch>
        </p:blipFill>
        <p:spPr>
          <a:xfrm>
            <a:off x="4455650" y="2852369"/>
            <a:ext cx="4654930" cy="2289773"/>
          </a:xfrm>
          <a:prstGeom prst="rect">
            <a:avLst/>
          </a:prstGeom>
          <a:ln>
            <a:solidFill>
              <a:schemeClr val="tx2">
                <a:lumMod val="90000"/>
                <a:lumOff val="10000"/>
              </a:schemeClr>
            </a:solidFill>
          </a:ln>
        </p:spPr>
      </p:pic>
      <p:cxnSp>
        <p:nvCxnSpPr>
          <p:cNvPr id="30" name="Straight Arrow Connector 29">
            <a:extLst>
              <a:ext uri="{FF2B5EF4-FFF2-40B4-BE49-F238E27FC236}">
                <a16:creationId xmlns:a16="http://schemas.microsoft.com/office/drawing/2014/main" id="{41388A56-4046-D8AC-B24B-FA52C0B21FE4}"/>
              </a:ext>
            </a:extLst>
          </p:cNvPr>
          <p:cNvCxnSpPr>
            <a:cxnSpLocks/>
          </p:cNvCxnSpPr>
          <p:nvPr/>
        </p:nvCxnSpPr>
        <p:spPr>
          <a:xfrm>
            <a:off x="5967818" y="2768570"/>
            <a:ext cx="0" cy="52643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 Box 52">
            <a:extLst>
              <a:ext uri="{FF2B5EF4-FFF2-40B4-BE49-F238E27FC236}">
                <a16:creationId xmlns:a16="http://schemas.microsoft.com/office/drawing/2014/main" id="{6466592C-EF21-5A10-5890-470B3ED4D5BD}"/>
              </a:ext>
            </a:extLst>
          </p:cNvPr>
          <p:cNvSpPr txBox="1">
            <a:spLocks noChangeArrowheads="1"/>
          </p:cNvSpPr>
          <p:nvPr/>
        </p:nvSpPr>
        <p:spPr bwMode="auto">
          <a:xfrm>
            <a:off x="7217876" y="1394080"/>
            <a:ext cx="18186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200" b="1" dirty="0">
                <a:solidFill>
                  <a:schemeClr val="tx1"/>
                </a:solidFill>
                <a:latin typeface="Arial" panose="020B0604020202020204" pitchFamily="34" charset="0"/>
              </a:rPr>
              <a:t>Visibility depends on user privileges </a:t>
            </a:r>
            <a:endParaRPr lang="ru-RU" altLang="ru-RU" sz="1200" dirty="0">
              <a:solidFill>
                <a:schemeClr val="tx1"/>
              </a:solidFill>
              <a:latin typeface="Arial" panose="020B0604020202020204" pitchFamily="34" charset="0"/>
            </a:endParaRPr>
          </a:p>
        </p:txBody>
      </p:sp>
      <p:cxnSp>
        <p:nvCxnSpPr>
          <p:cNvPr id="36" name="Straight Arrow Connector 35">
            <a:extLst>
              <a:ext uri="{FF2B5EF4-FFF2-40B4-BE49-F238E27FC236}">
                <a16:creationId xmlns:a16="http://schemas.microsoft.com/office/drawing/2014/main" id="{3DBE0C00-8322-7986-AB39-E7F21D5716B3}"/>
              </a:ext>
            </a:extLst>
          </p:cNvPr>
          <p:cNvCxnSpPr>
            <a:cxnSpLocks/>
          </p:cNvCxnSpPr>
          <p:nvPr/>
        </p:nvCxnSpPr>
        <p:spPr>
          <a:xfrm flipH="1">
            <a:off x="7217876" y="1802014"/>
            <a:ext cx="226560" cy="116869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1D0753E-A80D-6A87-9FA0-4999F57DA8BF}"/>
              </a:ext>
            </a:extLst>
          </p:cNvPr>
          <p:cNvCxnSpPr>
            <a:cxnSpLocks/>
          </p:cNvCxnSpPr>
          <p:nvPr/>
        </p:nvCxnSpPr>
        <p:spPr>
          <a:xfrm>
            <a:off x="8350288" y="1802014"/>
            <a:ext cx="215465" cy="116869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97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6FA17-D9AD-A98A-E709-2D26D829CAA2}"/>
              </a:ext>
            </a:extLst>
          </p:cNvPr>
          <p:cNvPicPr>
            <a:picLocks noChangeAspect="1"/>
          </p:cNvPicPr>
          <p:nvPr/>
        </p:nvPicPr>
        <p:blipFill>
          <a:blip r:embed="rId3"/>
          <a:stretch>
            <a:fillRect/>
          </a:stretch>
        </p:blipFill>
        <p:spPr>
          <a:xfrm>
            <a:off x="107504" y="908999"/>
            <a:ext cx="4824536" cy="827640"/>
          </a:xfrm>
          <a:prstGeom prst="rect">
            <a:avLst/>
          </a:prstGeom>
          <a:ln>
            <a:solidFill>
              <a:schemeClr val="tx2">
                <a:lumMod val="90000"/>
                <a:lumOff val="10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a:t>
            </a:r>
            <a:r>
              <a:rPr lang="en-US" dirty="0"/>
              <a:t>: Interlink Objects</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19</a:t>
            </a:fld>
            <a:r>
              <a:rPr lang="de-DE"/>
              <a:t> </a:t>
            </a:r>
            <a:endParaRPr lang="de-DE" dirty="0"/>
          </a:p>
        </p:txBody>
      </p:sp>
      <p:sp>
        <p:nvSpPr>
          <p:cNvPr id="38" name="TextBox 37">
            <a:extLst>
              <a:ext uri="{FF2B5EF4-FFF2-40B4-BE49-F238E27FC236}">
                <a16:creationId xmlns:a16="http://schemas.microsoft.com/office/drawing/2014/main" id="{E2355FA9-6262-DACD-C01E-4076CC8B9987}"/>
              </a:ext>
            </a:extLst>
          </p:cNvPr>
          <p:cNvSpPr txBox="1"/>
          <p:nvPr/>
        </p:nvSpPr>
        <p:spPr>
          <a:xfrm>
            <a:off x="576000" y="4605945"/>
            <a:ext cx="6654800" cy="400110"/>
          </a:xfrm>
          <a:prstGeom prst="rect">
            <a:avLst/>
          </a:prstGeom>
          <a:noFill/>
        </p:spPr>
        <p:txBody>
          <a:bodyPr wrap="square">
            <a:spAutoFit/>
          </a:bodyPr>
          <a:lstStyle/>
          <a:p>
            <a:r>
              <a:rPr lang="en-US" altLang="ru-RU" sz="1000" dirty="0">
                <a:solidFill>
                  <a:schemeClr val="tx1"/>
                </a:solidFill>
                <a:latin typeface="Arial" panose="020B0604020202020204" pitchFamily="34" charset="0"/>
              </a:rPr>
              <a:t>User view: </a:t>
            </a:r>
            <a:r>
              <a:rPr lang="en-US" altLang="ru-RU" sz="1000" dirty="0">
                <a:solidFill>
                  <a:schemeClr val="tx1"/>
                </a:solidFill>
                <a:latin typeface="Arial" panose="020B0604020202020204" pitchFamily="34" charset="0"/>
                <a:hlinkClick r:id="rId4"/>
              </a:rPr>
              <a:t>https://demo.mdi.ruhr-uni-bochum.de/object/ag2s-4870</a:t>
            </a:r>
            <a:endParaRPr lang="en-US" altLang="ru-RU" sz="1000" dirty="0">
              <a:solidFill>
                <a:schemeClr val="tx1"/>
              </a:solidFill>
              <a:latin typeface="Arial" panose="020B0604020202020204" pitchFamily="34" charset="0"/>
            </a:endParaRPr>
          </a:p>
          <a:p>
            <a:r>
              <a:rPr lang="en-US" altLang="ru-RU" sz="1000" dirty="0">
                <a:solidFill>
                  <a:schemeClr val="tx1"/>
                </a:solidFill>
                <a:latin typeface="Arial" panose="020B0604020202020204" pitchFamily="34" charset="0"/>
              </a:rPr>
              <a:t>Admin view: </a:t>
            </a:r>
            <a:r>
              <a:rPr lang="en-US" altLang="ru-RU" sz="1000" dirty="0">
                <a:solidFill>
                  <a:schemeClr val="tx1"/>
                </a:solidFill>
                <a:latin typeface="Arial" panose="020B0604020202020204" pitchFamily="34" charset="0"/>
                <a:hlinkClick r:id="rId5"/>
              </a:rPr>
              <a:t>https://demo.mdi.ruhr-uni-bochum.de/adminobject/edititem/4870</a:t>
            </a:r>
            <a:endParaRPr lang="en-US" sz="1000"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81856" y="650006"/>
            <a:ext cx="657837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200" b="1" dirty="0">
                <a:solidFill>
                  <a:schemeClr val="tx1"/>
                </a:solidFill>
                <a:latin typeface="Arial" panose="020B0604020202020204" pitchFamily="34" charset="0"/>
              </a:rPr>
              <a:t>Example: literature reference for published data on composition </a:t>
            </a:r>
            <a:r>
              <a:rPr lang="en-US" altLang="ru-RU" sz="1200" dirty="0">
                <a:solidFill>
                  <a:schemeClr val="tx1"/>
                </a:solidFill>
                <a:latin typeface="Arial" panose="020B0604020202020204" pitchFamily="34" charset="0"/>
              </a:rPr>
              <a:t>(see previous slide):</a:t>
            </a:r>
            <a:endParaRPr lang="ru-RU" altLang="ru-RU" sz="1200" dirty="0">
              <a:solidFill>
                <a:schemeClr val="tx1"/>
              </a:solidFill>
              <a:latin typeface="Arial" panose="020B0604020202020204" pitchFamily="34" charset="0"/>
            </a:endParaRPr>
          </a:p>
        </p:txBody>
      </p:sp>
      <p:pic>
        <p:nvPicPr>
          <p:cNvPr id="1030" name="Picture 6" descr="Directed graph - Wikipedia">
            <a:extLst>
              <a:ext uri="{FF2B5EF4-FFF2-40B4-BE49-F238E27FC236}">
                <a16:creationId xmlns:a16="http://schemas.microsoft.com/office/drawing/2014/main" id="{A83AF66D-4037-98B4-A945-1FFCD0BC09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6288" y="6175"/>
            <a:ext cx="2242396" cy="14854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E69F59F-CCDA-4A23-650A-8D1A1034CEB1}"/>
              </a:ext>
            </a:extLst>
          </p:cNvPr>
          <p:cNvPicPr>
            <a:picLocks noChangeAspect="1"/>
          </p:cNvPicPr>
          <p:nvPr/>
        </p:nvPicPr>
        <p:blipFill>
          <a:blip r:embed="rId7"/>
          <a:stretch>
            <a:fillRect/>
          </a:stretch>
        </p:blipFill>
        <p:spPr>
          <a:xfrm>
            <a:off x="4298605" y="1520628"/>
            <a:ext cx="4824537" cy="3016585"/>
          </a:xfrm>
          <a:prstGeom prst="rect">
            <a:avLst/>
          </a:prstGeom>
          <a:ln>
            <a:solidFill>
              <a:srgbClr val="0070C0"/>
            </a:solidFill>
          </a:ln>
        </p:spPr>
      </p:pic>
      <p:sp>
        <p:nvSpPr>
          <p:cNvPr id="7" name="Text Box 52">
            <a:extLst>
              <a:ext uri="{FF2B5EF4-FFF2-40B4-BE49-F238E27FC236}">
                <a16:creationId xmlns:a16="http://schemas.microsoft.com/office/drawing/2014/main" id="{1CC26477-7D6C-B4BB-92B9-D77469937E31}"/>
              </a:ext>
            </a:extLst>
          </p:cNvPr>
          <p:cNvSpPr txBox="1">
            <a:spLocks noChangeArrowheads="1"/>
          </p:cNvSpPr>
          <p:nvPr/>
        </p:nvSpPr>
        <p:spPr bwMode="auto">
          <a:xfrm>
            <a:off x="33295" y="1830389"/>
            <a:ext cx="4153937"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To add associated objects:</a:t>
            </a:r>
          </a:p>
          <a:p>
            <a:pPr eaLnBrk="1" hangingPunct="1">
              <a:spcBef>
                <a:spcPts val="600"/>
              </a:spcBef>
            </a:pPr>
            <a:r>
              <a:rPr lang="en-US" altLang="ru-RU" sz="1200" dirty="0">
                <a:solidFill>
                  <a:schemeClr val="tx1"/>
                </a:solidFill>
                <a:latin typeface="Arial" panose="020B0604020202020204" pitchFamily="34" charset="0"/>
              </a:rPr>
              <a:t>0) Go to “List edit” or select object to edit;</a:t>
            </a:r>
          </a:p>
          <a:p>
            <a:pPr eaLnBrk="1" hangingPunct="1">
              <a:spcBef>
                <a:spcPts val="600"/>
              </a:spcBef>
            </a:pPr>
            <a:r>
              <a:rPr lang="en-US" altLang="ru-RU" sz="1200" dirty="0">
                <a:solidFill>
                  <a:schemeClr val="tx1"/>
                </a:solidFill>
                <a:latin typeface="Arial" panose="020B0604020202020204" pitchFamily="34" charset="0"/>
              </a:rPr>
              <a:t>1) Select associated object type (optional filter);</a:t>
            </a:r>
          </a:p>
          <a:p>
            <a:pPr eaLnBrk="1" hangingPunct="1">
              <a:spcBef>
                <a:spcPts val="600"/>
              </a:spcBef>
            </a:pPr>
            <a:r>
              <a:rPr lang="en-US" altLang="ru-RU" sz="1200" dirty="0">
                <a:solidFill>
                  <a:schemeClr val="tx1"/>
                </a:solidFill>
                <a:latin typeface="Arial" panose="020B0604020202020204" pitchFamily="34" charset="0"/>
              </a:rPr>
              <a:t>2) Input search phrase, contained in the </a:t>
            </a:r>
            <a:r>
              <a:rPr lang="en-US" altLang="ru-RU" sz="1200" u="sng" dirty="0">
                <a:solidFill>
                  <a:schemeClr val="tx1"/>
                </a:solidFill>
                <a:latin typeface="Arial" panose="020B0604020202020204" pitchFamily="34" charset="0"/>
              </a:rPr>
              <a:t>Name</a:t>
            </a:r>
            <a:r>
              <a:rPr lang="en-US" altLang="ru-RU" sz="1200" dirty="0">
                <a:solidFill>
                  <a:schemeClr val="tx1"/>
                </a:solidFill>
                <a:latin typeface="Arial" panose="020B0604020202020204" pitchFamily="34" charset="0"/>
              </a:rPr>
              <a:t> of desired object to be associated;</a:t>
            </a:r>
          </a:p>
          <a:p>
            <a:pPr eaLnBrk="1" hangingPunct="1">
              <a:spcBef>
                <a:spcPts val="600"/>
              </a:spcBef>
            </a:pPr>
            <a:r>
              <a:rPr lang="en-US" altLang="ru-RU" sz="1200" dirty="0">
                <a:solidFill>
                  <a:schemeClr val="tx1"/>
                </a:solidFill>
                <a:latin typeface="Arial" panose="020B0604020202020204" pitchFamily="34" charset="0"/>
              </a:rPr>
              <a:t>3) Drag &amp; Drop desired object(s) from search result list to the area / adjust list;</a:t>
            </a:r>
          </a:p>
          <a:p>
            <a:pPr eaLnBrk="1" hangingPunct="1">
              <a:spcBef>
                <a:spcPts val="600"/>
              </a:spcBef>
            </a:pPr>
            <a:r>
              <a:rPr lang="en-US" altLang="ru-RU" sz="1200" dirty="0">
                <a:solidFill>
                  <a:schemeClr val="tx1"/>
                </a:solidFill>
                <a:latin typeface="Arial" panose="020B0604020202020204" pitchFamily="34" charset="0"/>
              </a:rPr>
              <a:t>4) Save changes.</a:t>
            </a:r>
          </a:p>
          <a:p>
            <a:pPr eaLnBrk="1" hangingPunct="1">
              <a:spcBef>
                <a:spcPts val="600"/>
              </a:spcBef>
            </a:pPr>
            <a:r>
              <a:rPr lang="en-US" altLang="ru-RU" sz="1200" b="1" dirty="0">
                <a:solidFill>
                  <a:srgbClr val="0070C0"/>
                </a:solidFill>
                <a:latin typeface="Arial" panose="020B0604020202020204" pitchFamily="34" charset="0"/>
              </a:rPr>
              <a:t>Important</a:t>
            </a:r>
            <a:r>
              <a:rPr lang="en-US" altLang="ru-RU" sz="1200" dirty="0">
                <a:solidFill>
                  <a:schemeClr val="tx1"/>
                </a:solidFill>
                <a:latin typeface="Arial" panose="020B0604020202020204" pitchFamily="34" charset="0"/>
              </a:rPr>
              <a:t>: Reverse associations allow to browse reverse directional associations, such as finding all compounds mentioned in a particular literature reference.</a:t>
            </a:r>
            <a:endParaRPr lang="ru-RU" altLang="ru-RU" sz="1200" dirty="0">
              <a:solidFill>
                <a:schemeClr val="tx1"/>
              </a:solidFill>
              <a:latin typeface="Arial" panose="020B0604020202020204" pitchFamily="34" charset="0"/>
            </a:endParaRPr>
          </a:p>
        </p:txBody>
      </p:sp>
    </p:spTree>
    <p:extLst>
      <p:ext uri="{BB962C8B-B14F-4D97-AF65-F5344CB8AC3E}">
        <p14:creationId xmlns:p14="http://schemas.microsoft.com/office/powerpoint/2010/main" val="3587974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CAC28F6-A4FF-477B-8781-A79F1DF656F9}"/>
              </a:ext>
            </a:extLst>
          </p:cNvPr>
          <p:cNvSpPr>
            <a:spLocks noGrp="1"/>
          </p:cNvSpPr>
          <p:nvPr>
            <p:ph type="title"/>
          </p:nvPr>
        </p:nvSpPr>
        <p:spPr/>
        <p:txBody>
          <a:bodyPr/>
          <a:lstStyle/>
          <a:p>
            <a:r>
              <a:rPr lang="de-DE" dirty="0"/>
              <a:t>Agenda</a:t>
            </a:r>
          </a:p>
        </p:txBody>
      </p:sp>
      <p:sp>
        <p:nvSpPr>
          <p:cNvPr id="7" name="Inhaltsplatzhalter 6">
            <a:extLst>
              <a:ext uri="{FF2B5EF4-FFF2-40B4-BE49-F238E27FC236}">
                <a16:creationId xmlns:a16="http://schemas.microsoft.com/office/drawing/2014/main" id="{46D54C26-918D-4A11-B056-DA6D2F9EA34C}"/>
              </a:ext>
            </a:extLst>
          </p:cNvPr>
          <p:cNvSpPr>
            <a:spLocks noGrp="1"/>
          </p:cNvSpPr>
          <p:nvPr>
            <p:ph idx="1"/>
          </p:nvPr>
        </p:nvSpPr>
        <p:spPr>
          <a:xfrm>
            <a:off x="468000" y="1779005"/>
            <a:ext cx="7560000" cy="2273575"/>
          </a:xfrm>
        </p:spPr>
        <p:txBody>
          <a:bodyPr/>
          <a:lstStyle/>
          <a:p>
            <a:endParaRPr lang="de-DE" dirty="0"/>
          </a:p>
          <a:p>
            <a:pPr lvl="2"/>
            <a:r>
              <a:rPr lang="de-DE" sz="1600" dirty="0" err="1"/>
              <a:t>WebCompact</a:t>
            </a:r>
            <a:r>
              <a:rPr lang="de-DE" sz="1600" dirty="0"/>
              <a:t> (</a:t>
            </a:r>
            <a:r>
              <a:rPr lang="de-DE" sz="1600" dirty="0" err="1"/>
              <a:t>sputter</a:t>
            </a:r>
            <a:r>
              <a:rPr lang="de-DE" sz="1600" dirty="0"/>
              <a:t> </a:t>
            </a:r>
            <a:r>
              <a:rPr lang="de-DE" sz="1600" dirty="0" err="1"/>
              <a:t>rates</a:t>
            </a:r>
            <a:r>
              <a:rPr lang="de-DE" sz="1600" dirty="0"/>
              <a:t>);</a:t>
            </a:r>
          </a:p>
          <a:p>
            <a:pPr lvl="2"/>
            <a:r>
              <a:rPr lang="de-DE" sz="1600" dirty="0"/>
              <a:t>INF Project</a:t>
            </a:r>
            <a:r>
              <a:rPr lang="en-US" sz="1600" dirty="0"/>
              <a:t>:</a:t>
            </a:r>
            <a:endParaRPr lang="ru-RU" sz="1600" dirty="0"/>
          </a:p>
          <a:p>
            <a:pPr lvl="3"/>
            <a:r>
              <a:rPr lang="en-US" sz="1600" dirty="0"/>
              <a:t>Defining requirements;</a:t>
            </a:r>
            <a:endParaRPr lang="ru-RU" sz="1600" dirty="0"/>
          </a:p>
          <a:p>
            <a:pPr lvl="3"/>
            <a:r>
              <a:rPr lang="en-US" sz="1600" dirty="0"/>
              <a:t>Database schema and flexibility;</a:t>
            </a:r>
          </a:p>
          <a:p>
            <a:pPr lvl="3"/>
            <a:r>
              <a:rPr lang="en-US" sz="1600" dirty="0"/>
              <a:t>Current state: implemented features and future plans;</a:t>
            </a:r>
          </a:p>
          <a:p>
            <a:pPr lvl="3"/>
            <a:r>
              <a:rPr lang="en-US" sz="1600" dirty="0"/>
              <a:t>Demonstration.</a:t>
            </a:r>
            <a:endParaRPr lang="de-DE" sz="1600" dirty="0"/>
          </a:p>
          <a:p>
            <a:pPr lvl="2"/>
            <a:r>
              <a:rPr lang="de-DE" sz="1600" dirty="0"/>
              <a:t>Q&amp;A.</a:t>
            </a:r>
          </a:p>
          <a:p>
            <a:pPr lvl="4"/>
            <a:endParaRPr lang="de-DE" dirty="0"/>
          </a:p>
        </p:txBody>
      </p:sp>
      <p:sp>
        <p:nvSpPr>
          <p:cNvPr id="5" name="Foliennummernplatzhalter 4">
            <a:extLst>
              <a:ext uri="{FF2B5EF4-FFF2-40B4-BE49-F238E27FC236}">
                <a16:creationId xmlns:a16="http://schemas.microsoft.com/office/drawing/2014/main" id="{0F88CEBF-B030-42C6-B93E-274AF2CE9CBD}"/>
              </a:ext>
            </a:extLst>
          </p:cNvPr>
          <p:cNvSpPr>
            <a:spLocks noGrp="1"/>
          </p:cNvSpPr>
          <p:nvPr>
            <p:ph type="sldNum" sz="quarter" idx="12"/>
          </p:nvPr>
        </p:nvSpPr>
        <p:spPr/>
        <p:txBody>
          <a:bodyPr/>
          <a:lstStyle/>
          <a:p>
            <a:fld id="{6C8FC03C-C266-4645-ABC5-645062898383}" type="slidenum">
              <a:rPr lang="de-DE" smtClean="0"/>
              <a:pPr/>
              <a:t>2</a:t>
            </a:fld>
            <a:r>
              <a:rPr lang="de-DE"/>
              <a:t> </a:t>
            </a:r>
            <a:endParaRPr lang="de-DE" dirty="0"/>
          </a:p>
        </p:txBody>
      </p:sp>
      <p:pic>
        <p:nvPicPr>
          <p:cNvPr id="1028" name="Picture 4" descr="490.187 Agenda Bilder, Stockfotos und Vektorgrafiken | Shutterstock">
            <a:extLst>
              <a:ext uri="{FF2B5EF4-FFF2-40B4-BE49-F238E27FC236}">
                <a16:creationId xmlns:a16="http://schemas.microsoft.com/office/drawing/2014/main" id="{7140C334-FEB9-582C-1264-8E2D7C5E6E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4847" b="19773"/>
          <a:stretch/>
        </p:blipFill>
        <p:spPr bwMode="auto">
          <a:xfrm>
            <a:off x="0" y="46149"/>
            <a:ext cx="6467475" cy="1743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918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de-DE" dirty="0" err="1"/>
              <a:t>Object‘s</a:t>
            </a:r>
            <a:r>
              <a:rPr lang="de-DE" dirty="0"/>
              <a:t> F</a:t>
            </a:r>
            <a:r>
              <a:rPr lang="en-US" sz="2800" dirty="0" err="1"/>
              <a:t>lexibility</a:t>
            </a:r>
            <a:r>
              <a:rPr lang="en-US" sz="2800" dirty="0"/>
              <a:t>: Extended Properties</a:t>
            </a:r>
            <a:br>
              <a:rPr lang="en-US" sz="2800" dirty="0"/>
            </a:b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20</a:t>
            </a:fld>
            <a:r>
              <a:rPr lang="de-DE"/>
              <a:t> </a:t>
            </a:r>
            <a:endParaRPr lang="de-DE" dirty="0"/>
          </a:p>
        </p:txBody>
      </p:sp>
      <p:sp>
        <p:nvSpPr>
          <p:cNvPr id="38" name="TextBox 37">
            <a:extLst>
              <a:ext uri="{FF2B5EF4-FFF2-40B4-BE49-F238E27FC236}">
                <a16:creationId xmlns:a16="http://schemas.microsoft.com/office/drawing/2014/main" id="{E2355FA9-6262-DACD-C01E-4076CC8B9987}"/>
              </a:ext>
            </a:extLst>
          </p:cNvPr>
          <p:cNvSpPr txBox="1"/>
          <p:nvPr/>
        </p:nvSpPr>
        <p:spPr>
          <a:xfrm>
            <a:off x="576000" y="4605945"/>
            <a:ext cx="6654800" cy="400110"/>
          </a:xfrm>
          <a:prstGeom prst="rect">
            <a:avLst/>
          </a:prstGeom>
          <a:noFill/>
        </p:spPr>
        <p:txBody>
          <a:bodyPr wrap="square">
            <a:spAutoFit/>
          </a:bodyPr>
          <a:lstStyle/>
          <a:p>
            <a:r>
              <a:rPr lang="en-US" altLang="ru-RU" sz="1000" dirty="0">
                <a:solidFill>
                  <a:schemeClr val="tx1"/>
                </a:solidFill>
                <a:latin typeface="Arial" panose="020B0604020202020204" pitchFamily="34" charset="0"/>
              </a:rPr>
              <a:t>User view: </a:t>
            </a:r>
            <a:r>
              <a:rPr lang="en-US" altLang="ru-RU" sz="1000" dirty="0">
                <a:solidFill>
                  <a:schemeClr val="tx1"/>
                </a:solidFill>
                <a:latin typeface="Arial" panose="020B0604020202020204" pitchFamily="34" charset="0"/>
                <a:hlinkClick r:id="rId3"/>
              </a:rPr>
              <a:t>https://demo.mdi.ruhr-uni-bochum.de/object/ag2s-4870</a:t>
            </a:r>
            <a:endParaRPr lang="en-US" altLang="ru-RU" sz="1000" dirty="0">
              <a:solidFill>
                <a:schemeClr val="tx1"/>
              </a:solidFill>
              <a:latin typeface="Arial" panose="020B0604020202020204" pitchFamily="34" charset="0"/>
            </a:endParaRPr>
          </a:p>
          <a:p>
            <a:r>
              <a:rPr lang="en-US" altLang="ru-RU" sz="1000" dirty="0">
                <a:solidFill>
                  <a:schemeClr val="tx1"/>
                </a:solidFill>
                <a:latin typeface="Arial" panose="020B0604020202020204" pitchFamily="34" charset="0"/>
              </a:rPr>
              <a:t>Admin view: </a:t>
            </a:r>
            <a:r>
              <a:rPr lang="en-US" altLang="ru-RU" sz="1000" dirty="0">
                <a:solidFill>
                  <a:schemeClr val="tx1"/>
                </a:solidFill>
                <a:latin typeface="Arial" panose="020B0604020202020204" pitchFamily="34" charset="0"/>
                <a:hlinkClick r:id="rId4"/>
              </a:rPr>
              <a:t>https://demo.mdi.ruhr-uni-bochum.de/adminobject/edititem/4870</a:t>
            </a:r>
            <a:endParaRPr lang="en-US" sz="1000" dirty="0"/>
          </a:p>
        </p:txBody>
      </p:sp>
      <p:sp>
        <p:nvSpPr>
          <p:cNvPr id="8" name="Text Box 52">
            <a:extLst>
              <a:ext uri="{FF2B5EF4-FFF2-40B4-BE49-F238E27FC236}">
                <a16:creationId xmlns:a16="http://schemas.microsoft.com/office/drawing/2014/main" id="{ECE8CDA6-538F-1854-2C60-80C1E68BDE57}"/>
              </a:ext>
            </a:extLst>
          </p:cNvPr>
          <p:cNvSpPr txBox="1">
            <a:spLocks noChangeArrowheads="1"/>
          </p:cNvSpPr>
          <p:nvPr/>
        </p:nvSpPr>
        <p:spPr bwMode="auto">
          <a:xfrm>
            <a:off x="51357" y="592849"/>
            <a:ext cx="904128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200" b="1" dirty="0">
                <a:solidFill>
                  <a:schemeClr val="tx1"/>
                </a:solidFill>
                <a:latin typeface="Arial" panose="020B0604020202020204" pitchFamily="34" charset="0"/>
              </a:rPr>
              <a:t>Use case: </a:t>
            </a:r>
            <a:r>
              <a:rPr lang="en-US" altLang="ru-RU" sz="1200" dirty="0">
                <a:solidFill>
                  <a:schemeClr val="tx1"/>
                </a:solidFill>
                <a:latin typeface="Arial" panose="020B0604020202020204" pitchFamily="34" charset="0"/>
              </a:rPr>
              <a:t>add additional properties values (or even a table) to object and afterwards make search on them.</a:t>
            </a:r>
          </a:p>
          <a:p>
            <a:pPr eaLnBrk="1" hangingPunct="1">
              <a:spcBef>
                <a:spcPts val="0"/>
              </a:spcBef>
            </a:pPr>
            <a:r>
              <a:rPr lang="en-US" altLang="ru-RU" sz="1200" b="1" dirty="0">
                <a:solidFill>
                  <a:schemeClr val="bg1">
                    <a:lumMod val="50000"/>
                  </a:schemeClr>
                </a:solidFill>
                <a:latin typeface="Arial" panose="020B0604020202020204" pitchFamily="34" charset="0"/>
              </a:rPr>
              <a:t>OR</a:t>
            </a:r>
          </a:p>
          <a:p>
            <a:pPr eaLnBrk="1" hangingPunct="1">
              <a:spcBef>
                <a:spcPts val="0"/>
              </a:spcBef>
            </a:pPr>
            <a:r>
              <a:rPr lang="en-US" altLang="ru-RU" sz="1200" b="1" i="1" dirty="0">
                <a:solidFill>
                  <a:srgbClr val="0070C0"/>
                </a:solidFill>
                <a:latin typeface="Arial" panose="020B0604020202020204" pitchFamily="34" charset="0"/>
              </a:rPr>
              <a:t>When the existing fields set is not enough…</a:t>
            </a:r>
          </a:p>
          <a:p>
            <a:pPr eaLnBrk="1" hangingPunct="1">
              <a:spcBef>
                <a:spcPts val="0"/>
              </a:spcBef>
            </a:pPr>
            <a:endParaRPr lang="en-US" altLang="ru-RU" sz="1200" b="1" i="1" dirty="0">
              <a:solidFill>
                <a:srgbClr val="0070C0"/>
              </a:solidFill>
              <a:latin typeface="Arial" panose="020B0604020202020204" pitchFamily="34" charset="0"/>
            </a:endParaRPr>
          </a:p>
          <a:p>
            <a:pPr eaLnBrk="1" hangingPunct="1">
              <a:spcBef>
                <a:spcPts val="0"/>
              </a:spcBef>
            </a:pPr>
            <a:r>
              <a:rPr lang="en-US" altLang="ru-RU" sz="1200" b="1" dirty="0">
                <a:solidFill>
                  <a:schemeClr val="tx1"/>
                </a:solidFill>
                <a:latin typeface="Arial" panose="020B0604020202020204" pitchFamily="34" charset="0"/>
              </a:rPr>
              <a:t>Task: associate table with object</a:t>
            </a:r>
            <a:endParaRPr lang="ru-RU" altLang="ru-RU" sz="1200" i="1" dirty="0">
              <a:solidFill>
                <a:srgbClr val="0070C0"/>
              </a:solidFill>
              <a:latin typeface="Arial" panose="020B0604020202020204" pitchFamily="34" charset="0"/>
            </a:endParaRPr>
          </a:p>
        </p:txBody>
      </p:sp>
      <p:pic>
        <p:nvPicPr>
          <p:cNvPr id="9" name="Picture 8">
            <a:extLst>
              <a:ext uri="{FF2B5EF4-FFF2-40B4-BE49-F238E27FC236}">
                <a16:creationId xmlns:a16="http://schemas.microsoft.com/office/drawing/2014/main" id="{77D69669-67FF-4210-B4A7-FF1111287D0B}"/>
              </a:ext>
            </a:extLst>
          </p:cNvPr>
          <p:cNvPicPr>
            <a:picLocks noChangeAspect="1"/>
          </p:cNvPicPr>
          <p:nvPr/>
        </p:nvPicPr>
        <p:blipFill>
          <a:blip r:embed="rId5"/>
          <a:stretch>
            <a:fillRect/>
          </a:stretch>
        </p:blipFill>
        <p:spPr>
          <a:xfrm>
            <a:off x="69942" y="1562191"/>
            <a:ext cx="3930638" cy="1545037"/>
          </a:xfrm>
          <a:prstGeom prst="rect">
            <a:avLst/>
          </a:prstGeom>
          <a:ln>
            <a:solidFill>
              <a:srgbClr val="0070C0"/>
            </a:solidFill>
          </a:ln>
        </p:spPr>
      </p:pic>
      <p:pic>
        <p:nvPicPr>
          <p:cNvPr id="11" name="Picture 10">
            <a:extLst>
              <a:ext uri="{FF2B5EF4-FFF2-40B4-BE49-F238E27FC236}">
                <a16:creationId xmlns:a16="http://schemas.microsoft.com/office/drawing/2014/main" id="{CF85AF0E-1328-7380-BA0D-9445801EDE66}"/>
              </a:ext>
            </a:extLst>
          </p:cNvPr>
          <p:cNvPicPr>
            <a:picLocks noChangeAspect="1"/>
          </p:cNvPicPr>
          <p:nvPr/>
        </p:nvPicPr>
        <p:blipFill>
          <a:blip r:embed="rId6"/>
          <a:stretch>
            <a:fillRect/>
          </a:stretch>
        </p:blipFill>
        <p:spPr>
          <a:xfrm>
            <a:off x="4090788" y="900378"/>
            <a:ext cx="4969236" cy="2206850"/>
          </a:xfrm>
          <a:prstGeom prst="rect">
            <a:avLst/>
          </a:prstGeom>
          <a:ln>
            <a:solidFill>
              <a:srgbClr val="0070C0"/>
            </a:solidFill>
          </a:ln>
        </p:spPr>
      </p:pic>
      <p:sp>
        <p:nvSpPr>
          <p:cNvPr id="12" name="Arrow: Curved Down 11">
            <a:extLst>
              <a:ext uri="{FF2B5EF4-FFF2-40B4-BE49-F238E27FC236}">
                <a16:creationId xmlns:a16="http://schemas.microsoft.com/office/drawing/2014/main" id="{F353C0BD-3099-590D-58F0-3B1D203EF447}"/>
              </a:ext>
            </a:extLst>
          </p:cNvPr>
          <p:cNvSpPr/>
          <p:nvPr/>
        </p:nvSpPr>
        <p:spPr>
          <a:xfrm>
            <a:off x="3563888" y="780925"/>
            <a:ext cx="2592288" cy="786199"/>
          </a:xfrm>
          <a:prstGeom prst="curvedDownArrow">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Rounded Corners 13">
            <a:extLst>
              <a:ext uri="{FF2B5EF4-FFF2-40B4-BE49-F238E27FC236}">
                <a16:creationId xmlns:a16="http://schemas.microsoft.com/office/drawing/2014/main" id="{400C6037-F7E3-EC3E-B182-5B219AB2811E}"/>
              </a:ext>
            </a:extLst>
          </p:cNvPr>
          <p:cNvSpPr/>
          <p:nvPr/>
        </p:nvSpPr>
        <p:spPr>
          <a:xfrm>
            <a:off x="83976" y="2565831"/>
            <a:ext cx="3916604" cy="149935"/>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Row=2</a:t>
            </a:r>
          </a:p>
        </p:txBody>
      </p:sp>
      <p:sp>
        <p:nvSpPr>
          <p:cNvPr id="15" name="Rectangle: Rounded Corners 14">
            <a:extLst>
              <a:ext uri="{FF2B5EF4-FFF2-40B4-BE49-F238E27FC236}">
                <a16:creationId xmlns:a16="http://schemas.microsoft.com/office/drawing/2014/main" id="{4578545E-166A-FD60-0E40-71E20CF3A222}"/>
              </a:ext>
            </a:extLst>
          </p:cNvPr>
          <p:cNvSpPr/>
          <p:nvPr/>
        </p:nvSpPr>
        <p:spPr>
          <a:xfrm>
            <a:off x="79332" y="2931790"/>
            <a:ext cx="3916604" cy="149935"/>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Row=3</a:t>
            </a:r>
          </a:p>
        </p:txBody>
      </p:sp>
      <p:sp>
        <p:nvSpPr>
          <p:cNvPr id="16" name="Rectangle: Rounded Corners 15">
            <a:extLst>
              <a:ext uri="{FF2B5EF4-FFF2-40B4-BE49-F238E27FC236}">
                <a16:creationId xmlns:a16="http://schemas.microsoft.com/office/drawing/2014/main" id="{046FE6F9-BBC1-0519-C27F-9E1E1A61A9FF}"/>
              </a:ext>
            </a:extLst>
          </p:cNvPr>
          <p:cNvSpPr/>
          <p:nvPr/>
        </p:nvSpPr>
        <p:spPr>
          <a:xfrm>
            <a:off x="82764" y="2208078"/>
            <a:ext cx="3916604" cy="149935"/>
          </a:xfrm>
          <a:prstGeom prst="round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00" dirty="0">
                <a:solidFill>
                  <a:schemeClr val="tx1"/>
                </a:solidFill>
              </a:rPr>
              <a:t>Row=1</a:t>
            </a:r>
          </a:p>
        </p:txBody>
      </p:sp>
      <p:sp>
        <p:nvSpPr>
          <p:cNvPr id="19" name="Rectangle 18">
            <a:extLst>
              <a:ext uri="{FF2B5EF4-FFF2-40B4-BE49-F238E27FC236}">
                <a16:creationId xmlns:a16="http://schemas.microsoft.com/office/drawing/2014/main" id="{9BA16646-06AD-20CA-70C3-622D74CAE95F}"/>
              </a:ext>
            </a:extLst>
          </p:cNvPr>
          <p:cNvSpPr/>
          <p:nvPr/>
        </p:nvSpPr>
        <p:spPr>
          <a:xfrm>
            <a:off x="1686918" y="3136859"/>
            <a:ext cx="705162" cy="174061"/>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Float </a:t>
            </a:r>
            <a:r>
              <a:rPr lang="en-US" sz="1000" dirty="0">
                <a:solidFill>
                  <a:schemeClr val="bg1">
                    <a:lumMod val="50000"/>
                  </a:schemeClr>
                </a:solidFill>
              </a:rPr>
              <a:t>x2</a:t>
            </a:r>
          </a:p>
        </p:txBody>
      </p:sp>
      <p:sp>
        <p:nvSpPr>
          <p:cNvPr id="20" name="Rectangle 19">
            <a:extLst>
              <a:ext uri="{FF2B5EF4-FFF2-40B4-BE49-F238E27FC236}">
                <a16:creationId xmlns:a16="http://schemas.microsoft.com/office/drawing/2014/main" id="{5A39BE65-792C-3071-0FC6-19F928248790}"/>
              </a:ext>
            </a:extLst>
          </p:cNvPr>
          <p:cNvSpPr/>
          <p:nvPr/>
        </p:nvSpPr>
        <p:spPr>
          <a:xfrm>
            <a:off x="2414954" y="3134352"/>
            <a:ext cx="932909" cy="176568"/>
          </a:xfrm>
          <a:prstGeom prst="rect">
            <a:avLst/>
          </a:prstGeom>
          <a:solidFill>
            <a:srgbClr val="0070C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Int </a:t>
            </a:r>
            <a:r>
              <a:rPr lang="en-US" sz="1000" dirty="0">
                <a:solidFill>
                  <a:schemeClr val="bg1">
                    <a:lumMod val="50000"/>
                  </a:schemeClr>
                </a:solidFill>
              </a:rPr>
              <a:t>x2</a:t>
            </a:r>
          </a:p>
        </p:txBody>
      </p:sp>
      <p:sp>
        <p:nvSpPr>
          <p:cNvPr id="21" name="Rectangle 20">
            <a:extLst>
              <a:ext uri="{FF2B5EF4-FFF2-40B4-BE49-F238E27FC236}">
                <a16:creationId xmlns:a16="http://schemas.microsoft.com/office/drawing/2014/main" id="{6130C332-FA94-9390-4528-09D5048F4F53}"/>
              </a:ext>
            </a:extLst>
          </p:cNvPr>
          <p:cNvSpPr/>
          <p:nvPr/>
        </p:nvSpPr>
        <p:spPr>
          <a:xfrm>
            <a:off x="79333" y="3132733"/>
            <a:ext cx="1587872" cy="178187"/>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String </a:t>
            </a:r>
            <a:r>
              <a:rPr lang="en-US" sz="1000" dirty="0">
                <a:solidFill>
                  <a:schemeClr val="bg1">
                    <a:lumMod val="50000"/>
                  </a:schemeClr>
                </a:solidFill>
              </a:rPr>
              <a:t>x3</a:t>
            </a:r>
          </a:p>
        </p:txBody>
      </p:sp>
      <p:sp>
        <p:nvSpPr>
          <p:cNvPr id="22" name="Rectangle 21">
            <a:extLst>
              <a:ext uri="{FF2B5EF4-FFF2-40B4-BE49-F238E27FC236}">
                <a16:creationId xmlns:a16="http://schemas.microsoft.com/office/drawing/2014/main" id="{AEBD4FBB-CFD4-A13E-458A-EFF3F1226987}"/>
              </a:ext>
            </a:extLst>
          </p:cNvPr>
          <p:cNvSpPr/>
          <p:nvPr/>
        </p:nvSpPr>
        <p:spPr>
          <a:xfrm>
            <a:off x="3370736" y="3134347"/>
            <a:ext cx="632089" cy="174061"/>
          </a:xfrm>
          <a:prstGeom prst="rect">
            <a:avLst/>
          </a:prstGeom>
          <a:solidFill>
            <a:srgbClr val="7030A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String</a:t>
            </a:r>
          </a:p>
        </p:txBody>
      </p:sp>
      <p:cxnSp>
        <p:nvCxnSpPr>
          <p:cNvPr id="23" name="Straight Arrow Connector 22">
            <a:extLst>
              <a:ext uri="{FF2B5EF4-FFF2-40B4-BE49-F238E27FC236}">
                <a16:creationId xmlns:a16="http://schemas.microsoft.com/office/drawing/2014/main" id="{4DD8D3FF-5F30-90A0-DB99-9B46E23EECE5}"/>
              </a:ext>
            </a:extLst>
          </p:cNvPr>
          <p:cNvCxnSpPr>
            <a:cxnSpLocks/>
          </p:cNvCxnSpPr>
          <p:nvPr/>
        </p:nvCxnSpPr>
        <p:spPr>
          <a:xfrm>
            <a:off x="3737848" y="1661679"/>
            <a:ext cx="3066400" cy="1054087"/>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47F7ED5-23C2-233F-C8E2-75FE058A337C}"/>
              </a:ext>
            </a:extLst>
          </p:cNvPr>
          <p:cNvCxnSpPr>
            <a:cxnSpLocks/>
          </p:cNvCxnSpPr>
          <p:nvPr/>
        </p:nvCxnSpPr>
        <p:spPr>
          <a:xfrm>
            <a:off x="2843808" y="1675238"/>
            <a:ext cx="1440160" cy="1012959"/>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63E10994-CA70-252E-8F6E-BA9FE7EEC072}"/>
              </a:ext>
            </a:extLst>
          </p:cNvPr>
          <p:cNvCxnSpPr>
            <a:cxnSpLocks/>
          </p:cNvCxnSpPr>
          <p:nvPr/>
        </p:nvCxnSpPr>
        <p:spPr>
          <a:xfrm>
            <a:off x="2207480" y="1682778"/>
            <a:ext cx="3372632" cy="1146452"/>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BC22359-7368-190D-9638-B2F43389FF60}"/>
              </a:ext>
            </a:extLst>
          </p:cNvPr>
          <p:cNvCxnSpPr>
            <a:cxnSpLocks/>
          </p:cNvCxnSpPr>
          <p:nvPr/>
        </p:nvCxnSpPr>
        <p:spPr>
          <a:xfrm>
            <a:off x="2270666" y="2512155"/>
            <a:ext cx="3234758" cy="49548"/>
          </a:xfrm>
          <a:prstGeom prst="straightConnector1">
            <a:avLst/>
          </a:prstGeom>
          <a:ln w="63500">
            <a:solidFill>
              <a:srgbClr val="92D050">
                <a:alpha val="50000"/>
              </a:srgbClr>
            </a:solidFill>
            <a:tailEnd type="triangle"/>
          </a:ln>
        </p:spPr>
        <p:style>
          <a:lnRef idx="1">
            <a:schemeClr val="accent1"/>
          </a:lnRef>
          <a:fillRef idx="0">
            <a:schemeClr val="accent1"/>
          </a:fillRef>
          <a:effectRef idx="0">
            <a:schemeClr val="accent1"/>
          </a:effectRef>
          <a:fontRef idx="minor">
            <a:schemeClr val="tx1"/>
          </a:fontRef>
        </p:style>
      </p:cxnSp>
      <p:sp>
        <p:nvSpPr>
          <p:cNvPr id="33" name="Text Box 52">
            <a:extLst>
              <a:ext uri="{FF2B5EF4-FFF2-40B4-BE49-F238E27FC236}">
                <a16:creationId xmlns:a16="http://schemas.microsoft.com/office/drawing/2014/main" id="{1EFDC779-7A3B-71AD-043B-5583C531B04D}"/>
              </a:ext>
            </a:extLst>
          </p:cNvPr>
          <p:cNvSpPr txBox="1">
            <a:spLocks noChangeArrowheads="1"/>
          </p:cNvSpPr>
          <p:nvPr/>
        </p:nvSpPr>
        <p:spPr bwMode="auto">
          <a:xfrm>
            <a:off x="69942" y="3412345"/>
            <a:ext cx="904128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200" b="1" dirty="0">
                <a:solidFill>
                  <a:schemeClr val="tx1"/>
                </a:solidFill>
                <a:latin typeface="Arial" panose="020B0604020202020204" pitchFamily="34" charset="0"/>
              </a:rPr>
              <a:t>Solution: Decompose the table so, that each cell value is stored in Property* table according to cell value type</a:t>
            </a:r>
            <a:r>
              <a:rPr lang="en-US" altLang="ru-RU" sz="1200" dirty="0">
                <a:solidFill>
                  <a:schemeClr val="tx1"/>
                </a:solidFill>
                <a:latin typeface="Arial" panose="020B0604020202020204" pitchFamily="34" charset="0"/>
              </a:rPr>
              <a:t>.</a:t>
            </a:r>
          </a:p>
          <a:p>
            <a:pPr eaLnBrk="1" hangingPunct="1">
              <a:spcBef>
                <a:spcPts val="0"/>
              </a:spcBef>
            </a:pPr>
            <a:r>
              <a:rPr lang="en-US" altLang="ru-RU" sz="1200" u="sng" dirty="0">
                <a:solidFill>
                  <a:schemeClr val="tx1"/>
                </a:solidFill>
                <a:latin typeface="Arial" panose="020B0604020202020204" pitchFamily="34" charset="0"/>
              </a:rPr>
              <a:t>Important attributes</a:t>
            </a:r>
            <a:r>
              <a:rPr lang="en-US" altLang="ru-RU" sz="1200" dirty="0">
                <a:solidFill>
                  <a:schemeClr val="tx1"/>
                </a:solidFill>
                <a:latin typeface="Arial" panose="020B0604020202020204" pitchFamily="34" charset="0"/>
              </a:rPr>
              <a:t>:</a:t>
            </a:r>
          </a:p>
          <a:p>
            <a:pPr marL="171450" indent="-171450" eaLnBrk="1" hangingPunct="1">
              <a:spcBef>
                <a:spcPts val="0"/>
              </a:spcBef>
              <a:buFont typeface="Arial" panose="020B0604020202020204" pitchFamily="34" charset="0"/>
              <a:buChar char="•"/>
            </a:pPr>
            <a:r>
              <a:rPr lang="en-US" altLang="ru-RU" sz="1200" dirty="0" err="1">
                <a:solidFill>
                  <a:schemeClr val="tx1"/>
                </a:solidFill>
                <a:latin typeface="Arial" panose="020B0604020202020204" pitchFamily="34" charset="0"/>
              </a:rPr>
              <a:t>PropertyName</a:t>
            </a:r>
            <a:r>
              <a:rPr lang="en-US" altLang="ru-RU" sz="1200" dirty="0">
                <a:solidFill>
                  <a:schemeClr val="tx1"/>
                </a:solidFill>
                <a:latin typeface="Arial" panose="020B0604020202020204" pitchFamily="34" charset="0"/>
              </a:rPr>
              <a:t> – contains column name.</a:t>
            </a:r>
          </a:p>
          <a:p>
            <a:pPr marL="171450" indent="-1714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Value – contains cell value.</a:t>
            </a:r>
          </a:p>
          <a:p>
            <a:pPr marL="171450" indent="-171450" eaLnBrk="1" hangingPunct="1">
              <a:spcBef>
                <a:spcPts val="0"/>
              </a:spcBef>
              <a:buFont typeface="Arial" panose="020B0604020202020204" pitchFamily="34" charset="0"/>
              <a:buChar char="•"/>
            </a:pPr>
            <a:r>
              <a:rPr lang="en-US" altLang="ru-RU" sz="1200" dirty="0">
                <a:solidFill>
                  <a:schemeClr val="tx1"/>
                </a:solidFill>
                <a:latin typeface="Arial" panose="020B0604020202020204" pitchFamily="34" charset="0"/>
              </a:rPr>
              <a:t>Row – contains row number (1, 2, 3, …). If no row number specified – value is threated as object’s property.</a:t>
            </a:r>
          </a:p>
        </p:txBody>
      </p:sp>
    </p:spTree>
    <p:extLst>
      <p:ext uri="{BB962C8B-B14F-4D97-AF65-F5344CB8AC3E}">
        <p14:creationId xmlns:p14="http://schemas.microsoft.com/office/powerpoint/2010/main" val="955123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sz="2800" dirty="0"/>
              <a:t>Extended Properties Control</a:t>
            </a:r>
            <a:br>
              <a:rPr lang="en-US" sz="2800" dirty="0"/>
            </a:b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21</a:t>
            </a:fld>
            <a:r>
              <a:rPr lang="de-DE"/>
              <a:t> </a:t>
            </a:r>
            <a:endParaRPr lang="de-DE" dirty="0"/>
          </a:p>
        </p:txBody>
      </p:sp>
      <p:sp>
        <p:nvSpPr>
          <p:cNvPr id="38" name="TextBox 37">
            <a:extLst>
              <a:ext uri="{FF2B5EF4-FFF2-40B4-BE49-F238E27FC236}">
                <a16:creationId xmlns:a16="http://schemas.microsoft.com/office/drawing/2014/main" id="{E2355FA9-6262-DACD-C01E-4076CC8B9987}"/>
              </a:ext>
            </a:extLst>
          </p:cNvPr>
          <p:cNvSpPr txBox="1"/>
          <p:nvPr/>
        </p:nvSpPr>
        <p:spPr>
          <a:xfrm>
            <a:off x="576000" y="4605945"/>
            <a:ext cx="6654800" cy="400110"/>
          </a:xfrm>
          <a:prstGeom prst="rect">
            <a:avLst/>
          </a:prstGeom>
          <a:noFill/>
        </p:spPr>
        <p:txBody>
          <a:bodyPr wrap="square">
            <a:spAutoFit/>
          </a:bodyPr>
          <a:lstStyle/>
          <a:p>
            <a:r>
              <a:rPr lang="en-US" altLang="ru-RU" sz="1000" dirty="0">
                <a:solidFill>
                  <a:schemeClr val="tx1"/>
                </a:solidFill>
                <a:latin typeface="Arial" panose="020B0604020202020204" pitchFamily="34" charset="0"/>
              </a:rPr>
              <a:t>User view: </a:t>
            </a:r>
            <a:r>
              <a:rPr lang="en-US" altLang="ru-RU" sz="1000" dirty="0">
                <a:solidFill>
                  <a:schemeClr val="tx1"/>
                </a:solidFill>
                <a:latin typeface="Arial" panose="020B0604020202020204" pitchFamily="34" charset="0"/>
                <a:hlinkClick r:id="rId3"/>
              </a:rPr>
              <a:t>https://demo.mdi.ruhr-uni-bochum.de/object/ag2s-4870</a:t>
            </a:r>
            <a:endParaRPr lang="en-US" altLang="ru-RU" sz="1000" dirty="0">
              <a:solidFill>
                <a:schemeClr val="tx1"/>
              </a:solidFill>
              <a:latin typeface="Arial" panose="020B0604020202020204" pitchFamily="34" charset="0"/>
            </a:endParaRPr>
          </a:p>
          <a:p>
            <a:r>
              <a:rPr lang="en-US" altLang="ru-RU" sz="1000" dirty="0">
                <a:solidFill>
                  <a:schemeClr val="tx1"/>
                </a:solidFill>
                <a:latin typeface="Arial" panose="020B0604020202020204" pitchFamily="34" charset="0"/>
              </a:rPr>
              <a:t>Admin view: </a:t>
            </a:r>
            <a:r>
              <a:rPr lang="en-US" altLang="ru-RU" sz="1000" dirty="0">
                <a:solidFill>
                  <a:schemeClr val="tx1"/>
                </a:solidFill>
                <a:latin typeface="Arial" panose="020B0604020202020204" pitchFamily="34" charset="0"/>
                <a:hlinkClick r:id="rId4"/>
              </a:rPr>
              <a:t>https://demo.mdi.ruhr-uni-bochum.de/adminobject/edititem/4870</a:t>
            </a:r>
            <a:endParaRPr lang="en-US" sz="1000" dirty="0"/>
          </a:p>
        </p:txBody>
      </p:sp>
      <p:pic>
        <p:nvPicPr>
          <p:cNvPr id="4" name="Picture 3">
            <a:extLst>
              <a:ext uri="{FF2B5EF4-FFF2-40B4-BE49-F238E27FC236}">
                <a16:creationId xmlns:a16="http://schemas.microsoft.com/office/drawing/2014/main" id="{1B57A896-C798-2CB1-EFF1-7D5922D4492E}"/>
              </a:ext>
            </a:extLst>
          </p:cNvPr>
          <p:cNvPicPr>
            <a:picLocks noChangeAspect="1"/>
          </p:cNvPicPr>
          <p:nvPr/>
        </p:nvPicPr>
        <p:blipFill>
          <a:blip r:embed="rId5"/>
          <a:stretch>
            <a:fillRect/>
          </a:stretch>
        </p:blipFill>
        <p:spPr>
          <a:xfrm>
            <a:off x="125590" y="1083068"/>
            <a:ext cx="5740326" cy="2087787"/>
          </a:xfrm>
          <a:prstGeom prst="rect">
            <a:avLst/>
          </a:prstGeom>
          <a:ln>
            <a:solidFill>
              <a:srgbClr val="0070C0"/>
            </a:solidFill>
          </a:ln>
        </p:spPr>
      </p:pic>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1356" y="621403"/>
            <a:ext cx="588879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200" b="1" dirty="0">
                <a:solidFill>
                  <a:schemeClr val="tx1"/>
                </a:solidFill>
                <a:latin typeface="Arial" panose="020B0604020202020204" pitchFamily="34" charset="0"/>
              </a:rPr>
              <a:t>Extended Properties Control </a:t>
            </a:r>
            <a:r>
              <a:rPr lang="en-US" altLang="ru-RU" sz="1200" dirty="0">
                <a:solidFill>
                  <a:schemeClr val="tx1"/>
                </a:solidFill>
                <a:latin typeface="Arial" panose="020B0604020202020204" pitchFamily="34" charset="0"/>
              </a:rPr>
              <a:t>for object is available according to the object access managements in administration panel for objects</a:t>
            </a:r>
            <a:r>
              <a:rPr lang="en-US" altLang="ru-RU" sz="1200" i="1" dirty="0">
                <a:solidFill>
                  <a:srgbClr val="0070C0"/>
                </a:solidFill>
                <a:latin typeface="Arial" panose="020B0604020202020204" pitchFamily="34" charset="0"/>
              </a:rPr>
              <a:t>.</a:t>
            </a:r>
            <a:endParaRPr lang="en-US" altLang="ru-RU" sz="1200" dirty="0">
              <a:solidFill>
                <a:schemeClr val="tx1"/>
              </a:solidFill>
              <a:latin typeface="Arial" panose="020B0604020202020204" pitchFamily="34" charset="0"/>
            </a:endParaRPr>
          </a:p>
        </p:txBody>
      </p:sp>
      <p:pic>
        <p:nvPicPr>
          <p:cNvPr id="10" name="Picture 9">
            <a:extLst>
              <a:ext uri="{FF2B5EF4-FFF2-40B4-BE49-F238E27FC236}">
                <a16:creationId xmlns:a16="http://schemas.microsoft.com/office/drawing/2014/main" id="{191F29A9-910A-EB07-5DC1-095D7D6D6B4C}"/>
              </a:ext>
            </a:extLst>
          </p:cNvPr>
          <p:cNvPicPr>
            <a:picLocks noChangeAspect="1"/>
          </p:cNvPicPr>
          <p:nvPr/>
        </p:nvPicPr>
        <p:blipFill>
          <a:blip r:embed="rId6"/>
          <a:stretch>
            <a:fillRect/>
          </a:stretch>
        </p:blipFill>
        <p:spPr>
          <a:xfrm>
            <a:off x="6031943" y="118003"/>
            <a:ext cx="2980742" cy="4413206"/>
          </a:xfrm>
          <a:prstGeom prst="rect">
            <a:avLst/>
          </a:prstGeom>
          <a:ln>
            <a:solidFill>
              <a:srgbClr val="0070C0"/>
            </a:solidFill>
          </a:ln>
        </p:spPr>
      </p:pic>
      <p:cxnSp>
        <p:nvCxnSpPr>
          <p:cNvPr id="13" name="Straight Arrow Connector 12">
            <a:extLst>
              <a:ext uri="{FF2B5EF4-FFF2-40B4-BE49-F238E27FC236}">
                <a16:creationId xmlns:a16="http://schemas.microsoft.com/office/drawing/2014/main" id="{0E0998FF-510D-2DC1-8E6D-71145CC44B35}"/>
              </a:ext>
            </a:extLst>
          </p:cNvPr>
          <p:cNvCxnSpPr>
            <a:cxnSpLocks/>
          </p:cNvCxnSpPr>
          <p:nvPr/>
        </p:nvCxnSpPr>
        <p:spPr>
          <a:xfrm flipV="1">
            <a:off x="5364088" y="373081"/>
            <a:ext cx="792088" cy="1663901"/>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D123FEDC-0E94-864D-2608-6FC33A36F0D9}"/>
              </a:ext>
            </a:extLst>
          </p:cNvPr>
          <p:cNvPicPr>
            <a:picLocks noChangeAspect="1"/>
          </p:cNvPicPr>
          <p:nvPr/>
        </p:nvPicPr>
        <p:blipFill>
          <a:blip r:embed="rId7"/>
          <a:stretch>
            <a:fillRect/>
          </a:stretch>
        </p:blipFill>
        <p:spPr>
          <a:xfrm>
            <a:off x="51355" y="2352627"/>
            <a:ext cx="5888796" cy="932879"/>
          </a:xfrm>
          <a:prstGeom prst="rect">
            <a:avLst/>
          </a:prstGeom>
          <a:ln>
            <a:solidFill>
              <a:srgbClr val="0070C0"/>
            </a:solidFill>
          </a:ln>
        </p:spPr>
      </p:pic>
      <p:pic>
        <p:nvPicPr>
          <p:cNvPr id="30" name="Picture 29">
            <a:extLst>
              <a:ext uri="{FF2B5EF4-FFF2-40B4-BE49-F238E27FC236}">
                <a16:creationId xmlns:a16="http://schemas.microsoft.com/office/drawing/2014/main" id="{028801F9-61CD-8C2A-E801-605ADDDFE5C2}"/>
              </a:ext>
            </a:extLst>
          </p:cNvPr>
          <p:cNvPicPr>
            <a:picLocks noChangeAspect="1"/>
          </p:cNvPicPr>
          <p:nvPr/>
        </p:nvPicPr>
        <p:blipFill>
          <a:blip r:embed="rId8"/>
          <a:stretch>
            <a:fillRect/>
          </a:stretch>
        </p:blipFill>
        <p:spPr>
          <a:xfrm>
            <a:off x="179512" y="3266478"/>
            <a:ext cx="5436096" cy="1288587"/>
          </a:xfrm>
          <a:prstGeom prst="rect">
            <a:avLst/>
          </a:prstGeom>
          <a:ln>
            <a:solidFill>
              <a:srgbClr val="0070C0"/>
            </a:solidFill>
          </a:ln>
        </p:spPr>
      </p:pic>
    </p:spTree>
    <p:extLst>
      <p:ext uri="{BB962C8B-B14F-4D97-AF65-F5344CB8AC3E}">
        <p14:creationId xmlns:p14="http://schemas.microsoft.com/office/powerpoint/2010/main" val="2607939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sz="2800" dirty="0"/>
              <a:t>Extended Properties: Export and Import</a:t>
            </a:r>
            <a:br>
              <a:rPr lang="en-US" sz="2800" dirty="0"/>
            </a:b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22</a:t>
            </a:fld>
            <a:r>
              <a:rPr lang="de-DE"/>
              <a:t> </a:t>
            </a:r>
            <a:endParaRPr lang="de-DE" dirty="0"/>
          </a:p>
        </p:txBody>
      </p:sp>
      <p:sp>
        <p:nvSpPr>
          <p:cNvPr id="38" name="TextBox 37">
            <a:extLst>
              <a:ext uri="{FF2B5EF4-FFF2-40B4-BE49-F238E27FC236}">
                <a16:creationId xmlns:a16="http://schemas.microsoft.com/office/drawing/2014/main" id="{E2355FA9-6262-DACD-C01E-4076CC8B9987}"/>
              </a:ext>
            </a:extLst>
          </p:cNvPr>
          <p:cNvSpPr txBox="1"/>
          <p:nvPr/>
        </p:nvSpPr>
        <p:spPr>
          <a:xfrm>
            <a:off x="0" y="3206985"/>
            <a:ext cx="6654800" cy="246221"/>
          </a:xfrm>
          <a:prstGeom prst="rect">
            <a:avLst/>
          </a:prstGeom>
          <a:noFill/>
        </p:spPr>
        <p:txBody>
          <a:bodyPr wrap="square">
            <a:spAutoFit/>
          </a:bodyPr>
          <a:lstStyle/>
          <a:p>
            <a:r>
              <a:rPr lang="en-US" altLang="ru-RU" sz="1000" dirty="0">
                <a:solidFill>
                  <a:schemeClr val="tx1"/>
                </a:solidFill>
                <a:latin typeface="Arial" panose="020B0604020202020204" pitchFamily="34" charset="0"/>
                <a:hlinkClick r:id="rId3"/>
              </a:rPr>
              <a:t>https://demo.mdi.ruhr-uni-bochum.de/object/ag2s-4870</a:t>
            </a:r>
            <a:endParaRPr lang="en-US" altLang="ru-RU" sz="1000" dirty="0">
              <a:solidFill>
                <a:schemeClr val="tx1"/>
              </a:solidFill>
              <a:latin typeface="Arial" panose="020B0604020202020204" pitchFamily="34" charset="0"/>
            </a:endParaRPr>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38077" y="659295"/>
            <a:ext cx="446191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Task: </a:t>
            </a:r>
            <a:r>
              <a:rPr lang="en-US" altLang="ru-RU" sz="1600" dirty="0">
                <a:solidFill>
                  <a:schemeClr val="tx1"/>
                </a:solidFill>
                <a:latin typeface="Arial" panose="020B0604020202020204" pitchFamily="34" charset="0"/>
              </a:rPr>
              <a:t>make properties modification easy</a:t>
            </a:r>
          </a:p>
        </p:txBody>
      </p:sp>
      <p:pic>
        <p:nvPicPr>
          <p:cNvPr id="9" name="Picture 8">
            <a:extLst>
              <a:ext uri="{FF2B5EF4-FFF2-40B4-BE49-F238E27FC236}">
                <a16:creationId xmlns:a16="http://schemas.microsoft.com/office/drawing/2014/main" id="{5305DD1D-61D4-E502-9175-B4D8DB5FD416}"/>
              </a:ext>
            </a:extLst>
          </p:cNvPr>
          <p:cNvPicPr>
            <a:picLocks noChangeAspect="1"/>
          </p:cNvPicPr>
          <p:nvPr/>
        </p:nvPicPr>
        <p:blipFill>
          <a:blip r:embed="rId4"/>
          <a:stretch>
            <a:fillRect/>
          </a:stretch>
        </p:blipFill>
        <p:spPr>
          <a:xfrm>
            <a:off x="3851411" y="2787774"/>
            <a:ext cx="5202969" cy="1734323"/>
          </a:xfrm>
          <a:prstGeom prst="rect">
            <a:avLst/>
          </a:prstGeom>
          <a:ln>
            <a:solidFill>
              <a:srgbClr val="0070C0"/>
            </a:solidFill>
          </a:ln>
        </p:spPr>
      </p:pic>
      <p:pic>
        <p:nvPicPr>
          <p:cNvPr id="7" name="Picture 6">
            <a:extLst>
              <a:ext uri="{FF2B5EF4-FFF2-40B4-BE49-F238E27FC236}">
                <a16:creationId xmlns:a16="http://schemas.microsoft.com/office/drawing/2014/main" id="{0DC2554E-BCA6-8033-93FB-9F078BDB149C}"/>
              </a:ext>
            </a:extLst>
          </p:cNvPr>
          <p:cNvPicPr>
            <a:picLocks noChangeAspect="1"/>
          </p:cNvPicPr>
          <p:nvPr/>
        </p:nvPicPr>
        <p:blipFill>
          <a:blip r:embed="rId5"/>
          <a:stretch>
            <a:fillRect/>
          </a:stretch>
        </p:blipFill>
        <p:spPr>
          <a:xfrm>
            <a:off x="107504" y="1083068"/>
            <a:ext cx="4536504" cy="2146452"/>
          </a:xfrm>
          <a:prstGeom prst="rect">
            <a:avLst/>
          </a:prstGeom>
          <a:ln>
            <a:solidFill>
              <a:srgbClr val="0070C0"/>
            </a:solidFill>
          </a:ln>
        </p:spPr>
      </p:pic>
      <p:sp>
        <p:nvSpPr>
          <p:cNvPr id="11" name="Arrow: Curved Down 10">
            <a:extLst>
              <a:ext uri="{FF2B5EF4-FFF2-40B4-BE49-F238E27FC236}">
                <a16:creationId xmlns:a16="http://schemas.microsoft.com/office/drawing/2014/main" id="{C2B92A3A-5160-A1A0-ACB1-53AFBEEBAE35}"/>
              </a:ext>
            </a:extLst>
          </p:cNvPr>
          <p:cNvSpPr/>
          <p:nvPr/>
        </p:nvSpPr>
        <p:spPr>
          <a:xfrm rot="12927582" flipH="1">
            <a:off x="1150072" y="2651914"/>
            <a:ext cx="5228758" cy="882739"/>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a:extLst>
              <a:ext uri="{FF2B5EF4-FFF2-40B4-BE49-F238E27FC236}">
                <a16:creationId xmlns:a16="http://schemas.microsoft.com/office/drawing/2014/main" id="{481EDB63-7412-4F04-BC69-879D57A53B89}"/>
              </a:ext>
            </a:extLst>
          </p:cNvPr>
          <p:cNvSpPr txBox="1"/>
          <p:nvPr/>
        </p:nvSpPr>
        <p:spPr>
          <a:xfrm>
            <a:off x="3094699" y="3417251"/>
            <a:ext cx="1135767" cy="307777"/>
          </a:xfrm>
          <a:prstGeom prst="rect">
            <a:avLst/>
          </a:prstGeom>
          <a:noFill/>
        </p:spPr>
        <p:txBody>
          <a:bodyPr wrap="square">
            <a:spAutoFit/>
          </a:bodyPr>
          <a:lstStyle/>
          <a:p>
            <a:r>
              <a:rPr lang="en-US" sz="1400" b="1" dirty="0">
                <a:solidFill>
                  <a:srgbClr val="0070C0"/>
                </a:solidFill>
              </a:rPr>
              <a:t>Export</a:t>
            </a:r>
            <a:endParaRPr lang="en-US" b="1" dirty="0">
              <a:solidFill>
                <a:srgbClr val="0070C0"/>
              </a:solidFill>
            </a:endParaRPr>
          </a:p>
        </p:txBody>
      </p:sp>
      <p:sp>
        <p:nvSpPr>
          <p:cNvPr id="16" name="Arrow: Curved Down 15">
            <a:extLst>
              <a:ext uri="{FF2B5EF4-FFF2-40B4-BE49-F238E27FC236}">
                <a16:creationId xmlns:a16="http://schemas.microsoft.com/office/drawing/2014/main" id="{7ADD71A0-6E81-D1B0-EAFB-0DD95A14FF4A}"/>
              </a:ext>
            </a:extLst>
          </p:cNvPr>
          <p:cNvSpPr/>
          <p:nvPr/>
        </p:nvSpPr>
        <p:spPr>
          <a:xfrm rot="12927582" flipV="1">
            <a:off x="3238077" y="1898048"/>
            <a:ext cx="5276859" cy="909620"/>
          </a:xfrm>
          <a:prstGeom prst="curvedDownArrow">
            <a:avLst/>
          </a:prstGeom>
          <a:solidFill>
            <a:srgbClr val="0070C0">
              <a:alpha val="50000"/>
            </a:srgbClr>
          </a:solidFill>
          <a:ln>
            <a:noFill/>
          </a:ln>
          <a:effectLst>
            <a:outerShdw blurRad="50800" dist="76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TextBox 16">
            <a:extLst>
              <a:ext uri="{FF2B5EF4-FFF2-40B4-BE49-F238E27FC236}">
                <a16:creationId xmlns:a16="http://schemas.microsoft.com/office/drawing/2014/main" id="{275EF1FB-DBD4-37B6-572C-727121C6B386}"/>
              </a:ext>
            </a:extLst>
          </p:cNvPr>
          <p:cNvSpPr txBox="1"/>
          <p:nvPr/>
        </p:nvSpPr>
        <p:spPr>
          <a:xfrm>
            <a:off x="5724127" y="1969829"/>
            <a:ext cx="2275969" cy="523220"/>
          </a:xfrm>
          <a:prstGeom prst="rect">
            <a:avLst/>
          </a:prstGeom>
          <a:noFill/>
        </p:spPr>
        <p:txBody>
          <a:bodyPr wrap="square">
            <a:spAutoFit/>
          </a:bodyPr>
          <a:lstStyle/>
          <a:p>
            <a:r>
              <a:rPr lang="en-US" sz="1400" b="1" dirty="0">
                <a:solidFill>
                  <a:srgbClr val="0070C0"/>
                </a:solidFill>
              </a:rPr>
              <a:t>Import</a:t>
            </a:r>
            <a:br>
              <a:rPr lang="en-US" sz="1400" dirty="0">
                <a:solidFill>
                  <a:srgbClr val="0070C0"/>
                </a:solidFill>
              </a:rPr>
            </a:br>
            <a:r>
              <a:rPr lang="en-US" sz="1400" dirty="0">
                <a:solidFill>
                  <a:schemeClr val="bg1">
                    <a:lumMod val="65000"/>
                  </a:schemeClr>
                </a:solidFill>
              </a:rPr>
              <a:t>(requires permissions)</a:t>
            </a:r>
            <a:endParaRPr lang="en-US" dirty="0">
              <a:solidFill>
                <a:schemeClr val="bg1">
                  <a:lumMod val="65000"/>
                </a:schemeClr>
              </a:solidFill>
            </a:endParaRPr>
          </a:p>
        </p:txBody>
      </p:sp>
      <p:sp>
        <p:nvSpPr>
          <p:cNvPr id="18" name="Text Box 52">
            <a:extLst>
              <a:ext uri="{FF2B5EF4-FFF2-40B4-BE49-F238E27FC236}">
                <a16:creationId xmlns:a16="http://schemas.microsoft.com/office/drawing/2014/main" id="{725C1494-9081-4699-53AF-39194A908ED2}"/>
              </a:ext>
            </a:extLst>
          </p:cNvPr>
          <p:cNvSpPr txBox="1">
            <a:spLocks noChangeArrowheads="1"/>
          </p:cNvSpPr>
          <p:nvPr/>
        </p:nvSpPr>
        <p:spPr bwMode="auto">
          <a:xfrm>
            <a:off x="5822957" y="669106"/>
            <a:ext cx="328296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Steps: </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Download data;</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Open in Excel and edit;</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Upload changed data back to the RDMS.</a:t>
            </a:r>
          </a:p>
        </p:txBody>
      </p:sp>
    </p:spTree>
    <p:extLst>
      <p:ext uri="{BB962C8B-B14F-4D97-AF65-F5344CB8AC3E}">
        <p14:creationId xmlns:p14="http://schemas.microsoft.com/office/powerpoint/2010/main" val="2995718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en-US" sz="2800" dirty="0"/>
              <a:t>Search</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23</a:t>
            </a:fld>
            <a:r>
              <a:rPr lang="de-DE"/>
              <a:t> </a:t>
            </a:r>
            <a:endParaRPr lang="de-DE" dirty="0"/>
          </a:p>
        </p:txBody>
      </p:sp>
      <p:sp>
        <p:nvSpPr>
          <p:cNvPr id="38" name="TextBox 37">
            <a:extLst>
              <a:ext uri="{FF2B5EF4-FFF2-40B4-BE49-F238E27FC236}">
                <a16:creationId xmlns:a16="http://schemas.microsoft.com/office/drawing/2014/main" id="{E2355FA9-6262-DACD-C01E-4076CC8B9987}"/>
              </a:ext>
            </a:extLst>
          </p:cNvPr>
          <p:cNvSpPr txBox="1"/>
          <p:nvPr/>
        </p:nvSpPr>
        <p:spPr>
          <a:xfrm>
            <a:off x="541760" y="4613169"/>
            <a:ext cx="6766544" cy="461665"/>
          </a:xfrm>
          <a:prstGeom prst="rect">
            <a:avLst/>
          </a:prstGeom>
          <a:noFill/>
        </p:spPr>
        <p:txBody>
          <a:bodyPr wrap="square">
            <a:spAutoFit/>
          </a:bodyPr>
          <a:lstStyle/>
          <a:p>
            <a:r>
              <a:rPr lang="en-US" altLang="ru-RU" sz="600" dirty="0">
                <a:solidFill>
                  <a:schemeClr val="tx1"/>
                </a:solidFill>
                <a:latin typeface="Arial" panose="020B0604020202020204" pitchFamily="34" charset="0"/>
                <a:hlinkClick r:id="rId3"/>
              </a:rPr>
              <a:t>1) https://demo.mdi.ruhr-uni-bochum.de/search/</a:t>
            </a:r>
            <a:endParaRPr lang="en-US" altLang="ru-RU" sz="600" dirty="0">
              <a:solidFill>
                <a:schemeClr val="tx1"/>
              </a:solidFill>
              <a:latin typeface="Arial" panose="020B0604020202020204" pitchFamily="34" charset="0"/>
            </a:endParaRPr>
          </a:p>
          <a:p>
            <a:r>
              <a:rPr lang="en-US" altLang="ru-RU" sz="600" dirty="0">
                <a:solidFill>
                  <a:schemeClr val="tx1"/>
                </a:solidFill>
                <a:latin typeface="Arial" panose="020B0604020202020204" pitchFamily="34" charset="0"/>
                <a:hlinkClick r:id="rId4"/>
              </a:rPr>
              <a:t>2) https://demo.mdi.ruhr-uni-bochum.de/search/?system=As-Ga&amp;Aspctmin=30&amp;Aspctmax=50&amp;Gaabsmin=1&amp;Gaabsmax=3&amp;pr0name=E&amp;pr0type=Float&amp;pr0min=1.5&amp;pr0max=2&amp;pr1name=Comment&amp;pr1type=String&amp;pr1max=3&amp;pr1str=solution&amp;prcnt=2</a:t>
            </a:r>
            <a:endParaRPr lang="en-US" altLang="ru-RU" sz="600" dirty="0">
              <a:solidFill>
                <a:schemeClr val="tx1"/>
              </a:solidFill>
              <a:latin typeface="Arial" panose="020B0604020202020204" pitchFamily="34" charset="0"/>
            </a:endParaRPr>
          </a:p>
          <a:p>
            <a:r>
              <a:rPr lang="en-US" altLang="ru-RU" sz="600" dirty="0">
                <a:latin typeface="Arial" panose="020B0604020202020204" pitchFamily="34" charset="0"/>
                <a:hlinkClick r:id="rId5"/>
              </a:rPr>
              <a:t>3) https://demo.mdi.ruhr-uni-bochum.de/search/?system=As-Ga&amp;Aspctmin=30&amp;Aspctmax=50&amp;Gaabsmin=1&amp;Gaabsmax=3&amp;pr0name=E&amp;pr0type=Float&amp;pr0min=1.5&amp;pr0max=2&amp;prcnt=1</a:t>
            </a:r>
            <a:endParaRPr lang="en-US" altLang="ru-RU" sz="600" dirty="0">
              <a:latin typeface="Arial" panose="020B0604020202020204" pitchFamily="34" charset="0"/>
            </a:endParaRPr>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5837313" y="997849"/>
            <a:ext cx="446191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Task: </a:t>
            </a:r>
            <a:r>
              <a:rPr lang="en-US" altLang="ru-RU" sz="1600" dirty="0">
                <a:solidFill>
                  <a:schemeClr val="tx1"/>
                </a:solidFill>
                <a:latin typeface="Arial" panose="020B0604020202020204" pitchFamily="34" charset="0"/>
              </a:rPr>
              <a:t>make properties modification easy</a:t>
            </a:r>
          </a:p>
        </p:txBody>
      </p:sp>
      <p:pic>
        <p:nvPicPr>
          <p:cNvPr id="4" name="Picture 3">
            <a:extLst>
              <a:ext uri="{FF2B5EF4-FFF2-40B4-BE49-F238E27FC236}">
                <a16:creationId xmlns:a16="http://schemas.microsoft.com/office/drawing/2014/main" id="{43060ABD-80BE-8653-2A65-9ECD8599F168}"/>
              </a:ext>
            </a:extLst>
          </p:cNvPr>
          <p:cNvPicPr>
            <a:picLocks noChangeAspect="1"/>
          </p:cNvPicPr>
          <p:nvPr/>
        </p:nvPicPr>
        <p:blipFill>
          <a:blip r:embed="rId6"/>
          <a:stretch>
            <a:fillRect/>
          </a:stretch>
        </p:blipFill>
        <p:spPr>
          <a:xfrm>
            <a:off x="2987825" y="45762"/>
            <a:ext cx="6136764" cy="4514017"/>
          </a:xfrm>
          <a:prstGeom prst="rect">
            <a:avLst/>
          </a:prstGeom>
          <a:ln>
            <a:solidFill>
              <a:srgbClr val="0070C0"/>
            </a:solidFill>
          </a:ln>
        </p:spPr>
      </p:pic>
      <p:sp>
        <p:nvSpPr>
          <p:cNvPr id="8" name="Text Box 52">
            <a:extLst>
              <a:ext uri="{FF2B5EF4-FFF2-40B4-BE49-F238E27FC236}">
                <a16:creationId xmlns:a16="http://schemas.microsoft.com/office/drawing/2014/main" id="{7A6DF9F1-DCFB-8B98-C6AC-52FB88A296E9}"/>
              </a:ext>
            </a:extLst>
          </p:cNvPr>
          <p:cNvSpPr txBox="1">
            <a:spLocks noChangeArrowheads="1"/>
          </p:cNvSpPr>
          <p:nvPr/>
        </p:nvSpPr>
        <p:spPr bwMode="auto">
          <a:xfrm>
            <a:off x="99695" y="603770"/>
            <a:ext cx="2888130"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Search on: </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Chemical system;</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Composition;</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Object type;</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Phrase in object’s </a:t>
            </a:r>
            <a:r>
              <a:rPr lang="en-US" altLang="ru-RU" sz="1600" u="sng" dirty="0">
                <a:solidFill>
                  <a:schemeClr val="tx1"/>
                </a:solidFill>
                <a:latin typeface="Arial" panose="020B0604020202020204" pitchFamily="34" charset="0"/>
              </a:rPr>
              <a:t>Name</a:t>
            </a:r>
            <a:r>
              <a:rPr lang="en-US" altLang="ru-RU" sz="1600" dirty="0">
                <a:solidFill>
                  <a:schemeClr val="tx1"/>
                </a:solidFill>
                <a:latin typeface="Arial" panose="020B0604020202020204" pitchFamily="34" charset="0"/>
              </a:rPr>
              <a:t> or </a:t>
            </a:r>
            <a:r>
              <a:rPr lang="en-US" altLang="ru-RU" sz="1600" u="sng" dirty="0">
                <a:solidFill>
                  <a:schemeClr val="tx1"/>
                </a:solidFill>
                <a:latin typeface="Arial" panose="020B0604020202020204" pitchFamily="34" charset="0"/>
              </a:rPr>
              <a:t>Description</a:t>
            </a:r>
            <a:r>
              <a:rPr lang="en-US" altLang="ru-RU" sz="1600" dirty="0">
                <a:solidFill>
                  <a:schemeClr val="tx1"/>
                </a:solidFill>
                <a:latin typeface="Arial" panose="020B0604020202020204" pitchFamily="34" charset="0"/>
              </a:rPr>
              <a:t>;</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Properties values (all available within tenant);</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Person created;</a:t>
            </a:r>
          </a:p>
          <a:p>
            <a:pPr marL="342900" indent="-342900" eaLnBrk="1" hangingPunct="1">
              <a:spcBef>
                <a:spcPts val="0"/>
              </a:spcBef>
              <a:buAutoNum type="arabicParenR"/>
            </a:pPr>
            <a:r>
              <a:rPr lang="en-US" altLang="ru-RU" sz="1600" dirty="0">
                <a:solidFill>
                  <a:schemeClr val="tx1"/>
                </a:solidFill>
                <a:latin typeface="Arial" panose="020B0604020202020204" pitchFamily="34" charset="0"/>
              </a:rPr>
              <a:t>Creation date.</a:t>
            </a:r>
          </a:p>
          <a:p>
            <a:pPr marL="342900" indent="-342900" eaLnBrk="1" hangingPunct="1">
              <a:spcBef>
                <a:spcPts val="0"/>
              </a:spcBef>
              <a:buAutoNum type="arabicParenR"/>
            </a:pPr>
            <a:endParaRPr lang="en-US" altLang="ru-RU" sz="1600" dirty="0">
              <a:solidFill>
                <a:schemeClr val="tx1"/>
              </a:solidFill>
              <a:latin typeface="Arial" panose="020B0604020202020204" pitchFamily="34" charset="0"/>
            </a:endParaRPr>
          </a:p>
          <a:p>
            <a:pPr eaLnBrk="1" hangingPunct="1">
              <a:spcBef>
                <a:spcPts val="0"/>
              </a:spcBef>
            </a:pPr>
            <a:r>
              <a:rPr lang="en-US" altLang="ru-RU" sz="1600" b="1" dirty="0">
                <a:solidFill>
                  <a:schemeClr val="tx1"/>
                </a:solidFill>
                <a:latin typeface="Arial" panose="020B0604020202020204" pitchFamily="34" charset="0"/>
              </a:rPr>
              <a:t>Important feature:</a:t>
            </a:r>
          </a:p>
          <a:p>
            <a:pPr eaLnBrk="1" hangingPunct="1">
              <a:spcBef>
                <a:spcPts val="0"/>
              </a:spcBef>
            </a:pPr>
            <a:r>
              <a:rPr lang="en-US" altLang="ru-RU" sz="1600" dirty="0">
                <a:solidFill>
                  <a:srgbClr val="0070C0"/>
                </a:solidFill>
                <a:latin typeface="Arial" panose="020B0604020202020204" pitchFamily="34" charset="0"/>
              </a:rPr>
              <a:t>persistent URL on search </a:t>
            </a:r>
            <a:r>
              <a:rPr lang="en-US" altLang="ru-RU" sz="1200" dirty="0">
                <a:solidFill>
                  <a:schemeClr val="tx1"/>
                </a:solidFill>
                <a:latin typeface="Arial" panose="020B0604020202020204" pitchFamily="34" charset="0"/>
              </a:rPr>
              <a:t>(share search results easily by URL</a:t>
            </a:r>
            <a:r>
              <a:rPr lang="en-US" altLang="ru-RU" sz="1200" dirty="0">
                <a:solidFill>
                  <a:schemeClr val="accent3"/>
                </a:solidFill>
                <a:latin typeface="Arial" panose="020B0604020202020204" pitchFamily="34" charset="0"/>
              </a:rPr>
              <a:t>*</a:t>
            </a:r>
            <a:r>
              <a:rPr lang="en-US" altLang="ru-RU" sz="1200" dirty="0">
                <a:solidFill>
                  <a:schemeClr val="tx1"/>
                </a:solidFill>
                <a:latin typeface="Arial" panose="020B0604020202020204" pitchFamily="34" charset="0"/>
              </a:rPr>
              <a:t>)</a:t>
            </a:r>
            <a:r>
              <a:rPr lang="en-US" altLang="ru-RU" sz="1600" dirty="0">
                <a:solidFill>
                  <a:schemeClr val="tx1"/>
                </a:solidFill>
                <a:latin typeface="Arial" panose="020B0604020202020204" pitchFamily="34" charset="0"/>
              </a:rPr>
              <a:t>.</a:t>
            </a:r>
          </a:p>
          <a:p>
            <a:pPr eaLnBrk="1" hangingPunct="1">
              <a:spcBef>
                <a:spcPts val="0"/>
              </a:spcBef>
            </a:pPr>
            <a:endParaRPr lang="en-US" altLang="ru-RU" sz="1100" dirty="0">
              <a:solidFill>
                <a:schemeClr val="accent3"/>
              </a:solidFill>
              <a:latin typeface="Arial" panose="020B0604020202020204" pitchFamily="34" charset="0"/>
            </a:endParaRPr>
          </a:p>
          <a:p>
            <a:pPr eaLnBrk="1" hangingPunct="1">
              <a:spcBef>
                <a:spcPts val="0"/>
              </a:spcBef>
            </a:pPr>
            <a:r>
              <a:rPr lang="en-US" altLang="ru-RU" sz="1200" dirty="0">
                <a:solidFill>
                  <a:schemeClr val="accent3"/>
                </a:solidFill>
                <a:latin typeface="Arial" panose="020B0604020202020204" pitchFamily="34" charset="0"/>
              </a:rPr>
              <a:t>*</a:t>
            </a:r>
            <a:r>
              <a:rPr lang="en-US" altLang="ru-RU" sz="1200" dirty="0">
                <a:solidFill>
                  <a:schemeClr val="tx1"/>
                </a:solidFill>
                <a:latin typeface="Arial" panose="020B0604020202020204" pitchFamily="34" charset="0"/>
              </a:rPr>
              <a:t> - respecting current security context</a:t>
            </a:r>
          </a:p>
        </p:txBody>
      </p:sp>
    </p:spTree>
    <p:extLst>
      <p:ext uri="{BB962C8B-B14F-4D97-AF65-F5344CB8AC3E}">
        <p14:creationId xmlns:p14="http://schemas.microsoft.com/office/powerpoint/2010/main" val="2993878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de-DE" dirty="0" err="1"/>
              <a:t>Extensibility</a:t>
            </a:r>
            <a:r>
              <a:rPr lang="de-DE" dirty="0"/>
              <a:t>: </a:t>
            </a:r>
            <a:r>
              <a:rPr lang="en-US" sz="2800" dirty="0"/>
              <a:t>Additional Object Types</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24</a:t>
            </a:fld>
            <a:r>
              <a:rPr lang="de-DE"/>
              <a:t> </a:t>
            </a:r>
            <a:endParaRPr lang="de-DE" dirty="0"/>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71762" y="553040"/>
            <a:ext cx="896473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ts val="0"/>
              </a:spcBef>
            </a:pPr>
            <a:r>
              <a:rPr lang="en-US" altLang="ru-RU" sz="1600" b="1" dirty="0">
                <a:solidFill>
                  <a:schemeClr val="tx1"/>
                </a:solidFill>
                <a:latin typeface="Arial" panose="020B0604020202020204" pitchFamily="34" charset="0"/>
              </a:rPr>
              <a:t>Task: </a:t>
            </a:r>
            <a:r>
              <a:rPr lang="en-US" altLang="ru-RU" sz="1600" dirty="0">
                <a:solidFill>
                  <a:schemeClr val="tx1"/>
                </a:solidFill>
                <a:latin typeface="Arial" panose="020B0604020202020204" pitchFamily="34" charset="0"/>
              </a:rPr>
              <a:t>introduce new object types</a:t>
            </a:r>
          </a:p>
        </p:txBody>
      </p:sp>
      <p:sp>
        <p:nvSpPr>
          <p:cNvPr id="3" name="Text Box 10">
            <a:extLst>
              <a:ext uri="{FF2B5EF4-FFF2-40B4-BE49-F238E27FC236}">
                <a16:creationId xmlns:a16="http://schemas.microsoft.com/office/drawing/2014/main" id="{CC83C83C-D0BE-C248-18D5-A8CC7F6B7926}"/>
              </a:ext>
            </a:extLst>
          </p:cNvPr>
          <p:cNvSpPr txBox="1">
            <a:spLocks noChangeArrowheads="1"/>
          </p:cNvSpPr>
          <p:nvPr/>
        </p:nvSpPr>
        <p:spPr bwMode="auto">
          <a:xfrm>
            <a:off x="71762" y="1424425"/>
            <a:ext cx="2484014" cy="477054"/>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600" dirty="0">
                <a:solidFill>
                  <a:schemeClr val="tx1"/>
                </a:solidFill>
                <a:latin typeface="Arial" panose="020B0604020202020204" pitchFamily="34" charset="0"/>
              </a:rPr>
              <a:t>Based on </a:t>
            </a:r>
            <a:r>
              <a:rPr lang="en-US" altLang="ru-RU" sz="1600" u="sng" dirty="0">
                <a:solidFill>
                  <a:schemeClr val="tx1"/>
                </a:solidFill>
                <a:latin typeface="Arial" panose="020B0604020202020204" pitchFamily="34" charset="0"/>
              </a:rPr>
              <a:t>existing</a:t>
            </a:r>
            <a:r>
              <a:rPr lang="en-US" altLang="ru-RU" sz="1600" dirty="0">
                <a:solidFill>
                  <a:schemeClr val="tx1"/>
                </a:solidFill>
                <a:latin typeface="Arial" panose="020B0604020202020204" pitchFamily="34" charset="0"/>
              </a:rPr>
              <a:t> tables</a:t>
            </a:r>
            <a:endParaRPr lang="ru-RU" altLang="ru-RU" sz="1600" dirty="0">
              <a:solidFill>
                <a:schemeClr val="tx1"/>
              </a:solidFill>
              <a:latin typeface="Arial" panose="020B0604020202020204" pitchFamily="34" charset="0"/>
            </a:endParaRPr>
          </a:p>
          <a:p>
            <a:pPr algn="ctr" eaLnBrk="1" hangingPunct="1">
              <a:spcBef>
                <a:spcPct val="0"/>
              </a:spcBef>
            </a:pPr>
            <a:r>
              <a:rPr lang="ru-RU" altLang="ru-RU" sz="900" dirty="0">
                <a:solidFill>
                  <a:schemeClr val="tx1"/>
                </a:solidFill>
                <a:latin typeface="Arial" panose="020B0604020202020204" pitchFamily="34" charset="0"/>
              </a:rPr>
              <a:t>(</a:t>
            </a:r>
            <a:r>
              <a:rPr lang="en-US" altLang="ru-RU" sz="900" dirty="0">
                <a:solidFill>
                  <a:schemeClr val="tx1"/>
                </a:solidFill>
                <a:latin typeface="Arial" panose="020B0604020202020204" pitchFamily="34" charset="0"/>
              </a:rPr>
              <a:t>hierarchical and non-hierarchical</a:t>
            </a:r>
            <a:r>
              <a:rPr lang="ru-RU" altLang="ru-RU" sz="900" dirty="0">
                <a:solidFill>
                  <a:schemeClr val="tx1"/>
                </a:solidFill>
                <a:latin typeface="Arial" panose="020B0604020202020204" pitchFamily="34" charset="0"/>
              </a:rPr>
              <a:t>)</a:t>
            </a:r>
          </a:p>
        </p:txBody>
      </p:sp>
      <p:sp>
        <p:nvSpPr>
          <p:cNvPr id="7" name="Line 11">
            <a:extLst>
              <a:ext uri="{FF2B5EF4-FFF2-40B4-BE49-F238E27FC236}">
                <a16:creationId xmlns:a16="http://schemas.microsoft.com/office/drawing/2014/main" id="{F4663E0D-FD49-CAA1-0DB4-4D65988154C5}"/>
              </a:ext>
            </a:extLst>
          </p:cNvPr>
          <p:cNvSpPr>
            <a:spLocks noChangeShapeType="1"/>
          </p:cNvSpPr>
          <p:nvPr/>
        </p:nvSpPr>
        <p:spPr bwMode="auto">
          <a:xfrm flipH="1">
            <a:off x="2555774" y="1113847"/>
            <a:ext cx="864097" cy="311361"/>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013"/>
          </a:p>
        </p:txBody>
      </p:sp>
      <p:sp>
        <p:nvSpPr>
          <p:cNvPr id="9" name="Line 36">
            <a:extLst>
              <a:ext uri="{FF2B5EF4-FFF2-40B4-BE49-F238E27FC236}">
                <a16:creationId xmlns:a16="http://schemas.microsoft.com/office/drawing/2014/main" id="{0652D764-7F38-E914-3562-6F71DBDAE4E2}"/>
              </a:ext>
            </a:extLst>
          </p:cNvPr>
          <p:cNvSpPr>
            <a:spLocks noChangeShapeType="1"/>
          </p:cNvSpPr>
          <p:nvPr/>
        </p:nvSpPr>
        <p:spPr bwMode="auto">
          <a:xfrm>
            <a:off x="5615852" y="1113063"/>
            <a:ext cx="864097" cy="311361"/>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013"/>
          </a:p>
        </p:txBody>
      </p:sp>
      <p:sp>
        <p:nvSpPr>
          <p:cNvPr id="10" name="Titel 4">
            <a:extLst>
              <a:ext uri="{FF2B5EF4-FFF2-40B4-BE49-F238E27FC236}">
                <a16:creationId xmlns:a16="http://schemas.microsoft.com/office/drawing/2014/main" id="{588AC44C-EEC0-DADF-CB50-2330AEF9F990}"/>
              </a:ext>
            </a:extLst>
          </p:cNvPr>
          <p:cNvSpPr txBox="1">
            <a:spLocks/>
          </p:cNvSpPr>
          <p:nvPr/>
        </p:nvSpPr>
        <p:spPr>
          <a:xfrm>
            <a:off x="3419872" y="672292"/>
            <a:ext cx="2448272" cy="594000"/>
          </a:xfrm>
          <a:prstGeom prst="rect">
            <a:avLst/>
          </a:prstGeom>
        </p:spPr>
        <p:txBody>
          <a:bodyPr vert="horz" lIns="68580" tIns="27000" rIns="68580" bIns="27000" rtlCol="0" anchor="ctr">
            <a:noAutofit/>
          </a:bodyPr>
          <a:lstStyle>
            <a:lvl1pPr algn="l" defTabSz="914400" rtl="0" eaLnBrk="1" latinLnBrk="0" hangingPunct="1">
              <a:lnSpc>
                <a:spcPct val="90000"/>
              </a:lnSpc>
              <a:spcBef>
                <a:spcPct val="0"/>
              </a:spcBef>
              <a:buNone/>
              <a:defRPr lang="de-DE" sz="3600" b="1" kern="1200" baseline="0" smtClean="0">
                <a:solidFill>
                  <a:srgbClr val="004C93"/>
                </a:solidFill>
                <a:effectLst>
                  <a:outerShdw blurRad="38100" dist="38100" dir="2700000" algn="tl">
                    <a:srgbClr val="000000">
                      <a:alpha val="43137"/>
                    </a:srgbClr>
                  </a:outerShdw>
                </a:effectLst>
                <a:latin typeface="Calibri Light" panose="020F0302020204030204" pitchFamily="34" charset="0"/>
                <a:ea typeface="+mj-ea"/>
                <a:cs typeface="Calibri Light" panose="020F0302020204030204" pitchFamily="34" charset="0"/>
              </a:defRPr>
            </a:lvl1pPr>
          </a:lstStyle>
          <a:p>
            <a:r>
              <a:rPr lang="en-US" sz="2700" dirty="0"/>
              <a:t>New Data Type</a:t>
            </a:r>
            <a:endParaRPr lang="en-GB" sz="2700" dirty="0"/>
          </a:p>
        </p:txBody>
      </p:sp>
      <p:sp>
        <p:nvSpPr>
          <p:cNvPr id="11" name="Text Box 10">
            <a:extLst>
              <a:ext uri="{FF2B5EF4-FFF2-40B4-BE49-F238E27FC236}">
                <a16:creationId xmlns:a16="http://schemas.microsoft.com/office/drawing/2014/main" id="{32AFC411-DB43-A2F3-4A33-168B284BDF15}"/>
              </a:ext>
            </a:extLst>
          </p:cNvPr>
          <p:cNvSpPr txBox="1">
            <a:spLocks noChangeArrowheads="1"/>
          </p:cNvSpPr>
          <p:nvPr/>
        </p:nvSpPr>
        <p:spPr bwMode="auto">
          <a:xfrm>
            <a:off x="6479951" y="1421129"/>
            <a:ext cx="2592287" cy="477054"/>
          </a:xfrm>
          <a:prstGeom prst="rect">
            <a:avLst/>
          </a:prstGeom>
          <a:solidFill>
            <a:srgbClr val="0070C0">
              <a:alpha val="30196"/>
            </a:srgbClr>
          </a:solidFill>
          <a:ln w="12700">
            <a:solidFill>
              <a:schemeClr val="tx1"/>
            </a:solidFill>
            <a:miter lim="800000"/>
            <a:headEnd/>
            <a:tailEnd/>
          </a:ln>
          <a:effec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0"/>
              </a:spcBef>
            </a:pPr>
            <a:r>
              <a:rPr lang="en-US" altLang="ru-RU" sz="1600" dirty="0">
                <a:solidFill>
                  <a:schemeClr val="tx1"/>
                </a:solidFill>
                <a:latin typeface="Arial" panose="020B0604020202020204" pitchFamily="34" charset="0"/>
              </a:rPr>
              <a:t>New Data Structures</a:t>
            </a:r>
            <a:endParaRPr lang="ru-RU" altLang="ru-RU" sz="1600" dirty="0">
              <a:solidFill>
                <a:schemeClr val="tx1"/>
              </a:solidFill>
              <a:latin typeface="Arial" panose="020B0604020202020204" pitchFamily="34" charset="0"/>
            </a:endParaRPr>
          </a:p>
          <a:p>
            <a:pPr algn="ctr" eaLnBrk="1" hangingPunct="1">
              <a:spcBef>
                <a:spcPct val="0"/>
              </a:spcBef>
            </a:pPr>
            <a:r>
              <a:rPr lang="ru-RU" altLang="ru-RU" sz="900" dirty="0">
                <a:solidFill>
                  <a:schemeClr val="tx1"/>
                </a:solidFill>
                <a:latin typeface="Arial" panose="020B0604020202020204" pitchFamily="34" charset="0"/>
              </a:rPr>
              <a:t>(</a:t>
            </a:r>
            <a:r>
              <a:rPr lang="en-US" altLang="ru-RU" sz="900" dirty="0">
                <a:solidFill>
                  <a:schemeClr val="tx1"/>
                </a:solidFill>
                <a:latin typeface="Arial" panose="020B0604020202020204" pitchFamily="34" charset="0"/>
              </a:rPr>
              <a:t>new table &amp; code to fit particular requirements</a:t>
            </a:r>
            <a:r>
              <a:rPr lang="ru-RU" altLang="ru-RU" sz="900" dirty="0">
                <a:solidFill>
                  <a:schemeClr val="tx1"/>
                </a:solidFill>
                <a:latin typeface="Arial" panose="020B0604020202020204" pitchFamily="34" charset="0"/>
              </a:rPr>
              <a:t>)</a:t>
            </a:r>
          </a:p>
        </p:txBody>
      </p:sp>
      <p:pic>
        <p:nvPicPr>
          <p:cNvPr id="12" name="Picture 11">
            <a:extLst>
              <a:ext uri="{FF2B5EF4-FFF2-40B4-BE49-F238E27FC236}">
                <a16:creationId xmlns:a16="http://schemas.microsoft.com/office/drawing/2014/main" id="{9BC11E4B-2B07-0B54-80AF-6FE3B39040E0}"/>
              </a:ext>
            </a:extLst>
          </p:cNvPr>
          <p:cNvPicPr>
            <a:picLocks noChangeAspect="1"/>
          </p:cNvPicPr>
          <p:nvPr/>
        </p:nvPicPr>
        <p:blipFill>
          <a:blip r:embed="rId3"/>
          <a:stretch>
            <a:fillRect/>
          </a:stretch>
        </p:blipFill>
        <p:spPr>
          <a:xfrm>
            <a:off x="2627784" y="1901479"/>
            <a:ext cx="3770793" cy="1995410"/>
          </a:xfrm>
          <a:prstGeom prst="rect">
            <a:avLst/>
          </a:prstGeom>
          <a:ln>
            <a:solidFill>
              <a:srgbClr val="0070C0"/>
            </a:solidFill>
          </a:ln>
        </p:spPr>
      </p:pic>
      <p:sp>
        <p:nvSpPr>
          <p:cNvPr id="13" name="Text Box 52">
            <a:extLst>
              <a:ext uri="{FF2B5EF4-FFF2-40B4-BE49-F238E27FC236}">
                <a16:creationId xmlns:a16="http://schemas.microsoft.com/office/drawing/2014/main" id="{D43E4928-A395-4764-AF3E-EBFEE3AE44FB}"/>
              </a:ext>
            </a:extLst>
          </p:cNvPr>
          <p:cNvSpPr txBox="1">
            <a:spLocks noChangeArrowheads="1"/>
          </p:cNvSpPr>
          <p:nvPr/>
        </p:nvSpPr>
        <p:spPr bwMode="auto">
          <a:xfrm>
            <a:off x="3033454" y="1646679"/>
            <a:ext cx="286106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lgn="ctr" eaLnBrk="1" hangingPunct="1">
              <a:spcBef>
                <a:spcPct val="50000"/>
              </a:spcBef>
            </a:pPr>
            <a:r>
              <a:rPr lang="en-US" altLang="ru-RU" sz="1200" dirty="0">
                <a:solidFill>
                  <a:schemeClr val="tx1"/>
                </a:solidFill>
                <a:latin typeface="Arial" panose="020B0604020202020204" pitchFamily="34" charset="0"/>
              </a:rPr>
              <a:t>Add new type to </a:t>
            </a:r>
            <a:r>
              <a:rPr lang="en-US" altLang="ru-RU" sz="1200" dirty="0" err="1">
                <a:solidFill>
                  <a:schemeClr val="tx1"/>
                </a:solidFill>
                <a:latin typeface="Arial" panose="020B0604020202020204" pitchFamily="34" charset="0"/>
              </a:rPr>
              <a:t>TypeInfo</a:t>
            </a:r>
            <a:r>
              <a:rPr lang="en-US" altLang="ru-RU" sz="1200" dirty="0">
                <a:solidFill>
                  <a:schemeClr val="tx1"/>
                </a:solidFill>
                <a:latin typeface="Arial" panose="020B0604020202020204" pitchFamily="34" charset="0"/>
              </a:rPr>
              <a:t> table</a:t>
            </a:r>
            <a:endParaRPr lang="ru-RU" altLang="ru-RU" sz="1200" dirty="0">
              <a:solidFill>
                <a:schemeClr val="tx1"/>
              </a:solidFill>
              <a:latin typeface="Arial" panose="020B0604020202020204" pitchFamily="34" charset="0"/>
            </a:endParaRPr>
          </a:p>
        </p:txBody>
      </p:sp>
      <p:sp>
        <p:nvSpPr>
          <p:cNvPr id="16" name="Text Box 52">
            <a:extLst>
              <a:ext uri="{FF2B5EF4-FFF2-40B4-BE49-F238E27FC236}">
                <a16:creationId xmlns:a16="http://schemas.microsoft.com/office/drawing/2014/main" id="{3D774F5D-8E43-70F0-91B7-78D1548F2A4F}"/>
              </a:ext>
            </a:extLst>
          </p:cNvPr>
          <p:cNvSpPr txBox="1">
            <a:spLocks noChangeArrowheads="1"/>
          </p:cNvSpPr>
          <p:nvPr/>
        </p:nvSpPr>
        <p:spPr bwMode="auto">
          <a:xfrm>
            <a:off x="23266" y="2233776"/>
            <a:ext cx="260451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1500" b="1" dirty="0">
                <a:solidFill>
                  <a:schemeClr val="tx1"/>
                </a:solidFill>
                <a:latin typeface="Arial" panose="020B0604020202020204" pitchFamily="34" charset="0"/>
              </a:rPr>
              <a:t>To be done manually</a:t>
            </a:r>
            <a:br>
              <a:rPr lang="en-US" altLang="ru-RU" sz="1500" b="1" dirty="0">
                <a:solidFill>
                  <a:schemeClr val="tx1"/>
                </a:solidFill>
                <a:latin typeface="Arial" panose="020B0604020202020204" pitchFamily="34" charset="0"/>
              </a:rPr>
            </a:br>
            <a:r>
              <a:rPr lang="en-US" altLang="ru-RU" sz="1400" dirty="0">
                <a:solidFill>
                  <a:srgbClr val="0070C0"/>
                </a:solidFill>
                <a:latin typeface="Arial" panose="020B0604020202020204" pitchFamily="34" charset="0"/>
              </a:rPr>
              <a:t>Approximate time: 3 minutes  </a:t>
            </a:r>
          </a:p>
          <a:p>
            <a:pPr eaLnBrk="1" hangingPunct="1">
              <a:spcBef>
                <a:spcPct val="50000"/>
              </a:spcBef>
            </a:pPr>
            <a:r>
              <a:rPr lang="en-US" altLang="ru-RU" sz="1400" dirty="0">
                <a:solidFill>
                  <a:schemeClr val="tx1"/>
                </a:solidFill>
                <a:latin typeface="Arial" panose="020B0604020202020204" pitchFamily="34" charset="0"/>
              </a:rPr>
              <a:t>Just add a new table row with object specification required ))</a:t>
            </a:r>
            <a:endParaRPr lang="ru-RU" altLang="ru-RU" sz="1400" dirty="0">
              <a:solidFill>
                <a:schemeClr val="tx1"/>
              </a:solidFill>
              <a:latin typeface="Arial" panose="020B0604020202020204" pitchFamily="34" charset="0"/>
            </a:endParaRPr>
          </a:p>
        </p:txBody>
      </p:sp>
      <p:sp>
        <p:nvSpPr>
          <p:cNvPr id="31" name="Rectangle 30">
            <a:extLst>
              <a:ext uri="{FF2B5EF4-FFF2-40B4-BE49-F238E27FC236}">
                <a16:creationId xmlns:a16="http://schemas.microsoft.com/office/drawing/2014/main" id="{6B3E3411-013B-7CB6-5936-0F5E6E6D983D}"/>
              </a:ext>
            </a:extLst>
          </p:cNvPr>
          <p:cNvSpPr/>
          <p:nvPr/>
        </p:nvSpPr>
        <p:spPr>
          <a:xfrm>
            <a:off x="5687864" y="1844534"/>
            <a:ext cx="747103" cy="2127609"/>
          </a:xfrm>
          <a:prstGeom prst="rect">
            <a:avLst/>
          </a:prstGeom>
          <a:solidFill>
            <a:srgbClr val="00B0F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bg1">
                  <a:lumMod val="50000"/>
                </a:schemeClr>
              </a:solidFill>
            </a:endParaRPr>
          </a:p>
        </p:txBody>
      </p:sp>
      <p:sp>
        <p:nvSpPr>
          <p:cNvPr id="32" name="Text Box 52">
            <a:extLst>
              <a:ext uri="{FF2B5EF4-FFF2-40B4-BE49-F238E27FC236}">
                <a16:creationId xmlns:a16="http://schemas.microsoft.com/office/drawing/2014/main" id="{11AD76AF-95C5-CD65-FF09-13A449AB446C}"/>
              </a:ext>
            </a:extLst>
          </p:cNvPr>
          <p:cNvSpPr txBox="1">
            <a:spLocks noChangeArrowheads="1"/>
          </p:cNvSpPr>
          <p:nvPr/>
        </p:nvSpPr>
        <p:spPr bwMode="auto">
          <a:xfrm>
            <a:off x="6448077" y="2256978"/>
            <a:ext cx="2673415" cy="196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1500" b="1" dirty="0">
                <a:solidFill>
                  <a:schemeClr val="tx1"/>
                </a:solidFill>
                <a:latin typeface="Arial" panose="020B0604020202020204" pitchFamily="34" charset="0"/>
              </a:rPr>
              <a:t>To be done manually</a:t>
            </a:r>
            <a:br>
              <a:rPr lang="en-US" altLang="ru-RU" sz="1500" b="1" dirty="0">
                <a:solidFill>
                  <a:schemeClr val="tx1"/>
                </a:solidFill>
                <a:latin typeface="Arial" panose="020B0604020202020204" pitchFamily="34" charset="0"/>
              </a:rPr>
            </a:br>
            <a:r>
              <a:rPr lang="en-US" altLang="ru-RU" sz="1400" dirty="0">
                <a:solidFill>
                  <a:srgbClr val="0070C0"/>
                </a:solidFill>
                <a:latin typeface="Arial" panose="020B0604020202020204" pitchFamily="34" charset="0"/>
              </a:rPr>
              <a:t>Approximate time: 1 week</a:t>
            </a:r>
          </a:p>
          <a:p>
            <a:pPr eaLnBrk="1" hangingPunct="1">
              <a:spcBef>
                <a:spcPct val="50000"/>
              </a:spcBef>
            </a:pPr>
            <a:r>
              <a:rPr lang="en-US" altLang="ru-RU" sz="1400" b="1" dirty="0">
                <a:solidFill>
                  <a:schemeClr val="tx1"/>
                </a:solidFill>
                <a:latin typeface="Arial" panose="020B0604020202020204" pitchFamily="34" charset="0"/>
              </a:rPr>
              <a:t>Tasks</a:t>
            </a:r>
            <a:r>
              <a:rPr lang="en-US" altLang="ru-RU" sz="1400" dirty="0">
                <a:solidFill>
                  <a:schemeClr val="tx1"/>
                </a:solidFill>
                <a:latin typeface="Arial" panose="020B0604020202020204" pitchFamily="34" charset="0"/>
              </a:rPr>
              <a:t>: </a:t>
            </a:r>
            <a:r>
              <a:rPr lang="en-US" altLang="ru-RU" sz="1200" dirty="0">
                <a:solidFill>
                  <a:schemeClr val="tx1"/>
                </a:solidFill>
                <a:latin typeface="Arial" panose="020B0604020202020204" pitchFamily="34" charset="0"/>
              </a:rPr>
              <a:t>develop and add </a:t>
            </a:r>
            <a:r>
              <a:rPr lang="en-US" altLang="ru-RU" sz="1200" u="sng" dirty="0">
                <a:solidFill>
                  <a:schemeClr val="tx1"/>
                </a:solidFill>
                <a:latin typeface="Arial" panose="020B0604020202020204" pitchFamily="34" charset="0"/>
              </a:rPr>
              <a:t>new table</a:t>
            </a:r>
            <a:r>
              <a:rPr lang="en-US" altLang="ru-RU" sz="1200" dirty="0">
                <a:solidFill>
                  <a:schemeClr val="tx1"/>
                </a:solidFill>
                <a:latin typeface="Arial" panose="020B0604020202020204" pitchFamily="34" charset="0"/>
              </a:rPr>
              <a:t>; define read / write logic with respect to mandatory (or optional) fields and types; reflect to </a:t>
            </a:r>
            <a:r>
              <a:rPr lang="en-US" altLang="ru-RU" sz="1200" u="sng" dirty="0">
                <a:solidFill>
                  <a:schemeClr val="tx1"/>
                </a:solidFill>
                <a:latin typeface="Arial" panose="020B0604020202020204" pitchFamily="34" charset="0"/>
              </a:rPr>
              <a:t>OOP model</a:t>
            </a:r>
            <a:r>
              <a:rPr lang="en-US" altLang="ru-RU" sz="1200" dirty="0">
                <a:solidFill>
                  <a:schemeClr val="tx1"/>
                </a:solidFill>
                <a:latin typeface="Arial" panose="020B0604020202020204" pitchFamily="34" charset="0"/>
              </a:rPr>
              <a:t> and provide consistency check (</a:t>
            </a:r>
            <a:r>
              <a:rPr lang="en-US" altLang="ru-RU" sz="1200" u="sng" dirty="0">
                <a:solidFill>
                  <a:schemeClr val="tx1"/>
                </a:solidFill>
                <a:latin typeface="Arial" panose="020B0604020202020204" pitchFamily="34" charset="0"/>
              </a:rPr>
              <a:t>validators</a:t>
            </a:r>
            <a:r>
              <a:rPr lang="en-US" altLang="ru-RU" sz="1200" dirty="0">
                <a:solidFill>
                  <a:schemeClr val="tx1"/>
                </a:solidFill>
                <a:latin typeface="Arial" panose="020B0604020202020204" pitchFamily="34" charset="0"/>
              </a:rPr>
              <a:t>); develop </a:t>
            </a:r>
            <a:r>
              <a:rPr lang="en-US" altLang="ru-RU" sz="1200" u="sng" dirty="0">
                <a:solidFill>
                  <a:schemeClr val="tx1"/>
                </a:solidFill>
                <a:latin typeface="Arial" panose="020B0604020202020204" pitchFamily="34" charset="0"/>
              </a:rPr>
              <a:t>import</a:t>
            </a:r>
            <a:r>
              <a:rPr lang="en-US" altLang="ru-RU" sz="1200" dirty="0">
                <a:solidFill>
                  <a:schemeClr val="tx1"/>
                </a:solidFill>
                <a:latin typeface="Arial" panose="020B0604020202020204" pitchFamily="34" charset="0"/>
              </a:rPr>
              <a:t> / </a:t>
            </a:r>
            <a:r>
              <a:rPr lang="en-US" altLang="ru-RU" sz="1200" u="sng" dirty="0">
                <a:solidFill>
                  <a:schemeClr val="tx1"/>
                </a:solidFill>
                <a:latin typeface="Arial" panose="020B0604020202020204" pitchFamily="34" charset="0"/>
              </a:rPr>
              <a:t>export</a:t>
            </a:r>
            <a:r>
              <a:rPr lang="en-US" altLang="ru-RU" sz="1200" dirty="0">
                <a:solidFill>
                  <a:schemeClr val="tx1"/>
                </a:solidFill>
                <a:latin typeface="Arial" panose="020B0604020202020204" pitchFamily="34" charset="0"/>
              </a:rPr>
              <a:t> and </a:t>
            </a:r>
            <a:r>
              <a:rPr lang="en-US" altLang="ru-RU" sz="1200" u="sng" dirty="0">
                <a:solidFill>
                  <a:schemeClr val="tx1"/>
                </a:solidFill>
                <a:latin typeface="Arial" panose="020B0604020202020204" pitchFamily="34" charset="0"/>
              </a:rPr>
              <a:t>search</a:t>
            </a:r>
            <a:r>
              <a:rPr lang="en-US" altLang="ru-RU" sz="1200" dirty="0">
                <a:solidFill>
                  <a:schemeClr val="tx1"/>
                </a:solidFill>
                <a:latin typeface="Arial" panose="020B0604020202020204" pitchFamily="34" charset="0"/>
              </a:rPr>
              <a:t> facilities, etc.</a:t>
            </a:r>
          </a:p>
        </p:txBody>
      </p:sp>
      <p:sp>
        <p:nvSpPr>
          <p:cNvPr id="33" name="Line 36">
            <a:extLst>
              <a:ext uri="{FF2B5EF4-FFF2-40B4-BE49-F238E27FC236}">
                <a16:creationId xmlns:a16="http://schemas.microsoft.com/office/drawing/2014/main" id="{0E7D72A9-DA3E-76E4-F241-377893B3EC4B}"/>
              </a:ext>
            </a:extLst>
          </p:cNvPr>
          <p:cNvSpPr>
            <a:spLocks noChangeShapeType="1"/>
          </p:cNvSpPr>
          <p:nvPr/>
        </p:nvSpPr>
        <p:spPr bwMode="auto">
          <a:xfrm>
            <a:off x="7764686" y="1898183"/>
            <a:ext cx="0" cy="35879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013"/>
          </a:p>
        </p:txBody>
      </p:sp>
      <p:cxnSp>
        <p:nvCxnSpPr>
          <p:cNvPr id="34" name="Straight Arrow Connector 33">
            <a:extLst>
              <a:ext uri="{FF2B5EF4-FFF2-40B4-BE49-F238E27FC236}">
                <a16:creationId xmlns:a16="http://schemas.microsoft.com/office/drawing/2014/main" id="{7174DE6C-970F-D92D-E400-7289A0AC7FCC}"/>
              </a:ext>
            </a:extLst>
          </p:cNvPr>
          <p:cNvCxnSpPr>
            <a:cxnSpLocks/>
          </p:cNvCxnSpPr>
          <p:nvPr/>
        </p:nvCxnSpPr>
        <p:spPr>
          <a:xfrm flipH="1" flipV="1">
            <a:off x="2555776" y="1901479"/>
            <a:ext cx="3159224" cy="750281"/>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 Box 52">
            <a:extLst>
              <a:ext uri="{FF2B5EF4-FFF2-40B4-BE49-F238E27FC236}">
                <a16:creationId xmlns:a16="http://schemas.microsoft.com/office/drawing/2014/main" id="{1EB2A467-239E-82A5-0A36-57132646BB7A}"/>
              </a:ext>
            </a:extLst>
          </p:cNvPr>
          <p:cNvSpPr txBox="1">
            <a:spLocks noChangeArrowheads="1"/>
          </p:cNvSpPr>
          <p:nvPr/>
        </p:nvSpPr>
        <p:spPr bwMode="auto">
          <a:xfrm>
            <a:off x="0" y="3972143"/>
            <a:ext cx="7596336" cy="823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eaLnBrk="1" hangingPunct="1">
              <a:spcBef>
                <a:spcPct val="50000"/>
              </a:spcBef>
            </a:pPr>
            <a:r>
              <a:rPr lang="en-US" altLang="ru-RU" sz="1500" b="1" dirty="0">
                <a:solidFill>
                  <a:schemeClr val="tx1"/>
                </a:solidFill>
                <a:latin typeface="Arial" panose="020B0604020202020204" pitchFamily="34" charset="0"/>
              </a:rPr>
              <a:t>Question: </a:t>
            </a:r>
            <a:r>
              <a:rPr lang="en-US" altLang="ru-RU" sz="1500" dirty="0">
                <a:solidFill>
                  <a:schemeClr val="tx1"/>
                </a:solidFill>
                <a:latin typeface="Arial" panose="020B0604020202020204" pitchFamily="34" charset="0"/>
              </a:rPr>
              <a:t>It seems that all can be done with extended properties.</a:t>
            </a:r>
            <a:r>
              <a:rPr lang="en-US" altLang="ru-RU" sz="1500" b="1" dirty="0">
                <a:solidFill>
                  <a:schemeClr val="tx1"/>
                </a:solidFill>
                <a:latin typeface="Arial" panose="020B0604020202020204" pitchFamily="34" charset="0"/>
              </a:rPr>
              <a:t> 	</a:t>
            </a:r>
            <a:br>
              <a:rPr lang="en-US" altLang="ru-RU" sz="1500" b="1" dirty="0">
                <a:solidFill>
                  <a:schemeClr val="tx1"/>
                </a:solidFill>
                <a:latin typeface="Arial" panose="020B0604020202020204" pitchFamily="34" charset="0"/>
              </a:rPr>
            </a:br>
            <a:r>
              <a:rPr lang="en-US" altLang="ru-RU" sz="1500" dirty="0">
                <a:solidFill>
                  <a:schemeClr val="tx1"/>
                </a:solidFill>
                <a:latin typeface="Arial" panose="020B0604020202020204" pitchFamily="34" charset="0"/>
              </a:rPr>
              <a:t>Why to use new data structures?      </a:t>
            </a:r>
          </a:p>
          <a:p>
            <a:pPr eaLnBrk="1" hangingPunct="1">
              <a:spcBef>
                <a:spcPts val="300"/>
              </a:spcBef>
            </a:pPr>
            <a:r>
              <a:rPr lang="en-US" altLang="ru-RU" sz="1500" b="1" dirty="0">
                <a:solidFill>
                  <a:schemeClr val="tx1"/>
                </a:solidFill>
                <a:latin typeface="Arial" panose="020B0604020202020204" pitchFamily="34" charset="0"/>
              </a:rPr>
              <a:t>Short</a:t>
            </a:r>
            <a:r>
              <a:rPr lang="en-US" altLang="ru-RU" sz="1500" dirty="0">
                <a:solidFill>
                  <a:schemeClr val="tx1"/>
                </a:solidFill>
                <a:latin typeface="Arial" panose="020B0604020202020204" pitchFamily="34" charset="0"/>
              </a:rPr>
              <a:t> </a:t>
            </a:r>
            <a:r>
              <a:rPr lang="en-US" altLang="ru-RU" sz="1500" b="1" dirty="0">
                <a:solidFill>
                  <a:schemeClr val="tx1"/>
                </a:solidFill>
                <a:latin typeface="Arial" panose="020B0604020202020204" pitchFamily="34" charset="0"/>
              </a:rPr>
              <a:t>Answer: </a:t>
            </a:r>
            <a:r>
              <a:rPr lang="en-US" altLang="ru-RU" sz="1400" b="1" dirty="0">
                <a:solidFill>
                  <a:srgbClr val="00B050"/>
                </a:solidFill>
                <a:latin typeface="Arial" panose="020B0604020202020204" pitchFamily="34" charset="0"/>
              </a:rPr>
              <a:t>Performance</a:t>
            </a:r>
            <a:r>
              <a:rPr lang="en-US" altLang="ru-RU" sz="1400" dirty="0">
                <a:solidFill>
                  <a:srgbClr val="00B050"/>
                </a:solidFill>
                <a:latin typeface="Arial" panose="020B0604020202020204" pitchFamily="34" charset="0"/>
              </a:rPr>
              <a:t> </a:t>
            </a:r>
            <a:r>
              <a:rPr lang="en-US" altLang="ru-RU" sz="1200" dirty="0">
                <a:solidFill>
                  <a:schemeClr val="bg1">
                    <a:lumMod val="50000"/>
                  </a:schemeClr>
                </a:solidFill>
                <a:latin typeface="Arial" panose="020B0604020202020204" pitchFamily="34" charset="0"/>
              </a:rPr>
              <a:t>(especially if number of new type objects is expected to exceed 10K)</a:t>
            </a:r>
            <a:endParaRPr lang="ru-RU" altLang="ru-RU" sz="1200" dirty="0">
              <a:solidFill>
                <a:schemeClr val="bg1">
                  <a:lumMod val="50000"/>
                </a:schemeClr>
              </a:solidFill>
              <a:latin typeface="Arial" panose="020B0604020202020204" pitchFamily="34" charset="0"/>
            </a:endParaRPr>
          </a:p>
        </p:txBody>
      </p:sp>
      <p:sp>
        <p:nvSpPr>
          <p:cNvPr id="42" name="Line 36">
            <a:extLst>
              <a:ext uri="{FF2B5EF4-FFF2-40B4-BE49-F238E27FC236}">
                <a16:creationId xmlns:a16="http://schemas.microsoft.com/office/drawing/2014/main" id="{2E8E2EB8-2EE8-3878-2665-49259370C43B}"/>
              </a:ext>
            </a:extLst>
          </p:cNvPr>
          <p:cNvSpPr>
            <a:spLocks noChangeShapeType="1"/>
          </p:cNvSpPr>
          <p:nvPr/>
        </p:nvSpPr>
        <p:spPr bwMode="auto">
          <a:xfrm>
            <a:off x="1259632" y="1901479"/>
            <a:ext cx="0" cy="358795"/>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013"/>
          </a:p>
        </p:txBody>
      </p:sp>
    </p:spTree>
    <p:extLst>
      <p:ext uri="{BB962C8B-B14F-4D97-AF65-F5344CB8AC3E}">
        <p14:creationId xmlns:p14="http://schemas.microsoft.com/office/powerpoint/2010/main" val="2574459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Demonstration: </a:t>
            </a:r>
            <a:r>
              <a:rPr lang="de-DE" dirty="0" err="1"/>
              <a:t>Bandgap</a:t>
            </a:r>
            <a:r>
              <a:rPr lang="de-DE" dirty="0"/>
              <a:t> Data</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25</a:t>
            </a:fld>
            <a:r>
              <a:rPr lang="de-DE"/>
              <a:t> </a:t>
            </a:r>
            <a:endParaRPr lang="de-DE" dirty="0"/>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71762" y="553040"/>
            <a:ext cx="896473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ts val="0"/>
              </a:spcBef>
            </a:pPr>
            <a:r>
              <a:rPr lang="en-US" altLang="ru-RU" sz="1600" b="1" dirty="0">
                <a:solidFill>
                  <a:schemeClr val="tx1"/>
                </a:solidFill>
                <a:latin typeface="Arial" panose="020B0604020202020204" pitchFamily="34" charset="0"/>
              </a:rPr>
              <a:t>Task: </a:t>
            </a:r>
            <a:r>
              <a:rPr lang="en-US" altLang="ru-RU" sz="1600" dirty="0">
                <a:solidFill>
                  <a:schemeClr val="tx1"/>
                </a:solidFill>
                <a:latin typeface="Arial" panose="020B0604020202020204" pitchFamily="34" charset="0"/>
              </a:rPr>
              <a:t>check RDMS on Bandgap data from </a:t>
            </a:r>
            <a:r>
              <a:rPr lang="en-US" altLang="ru-RU" sz="1600" dirty="0">
                <a:solidFill>
                  <a:schemeClr val="tx1"/>
                </a:solidFill>
                <a:latin typeface="Arial" panose="020B0604020202020204" pitchFamily="34" charset="0"/>
                <a:hlinkClick r:id="rId3"/>
              </a:rPr>
              <a:t>bg.imet-db.ru</a:t>
            </a:r>
            <a:r>
              <a:rPr lang="en-US" altLang="ru-RU" sz="1600" dirty="0">
                <a:solidFill>
                  <a:schemeClr val="tx1"/>
                </a:solidFill>
                <a:latin typeface="Arial" panose="020B0604020202020204" pitchFamily="34" charset="0"/>
              </a:rPr>
              <a:t> to test functionality and features.</a:t>
            </a:r>
          </a:p>
        </p:txBody>
      </p:sp>
      <p:sp>
        <p:nvSpPr>
          <p:cNvPr id="8" name="TextBox 7">
            <a:extLst>
              <a:ext uri="{FF2B5EF4-FFF2-40B4-BE49-F238E27FC236}">
                <a16:creationId xmlns:a16="http://schemas.microsoft.com/office/drawing/2014/main" id="{644F486A-C6E9-BD10-7C00-10CCCC052789}"/>
              </a:ext>
            </a:extLst>
          </p:cNvPr>
          <p:cNvSpPr txBox="1"/>
          <p:nvPr/>
        </p:nvSpPr>
        <p:spPr>
          <a:xfrm>
            <a:off x="611560" y="4587285"/>
            <a:ext cx="6656070" cy="430887"/>
          </a:xfrm>
          <a:prstGeom prst="rect">
            <a:avLst/>
          </a:prstGeom>
          <a:noFill/>
        </p:spPr>
        <p:txBody>
          <a:bodyPr wrap="square">
            <a:spAutoFit/>
          </a:bodyPr>
          <a:lstStyle/>
          <a:p>
            <a:r>
              <a:rPr lang="en-US" altLang="ru-RU" sz="1100" dirty="0">
                <a:solidFill>
                  <a:schemeClr val="tx1"/>
                </a:solidFill>
                <a:latin typeface="Arial" panose="020B0604020202020204" pitchFamily="34" charset="0"/>
                <a:hlinkClick r:id="rId4"/>
              </a:rPr>
              <a:t>https://demo.mdi.ruhr-uni-bochum.de/</a:t>
            </a:r>
            <a:endParaRPr lang="en-US" altLang="ru-RU" sz="1100" dirty="0">
              <a:solidFill>
                <a:schemeClr val="tx1"/>
              </a:solidFill>
              <a:latin typeface="Arial" panose="020B0604020202020204" pitchFamily="34" charset="0"/>
            </a:endParaRPr>
          </a:p>
          <a:p>
            <a:r>
              <a:rPr lang="en-US" altLang="ru-RU" sz="1100" dirty="0">
                <a:solidFill>
                  <a:schemeClr val="tx1"/>
                </a:solidFill>
                <a:latin typeface="Arial" panose="020B0604020202020204" pitchFamily="34" charset="0"/>
              </a:rPr>
              <a:t>Source data</a:t>
            </a:r>
            <a:r>
              <a:rPr lang="en-US" altLang="ru-RU" sz="1100" dirty="0">
                <a:latin typeface="Arial" panose="020B0604020202020204" pitchFamily="34" charset="0"/>
              </a:rPr>
              <a:t>:</a:t>
            </a:r>
            <a:r>
              <a:rPr lang="en-US" altLang="ru-RU" sz="1100" dirty="0">
                <a:solidFill>
                  <a:schemeClr val="tx1"/>
                </a:solidFill>
                <a:latin typeface="Arial" panose="020B0604020202020204" pitchFamily="34" charset="0"/>
              </a:rPr>
              <a:t> </a:t>
            </a:r>
            <a:r>
              <a:rPr lang="en-US" altLang="ru-RU" sz="1100" dirty="0">
                <a:solidFill>
                  <a:schemeClr val="tx1"/>
                </a:solidFill>
                <a:latin typeface="Arial" panose="020B0604020202020204" pitchFamily="34" charset="0"/>
                <a:hlinkClick r:id="rId3"/>
              </a:rPr>
              <a:t>https://bg.imet-db.ru/</a:t>
            </a:r>
            <a:endParaRPr lang="en-US" altLang="ru-RU" sz="1100" dirty="0">
              <a:solidFill>
                <a:schemeClr val="tx1"/>
              </a:solidFill>
              <a:latin typeface="Arial" panose="020B0604020202020204" pitchFamily="34" charset="0"/>
            </a:endParaRPr>
          </a:p>
        </p:txBody>
      </p:sp>
      <p:sp>
        <p:nvSpPr>
          <p:cNvPr id="14" name="Line 36">
            <a:extLst>
              <a:ext uri="{FF2B5EF4-FFF2-40B4-BE49-F238E27FC236}">
                <a16:creationId xmlns:a16="http://schemas.microsoft.com/office/drawing/2014/main" id="{4B6D4823-448E-2EA2-09FB-2D9D8AB1038C}"/>
              </a:ext>
            </a:extLst>
          </p:cNvPr>
          <p:cNvSpPr>
            <a:spLocks noChangeShapeType="1"/>
          </p:cNvSpPr>
          <p:nvPr/>
        </p:nvSpPr>
        <p:spPr bwMode="auto">
          <a:xfrm>
            <a:off x="754953" y="2210772"/>
            <a:ext cx="0" cy="542577"/>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sz="1013"/>
          </a:p>
        </p:txBody>
      </p:sp>
      <p:sp>
        <p:nvSpPr>
          <p:cNvPr id="17" name="TextBox 16">
            <a:extLst>
              <a:ext uri="{FF2B5EF4-FFF2-40B4-BE49-F238E27FC236}">
                <a16:creationId xmlns:a16="http://schemas.microsoft.com/office/drawing/2014/main" id="{659FC9BA-E120-1CE1-4437-F9CA84474D09}"/>
              </a:ext>
            </a:extLst>
          </p:cNvPr>
          <p:cNvSpPr txBox="1"/>
          <p:nvPr/>
        </p:nvSpPr>
        <p:spPr>
          <a:xfrm>
            <a:off x="95034" y="1123612"/>
            <a:ext cx="3027397" cy="1077218"/>
          </a:xfrm>
          <a:prstGeom prst="rect">
            <a:avLst/>
          </a:prstGeom>
          <a:noFill/>
          <a:ln>
            <a:solidFill>
              <a:schemeClr val="tx1"/>
            </a:solidFill>
          </a:ln>
        </p:spPr>
        <p:txBody>
          <a:bodyPr wrap="square">
            <a:spAutoFit/>
          </a:bodyPr>
          <a:lstStyle/>
          <a:p>
            <a:pPr eaLnBrk="1" hangingPunct="1">
              <a:spcBef>
                <a:spcPts val="0"/>
              </a:spcBef>
            </a:pPr>
            <a:r>
              <a:rPr lang="en-US" altLang="ru-RU" sz="1600" b="1" dirty="0">
                <a:solidFill>
                  <a:schemeClr val="tx1"/>
                </a:solidFill>
                <a:latin typeface="Arial" panose="020B0604020202020204" pitchFamily="34" charset="0"/>
              </a:rPr>
              <a:t>Source data in numbers:</a:t>
            </a:r>
          </a:p>
          <a:p>
            <a:pPr marL="285750" indent="-285750" eaLnBrk="1" hangingPunct="1">
              <a:spcBef>
                <a:spcPts val="0"/>
              </a:spcBef>
              <a:buFont typeface="Arial" panose="020B0604020202020204" pitchFamily="34" charset="0"/>
              <a:buChar char="•"/>
            </a:pPr>
            <a:r>
              <a:rPr lang="en-US" altLang="ru-RU" sz="1600" dirty="0">
                <a:solidFill>
                  <a:schemeClr val="tx1"/>
                </a:solidFill>
                <a:latin typeface="Arial" panose="020B0604020202020204" pitchFamily="34" charset="0"/>
              </a:rPr>
              <a:t>Substances: 4748</a:t>
            </a:r>
          </a:p>
          <a:p>
            <a:pPr marL="285750" indent="-285750" eaLnBrk="1" hangingPunct="1">
              <a:spcBef>
                <a:spcPts val="0"/>
              </a:spcBef>
              <a:buFont typeface="Arial" panose="020B0604020202020204" pitchFamily="34" charset="0"/>
              <a:buChar char="•"/>
            </a:pPr>
            <a:r>
              <a:rPr lang="en-US" altLang="ru-RU" sz="1600" dirty="0">
                <a:solidFill>
                  <a:schemeClr val="tx1"/>
                </a:solidFill>
                <a:latin typeface="Arial" panose="020B0604020202020204" pitchFamily="34" charset="0"/>
              </a:rPr>
              <a:t>Bandgap records: 10264</a:t>
            </a:r>
          </a:p>
          <a:p>
            <a:pPr marL="285750" indent="-285750" eaLnBrk="1" hangingPunct="1">
              <a:spcBef>
                <a:spcPts val="0"/>
              </a:spcBef>
              <a:buFont typeface="Arial" panose="020B0604020202020204" pitchFamily="34" charset="0"/>
              <a:buChar char="•"/>
            </a:pPr>
            <a:r>
              <a:rPr lang="en-US" altLang="ru-RU" sz="1600" dirty="0">
                <a:solidFill>
                  <a:schemeClr val="tx1"/>
                </a:solidFill>
                <a:latin typeface="Arial" panose="020B0604020202020204" pitchFamily="34" charset="0"/>
              </a:rPr>
              <a:t>Literature references: 1861</a:t>
            </a:r>
          </a:p>
        </p:txBody>
      </p:sp>
      <p:pic>
        <p:nvPicPr>
          <p:cNvPr id="19" name="Picture 18">
            <a:extLst>
              <a:ext uri="{FF2B5EF4-FFF2-40B4-BE49-F238E27FC236}">
                <a16:creationId xmlns:a16="http://schemas.microsoft.com/office/drawing/2014/main" id="{AB5EDBD1-BB69-8215-A889-25CAE6034176}"/>
              </a:ext>
            </a:extLst>
          </p:cNvPr>
          <p:cNvPicPr>
            <a:picLocks noChangeAspect="1"/>
          </p:cNvPicPr>
          <p:nvPr/>
        </p:nvPicPr>
        <p:blipFill>
          <a:blip r:embed="rId5"/>
          <a:stretch>
            <a:fillRect/>
          </a:stretch>
        </p:blipFill>
        <p:spPr>
          <a:xfrm>
            <a:off x="213659" y="3019494"/>
            <a:ext cx="2790145" cy="1263360"/>
          </a:xfrm>
          <a:prstGeom prst="rect">
            <a:avLst/>
          </a:prstGeom>
          <a:ln>
            <a:solidFill>
              <a:srgbClr val="0070C0"/>
            </a:solidFill>
          </a:ln>
        </p:spPr>
      </p:pic>
      <p:sp>
        <p:nvSpPr>
          <p:cNvPr id="21" name="TextBox 20">
            <a:extLst>
              <a:ext uri="{FF2B5EF4-FFF2-40B4-BE49-F238E27FC236}">
                <a16:creationId xmlns:a16="http://schemas.microsoft.com/office/drawing/2014/main" id="{CC240763-4ABE-31A2-8825-3598A495F130}"/>
              </a:ext>
            </a:extLst>
          </p:cNvPr>
          <p:cNvSpPr txBox="1"/>
          <p:nvPr/>
        </p:nvSpPr>
        <p:spPr>
          <a:xfrm>
            <a:off x="196167" y="2679918"/>
            <a:ext cx="1850157" cy="307777"/>
          </a:xfrm>
          <a:prstGeom prst="rect">
            <a:avLst/>
          </a:prstGeom>
          <a:noFill/>
        </p:spPr>
        <p:txBody>
          <a:bodyPr wrap="square">
            <a:spAutoFit/>
          </a:bodyPr>
          <a:lstStyle/>
          <a:p>
            <a:r>
              <a:rPr lang="en-US" altLang="ru-RU" sz="1400" dirty="0">
                <a:solidFill>
                  <a:schemeClr val="tx1"/>
                </a:solidFill>
                <a:latin typeface="Arial" panose="020B0604020202020204" pitchFamily="34" charset="0"/>
              </a:rPr>
              <a:t>Projects structure:</a:t>
            </a:r>
            <a:endParaRPr lang="en-US" dirty="0"/>
          </a:p>
        </p:txBody>
      </p:sp>
      <p:pic>
        <p:nvPicPr>
          <p:cNvPr id="23" name="Picture 22">
            <a:extLst>
              <a:ext uri="{FF2B5EF4-FFF2-40B4-BE49-F238E27FC236}">
                <a16:creationId xmlns:a16="http://schemas.microsoft.com/office/drawing/2014/main" id="{DBD7A531-DC52-ED89-2C75-3592083EAB74}"/>
              </a:ext>
            </a:extLst>
          </p:cNvPr>
          <p:cNvPicPr>
            <a:picLocks noChangeAspect="1"/>
          </p:cNvPicPr>
          <p:nvPr/>
        </p:nvPicPr>
        <p:blipFill>
          <a:blip r:embed="rId6"/>
          <a:stretch>
            <a:fillRect/>
          </a:stretch>
        </p:blipFill>
        <p:spPr>
          <a:xfrm>
            <a:off x="3681217" y="884219"/>
            <a:ext cx="4995237" cy="2055277"/>
          </a:xfrm>
          <a:prstGeom prst="rect">
            <a:avLst/>
          </a:prstGeom>
          <a:ln>
            <a:solidFill>
              <a:srgbClr val="0070C0"/>
            </a:solidFill>
          </a:ln>
        </p:spPr>
      </p:pic>
      <p:cxnSp>
        <p:nvCxnSpPr>
          <p:cNvPr id="24" name="Straight Arrow Connector 23">
            <a:extLst>
              <a:ext uri="{FF2B5EF4-FFF2-40B4-BE49-F238E27FC236}">
                <a16:creationId xmlns:a16="http://schemas.microsoft.com/office/drawing/2014/main" id="{FAE7FDE7-135F-AA12-79D6-3B421963673C}"/>
              </a:ext>
            </a:extLst>
          </p:cNvPr>
          <p:cNvCxnSpPr>
            <a:cxnSpLocks/>
          </p:cNvCxnSpPr>
          <p:nvPr/>
        </p:nvCxnSpPr>
        <p:spPr>
          <a:xfrm flipV="1">
            <a:off x="2915816" y="1779662"/>
            <a:ext cx="1152128" cy="216024"/>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37F1B43-80F2-C3C1-554E-797914265421}"/>
              </a:ext>
            </a:extLst>
          </p:cNvPr>
          <p:cNvCxnSpPr>
            <a:cxnSpLocks/>
          </p:cNvCxnSpPr>
          <p:nvPr/>
        </p:nvCxnSpPr>
        <p:spPr>
          <a:xfrm>
            <a:off x="988479" y="1618074"/>
            <a:ext cx="3079465" cy="953676"/>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50E8C94-0569-4C04-6B4C-93DAF4831AC4}"/>
              </a:ext>
            </a:extLst>
          </p:cNvPr>
          <p:cNvSpPr txBox="1"/>
          <p:nvPr/>
        </p:nvSpPr>
        <p:spPr>
          <a:xfrm>
            <a:off x="3583499" y="3019494"/>
            <a:ext cx="5460577" cy="1423467"/>
          </a:xfrm>
          <a:prstGeom prst="rect">
            <a:avLst/>
          </a:prstGeom>
          <a:noFill/>
        </p:spPr>
        <p:txBody>
          <a:bodyPr wrap="square">
            <a:spAutoFit/>
          </a:bodyPr>
          <a:lstStyle/>
          <a:p>
            <a:r>
              <a:rPr lang="en-US" dirty="0"/>
              <a:t>Bandgap values (~</a:t>
            </a:r>
            <a:r>
              <a:rPr lang="en-US" altLang="ru-RU" sz="1400" dirty="0">
                <a:solidFill>
                  <a:schemeClr val="tx1"/>
                </a:solidFill>
                <a:latin typeface="Arial" panose="020B0604020202020204" pitchFamily="34" charset="0"/>
              </a:rPr>
              <a:t>10K</a:t>
            </a:r>
            <a:r>
              <a:rPr lang="en-US" dirty="0"/>
              <a:t>) are stored in </a:t>
            </a:r>
            <a:r>
              <a:rPr lang="en-US" u="sng" dirty="0"/>
              <a:t>extended properties tables</a:t>
            </a:r>
            <a:r>
              <a:rPr lang="en-US" dirty="0"/>
              <a:t>:</a:t>
            </a:r>
          </a:p>
          <a:p>
            <a:pPr marL="285750" indent="-285750">
              <a:buFont typeface="Arial" panose="020B0604020202020204" pitchFamily="34" charset="0"/>
              <a:buChar char="•"/>
            </a:pPr>
            <a:r>
              <a:rPr lang="en-US" dirty="0" err="1"/>
              <a:t>BigString</a:t>
            </a:r>
            <a:r>
              <a:rPr lang="en-US" dirty="0"/>
              <a:t>: 0 records;</a:t>
            </a:r>
          </a:p>
          <a:p>
            <a:pPr marL="285750" indent="-285750">
              <a:buFont typeface="Arial" panose="020B0604020202020204" pitchFamily="34" charset="0"/>
              <a:buChar char="•"/>
            </a:pPr>
            <a:r>
              <a:rPr lang="en-US" dirty="0"/>
              <a:t>String: </a:t>
            </a:r>
            <a:r>
              <a:rPr lang="en-US" b="1" dirty="0"/>
              <a:t>28992</a:t>
            </a:r>
            <a:r>
              <a:rPr lang="en-US" dirty="0"/>
              <a:t> records;</a:t>
            </a:r>
          </a:p>
          <a:p>
            <a:pPr marL="285750" indent="-285750">
              <a:buFont typeface="Arial" panose="020B0604020202020204" pitchFamily="34" charset="0"/>
              <a:buChar char="•"/>
            </a:pPr>
            <a:r>
              <a:rPr lang="en-US" dirty="0"/>
              <a:t>Int: </a:t>
            </a:r>
            <a:r>
              <a:rPr lang="en-US" b="1" dirty="0"/>
              <a:t>20527</a:t>
            </a:r>
            <a:r>
              <a:rPr lang="en-US" dirty="0"/>
              <a:t> records;</a:t>
            </a:r>
          </a:p>
          <a:p>
            <a:pPr marL="285750" indent="-285750">
              <a:buFont typeface="Arial" panose="020B0604020202020204" pitchFamily="34" charset="0"/>
              <a:buChar char="•"/>
            </a:pPr>
            <a:r>
              <a:rPr lang="en-US" dirty="0"/>
              <a:t>Float: </a:t>
            </a:r>
            <a:r>
              <a:rPr lang="en-US" b="1" dirty="0"/>
              <a:t>15149</a:t>
            </a:r>
            <a:r>
              <a:rPr lang="en-US" dirty="0"/>
              <a:t> records.</a:t>
            </a:r>
          </a:p>
          <a:p>
            <a:pPr>
              <a:spcBef>
                <a:spcPts val="600"/>
              </a:spcBef>
            </a:pPr>
            <a:r>
              <a:rPr lang="en-US" b="1" dirty="0"/>
              <a:t>Total</a:t>
            </a:r>
            <a:r>
              <a:rPr lang="en-US" dirty="0"/>
              <a:t>: </a:t>
            </a:r>
            <a:r>
              <a:rPr lang="en-US" b="1" u="sng" dirty="0"/>
              <a:t>71 277</a:t>
            </a:r>
            <a:r>
              <a:rPr lang="en-US" dirty="0"/>
              <a:t> records in demo tenant for bandgap data.</a:t>
            </a:r>
          </a:p>
        </p:txBody>
      </p:sp>
      <p:sp>
        <p:nvSpPr>
          <p:cNvPr id="38" name="TextBox 37">
            <a:extLst>
              <a:ext uri="{FF2B5EF4-FFF2-40B4-BE49-F238E27FC236}">
                <a16:creationId xmlns:a16="http://schemas.microsoft.com/office/drawing/2014/main" id="{667F78F4-C529-AD76-1F28-BA5C609A3E0E}"/>
              </a:ext>
            </a:extLst>
          </p:cNvPr>
          <p:cNvSpPr txBox="1"/>
          <p:nvPr/>
        </p:nvSpPr>
        <p:spPr>
          <a:xfrm>
            <a:off x="5724128" y="1167238"/>
            <a:ext cx="2673039" cy="400110"/>
          </a:xfrm>
          <a:prstGeom prst="rect">
            <a:avLst/>
          </a:prstGeom>
          <a:noFill/>
        </p:spPr>
        <p:txBody>
          <a:bodyPr wrap="square">
            <a:spAutoFit/>
          </a:bodyPr>
          <a:lstStyle/>
          <a:p>
            <a:r>
              <a:rPr lang="en-US" altLang="ru-RU" sz="2000" dirty="0">
                <a:solidFill>
                  <a:schemeClr val="tx1"/>
                </a:solidFill>
                <a:latin typeface="Arial" panose="020B0604020202020204" pitchFamily="34" charset="0"/>
              </a:rPr>
              <a:t>Objects in RDMS</a:t>
            </a:r>
            <a:endParaRPr lang="en-US" sz="2000" dirty="0"/>
          </a:p>
        </p:txBody>
      </p:sp>
    </p:spTree>
    <p:extLst>
      <p:ext uri="{BB962C8B-B14F-4D97-AF65-F5344CB8AC3E}">
        <p14:creationId xmlns:p14="http://schemas.microsoft.com/office/powerpoint/2010/main" val="1091132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665494" cy="468000"/>
          </a:xfrm>
        </p:spPr>
        <p:txBody>
          <a:bodyPr/>
          <a:lstStyle/>
          <a:p>
            <a:r>
              <a:rPr lang="de-DE" dirty="0"/>
              <a:t>RDMS: </a:t>
            </a:r>
            <a:r>
              <a:rPr lang="de-DE" dirty="0" err="1"/>
              <a:t>the</a:t>
            </a:r>
            <a:r>
              <a:rPr lang="de-DE" dirty="0"/>
              <a:t> </a:t>
            </a:r>
            <a:r>
              <a:rPr lang="de-DE" dirty="0" err="1"/>
              <a:t>Nearest</a:t>
            </a:r>
            <a:r>
              <a:rPr lang="de-DE" dirty="0"/>
              <a:t> Plans	// </a:t>
            </a:r>
            <a:r>
              <a:rPr lang="en-US" dirty="0"/>
              <a:t>instead of conclusion</a:t>
            </a:r>
            <a:endParaRPr lang="de-DE" sz="12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26</a:t>
            </a:fld>
            <a:r>
              <a:rPr lang="de-DE"/>
              <a:t> </a:t>
            </a:r>
            <a:endParaRPr lang="de-DE" dirty="0"/>
          </a:p>
        </p:txBody>
      </p:sp>
      <p:sp>
        <p:nvSpPr>
          <p:cNvPr id="6" name="Text Box 52">
            <a:extLst>
              <a:ext uri="{FF2B5EF4-FFF2-40B4-BE49-F238E27FC236}">
                <a16:creationId xmlns:a16="http://schemas.microsoft.com/office/drawing/2014/main" id="{3F737F99-9CF8-F251-FA0A-D027302F1FFF}"/>
              </a:ext>
            </a:extLst>
          </p:cNvPr>
          <p:cNvSpPr txBox="1">
            <a:spLocks noChangeArrowheads="1"/>
          </p:cNvSpPr>
          <p:nvPr/>
        </p:nvSpPr>
        <p:spPr bwMode="auto">
          <a:xfrm>
            <a:off x="39768" y="553040"/>
            <a:ext cx="4644254"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lgn="ctr">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defRPr sz="2400">
                <a:solidFill>
                  <a:schemeClr val="accent2"/>
                </a:solidFill>
                <a:latin typeface="Verdana" panose="020B0604030504040204" pitchFamily="34" charset="0"/>
              </a:defRPr>
            </a:lvl1pPr>
            <a:lvl2pPr marL="742950" indent="-285750">
              <a:spcBef>
                <a:spcPct val="20000"/>
              </a:spcBef>
              <a:defRPr sz="2000">
                <a:solidFill>
                  <a:schemeClr val="accent2"/>
                </a:solidFill>
                <a:latin typeface="Verdana" panose="020B0604030504040204" pitchFamily="34" charset="0"/>
              </a:defRPr>
            </a:lvl2pPr>
            <a:lvl3pPr marL="1143000" indent="-228600">
              <a:spcBef>
                <a:spcPct val="20000"/>
              </a:spcBef>
              <a:defRPr>
                <a:solidFill>
                  <a:schemeClr val="accent2"/>
                </a:solidFill>
                <a:latin typeface="Verdana" panose="020B0604030504040204" pitchFamily="34" charset="0"/>
              </a:defRPr>
            </a:lvl3pPr>
            <a:lvl4pPr marL="1600200" indent="-228600">
              <a:spcBef>
                <a:spcPct val="20000"/>
              </a:spcBef>
              <a:defRPr sz="1600">
                <a:solidFill>
                  <a:schemeClr val="accent2"/>
                </a:solidFill>
                <a:latin typeface="Verdana" panose="020B0604030504040204" pitchFamily="34" charset="0"/>
              </a:defRPr>
            </a:lvl4pPr>
            <a:lvl5pPr marL="2057400" indent="-228600">
              <a:spcBef>
                <a:spcPct val="20000"/>
              </a:spcBef>
              <a:defRPr sz="1400">
                <a:solidFill>
                  <a:schemeClr val="accent2"/>
                </a:solidFill>
                <a:latin typeface="Verdana" panose="020B0604030504040204" pitchFamily="34" charset="0"/>
              </a:defRPr>
            </a:lvl5pPr>
            <a:lvl6pPr marL="2514600" indent="-228600" eaLnBrk="0" fontAlgn="base" hangingPunct="0">
              <a:spcBef>
                <a:spcPct val="20000"/>
              </a:spcBef>
              <a:spcAft>
                <a:spcPct val="0"/>
              </a:spcAft>
              <a:defRPr sz="1400">
                <a:solidFill>
                  <a:schemeClr val="accent2"/>
                </a:solidFill>
                <a:latin typeface="Verdana" panose="020B0604030504040204" pitchFamily="34" charset="0"/>
              </a:defRPr>
            </a:lvl6pPr>
            <a:lvl7pPr marL="2971800" indent="-228600" eaLnBrk="0" fontAlgn="base" hangingPunct="0">
              <a:spcBef>
                <a:spcPct val="20000"/>
              </a:spcBef>
              <a:spcAft>
                <a:spcPct val="0"/>
              </a:spcAft>
              <a:defRPr sz="1400">
                <a:solidFill>
                  <a:schemeClr val="accent2"/>
                </a:solidFill>
                <a:latin typeface="Verdana" panose="020B0604030504040204" pitchFamily="34" charset="0"/>
              </a:defRPr>
            </a:lvl7pPr>
            <a:lvl8pPr marL="3429000" indent="-228600" eaLnBrk="0" fontAlgn="base" hangingPunct="0">
              <a:spcBef>
                <a:spcPct val="20000"/>
              </a:spcBef>
              <a:spcAft>
                <a:spcPct val="0"/>
              </a:spcAft>
              <a:defRPr sz="1400">
                <a:solidFill>
                  <a:schemeClr val="accent2"/>
                </a:solidFill>
                <a:latin typeface="Verdana" panose="020B0604030504040204" pitchFamily="34" charset="0"/>
              </a:defRPr>
            </a:lvl8pPr>
            <a:lvl9pPr marL="3886200" indent="-228600" eaLnBrk="0" fontAlgn="base" hangingPunct="0">
              <a:spcBef>
                <a:spcPct val="20000"/>
              </a:spcBef>
              <a:spcAft>
                <a:spcPct val="0"/>
              </a:spcAft>
              <a:defRPr sz="1400">
                <a:solidFill>
                  <a:schemeClr val="accent2"/>
                </a:solidFill>
                <a:latin typeface="Verdana" panose="020B0604030504040204" pitchFamily="34" charset="0"/>
              </a:defRPr>
            </a:lvl9pPr>
          </a:lstStyle>
          <a:p>
            <a:pPr>
              <a:spcBef>
                <a:spcPts val="0"/>
              </a:spcBef>
            </a:pPr>
            <a:r>
              <a:rPr lang="en-US" altLang="ru-RU" sz="1800" b="1" dirty="0">
                <a:solidFill>
                  <a:schemeClr val="tx1"/>
                </a:solidFill>
                <a:latin typeface="Arial" panose="020B0604020202020204" pitchFamily="34" charset="0"/>
              </a:rPr>
              <a:t>Tasks (to be done</a:t>
            </a:r>
            <a:r>
              <a:rPr lang="ru-RU" altLang="ru-RU" sz="1800" b="1" dirty="0">
                <a:solidFill>
                  <a:schemeClr val="tx1"/>
                </a:solidFill>
                <a:latin typeface="Arial" panose="020B0604020202020204" pitchFamily="34" charset="0"/>
              </a:rPr>
              <a:t> </a:t>
            </a:r>
            <a:r>
              <a:rPr lang="en-US" altLang="ru-RU" sz="1800" b="1" dirty="0">
                <a:solidFill>
                  <a:schemeClr val="tx1"/>
                </a:solidFill>
                <a:latin typeface="Arial" panose="020B0604020202020204" pitchFamily="34" charset="0"/>
              </a:rPr>
              <a:t>in spring 2023):</a:t>
            </a:r>
          </a:p>
          <a:p>
            <a:pPr marL="285750" indent="-285750">
              <a:spcBef>
                <a:spcPts val="600"/>
              </a:spcBef>
              <a:buFont typeface="Arial" panose="020B0604020202020204" pitchFamily="34" charset="0"/>
              <a:buChar char="•"/>
            </a:pPr>
            <a:r>
              <a:rPr lang="en-US" altLang="ru-RU" sz="1600" dirty="0">
                <a:solidFill>
                  <a:schemeClr val="tx1"/>
                </a:solidFill>
                <a:latin typeface="Arial" panose="020B0604020202020204" pitchFamily="34" charset="0"/>
              </a:rPr>
              <a:t>UI for </a:t>
            </a:r>
            <a:r>
              <a:rPr lang="en-US" altLang="ru-RU" sz="1600" dirty="0" err="1">
                <a:solidFill>
                  <a:schemeClr val="tx1"/>
                </a:solidFill>
                <a:latin typeface="Arial" panose="020B0604020202020204" pitchFamily="34" charset="0"/>
              </a:rPr>
              <a:t>PowerUsers</a:t>
            </a:r>
            <a:r>
              <a:rPr lang="en-US" altLang="ru-RU" sz="1600" dirty="0">
                <a:solidFill>
                  <a:schemeClr val="tx1"/>
                </a:solidFill>
                <a:latin typeface="Arial" panose="020B0604020202020204" pitchFamily="34" charset="0"/>
              </a:rPr>
              <a:t>, incorporated in regular (end-user) interface + UI </a:t>
            </a:r>
            <a:r>
              <a:rPr lang="en-US" altLang="ru-RU" sz="1600" dirty="0" err="1">
                <a:solidFill>
                  <a:schemeClr val="tx1"/>
                </a:solidFill>
                <a:latin typeface="Arial" panose="020B0604020202020204" pitchFamily="34" charset="0"/>
              </a:rPr>
              <a:t>w.r.t.</a:t>
            </a:r>
            <a:r>
              <a:rPr lang="en-US" altLang="ru-RU" sz="1600" dirty="0">
                <a:solidFill>
                  <a:schemeClr val="tx1"/>
                </a:solidFill>
                <a:latin typeface="Arial" panose="020B0604020202020204" pitchFamily="34" charset="0"/>
              </a:rPr>
              <a:t> data types;</a:t>
            </a:r>
          </a:p>
          <a:p>
            <a:pPr marL="285750" indent="-285750">
              <a:spcBef>
                <a:spcPts val="600"/>
              </a:spcBef>
              <a:buFont typeface="Arial" panose="020B0604020202020204" pitchFamily="34" charset="0"/>
              <a:buChar char="•"/>
            </a:pPr>
            <a:r>
              <a:rPr lang="en-US" altLang="ru-RU" sz="1600" b="1" dirty="0">
                <a:solidFill>
                  <a:schemeClr val="tx1"/>
                </a:solidFill>
                <a:latin typeface="Arial" panose="020B0604020202020204" pitchFamily="34" charset="0"/>
              </a:rPr>
              <a:t>API to upload data from measurement devices (Bandgap, Resistance);</a:t>
            </a:r>
          </a:p>
          <a:p>
            <a:pPr marL="285750" indent="-285750">
              <a:spcBef>
                <a:spcPts val="600"/>
              </a:spcBef>
              <a:buFont typeface="Arial" panose="020B0604020202020204" pitchFamily="34" charset="0"/>
              <a:buChar char="•"/>
            </a:pPr>
            <a:r>
              <a:rPr lang="en-US" altLang="ru-RU" sz="1600" dirty="0">
                <a:solidFill>
                  <a:schemeClr val="tx1"/>
                </a:solidFill>
                <a:latin typeface="Arial" panose="020B0604020202020204" pitchFamily="34" charset="0"/>
              </a:rPr>
              <a:t>Implement Reports / Charts / Diagrams on stored data in various aspects (like in </a:t>
            </a:r>
            <a:r>
              <a:rPr lang="en-US" altLang="ru-RU" sz="1600" dirty="0" err="1">
                <a:solidFill>
                  <a:schemeClr val="tx1"/>
                </a:solidFill>
                <a:latin typeface="Arial" panose="020B0604020202020204" pitchFamily="34" charset="0"/>
              </a:rPr>
              <a:t>WebCompact</a:t>
            </a:r>
            <a:r>
              <a:rPr lang="en-US" altLang="ru-RU" sz="1600" dirty="0">
                <a:solidFill>
                  <a:schemeClr val="tx1"/>
                </a:solidFill>
                <a:latin typeface="Arial" panose="020B0604020202020204" pitchFamily="34" charset="0"/>
              </a:rPr>
              <a:t>);</a:t>
            </a:r>
          </a:p>
          <a:p>
            <a:pPr marL="285750" indent="-285750">
              <a:spcBef>
                <a:spcPts val="600"/>
              </a:spcBef>
              <a:buFont typeface="Arial" panose="020B0604020202020204" pitchFamily="34" charset="0"/>
              <a:buChar char="•"/>
            </a:pPr>
            <a:r>
              <a:rPr lang="en-US" altLang="ru-RU" sz="1600" dirty="0">
                <a:solidFill>
                  <a:schemeClr val="tx1"/>
                </a:solidFill>
                <a:latin typeface="Arial" panose="020B0604020202020204" pitchFamily="34" charset="0"/>
              </a:rPr>
              <a:t>Existing object types Bulk Import from CSV files (with CSV-schema validation) and Export.</a:t>
            </a:r>
          </a:p>
          <a:p>
            <a:pPr>
              <a:spcBef>
                <a:spcPts val="0"/>
              </a:spcBef>
            </a:pPr>
            <a:r>
              <a:rPr lang="en-US" altLang="ru-RU" sz="1800" b="1" dirty="0">
                <a:solidFill>
                  <a:schemeClr val="tx1"/>
                </a:solidFill>
                <a:latin typeface="Arial" panose="020B0604020202020204" pitchFamily="34" charset="0"/>
              </a:rPr>
              <a:t> </a:t>
            </a:r>
            <a:endParaRPr lang="en-US" altLang="ru-RU" sz="1800" dirty="0">
              <a:solidFill>
                <a:schemeClr val="tx1"/>
              </a:solidFill>
              <a:latin typeface="Arial" panose="020B0604020202020204" pitchFamily="34" charset="0"/>
            </a:endParaRPr>
          </a:p>
        </p:txBody>
      </p:sp>
      <p:pic>
        <p:nvPicPr>
          <p:cNvPr id="4" name="Picture 3">
            <a:extLst>
              <a:ext uri="{FF2B5EF4-FFF2-40B4-BE49-F238E27FC236}">
                <a16:creationId xmlns:a16="http://schemas.microsoft.com/office/drawing/2014/main" id="{1B9A0C3A-FFA3-06B1-3A1E-53E718690D4E}"/>
              </a:ext>
            </a:extLst>
          </p:cNvPr>
          <p:cNvPicPr>
            <a:picLocks noChangeAspect="1"/>
          </p:cNvPicPr>
          <p:nvPr/>
        </p:nvPicPr>
        <p:blipFill>
          <a:blip r:embed="rId3"/>
          <a:stretch>
            <a:fillRect/>
          </a:stretch>
        </p:blipFill>
        <p:spPr>
          <a:xfrm>
            <a:off x="6194108" y="538205"/>
            <a:ext cx="2949892" cy="1817521"/>
          </a:xfrm>
          <a:prstGeom prst="rect">
            <a:avLst/>
          </a:prstGeom>
          <a:ln>
            <a:solidFill>
              <a:srgbClr val="0070C0"/>
            </a:solidFill>
          </a:ln>
        </p:spPr>
      </p:pic>
      <p:pic>
        <p:nvPicPr>
          <p:cNvPr id="7" name="Picture 6">
            <a:extLst>
              <a:ext uri="{FF2B5EF4-FFF2-40B4-BE49-F238E27FC236}">
                <a16:creationId xmlns:a16="http://schemas.microsoft.com/office/drawing/2014/main" id="{31220FEF-4E17-EFDC-2D2F-3F475B48AC10}"/>
              </a:ext>
            </a:extLst>
          </p:cNvPr>
          <p:cNvPicPr>
            <a:picLocks noChangeAspect="1"/>
          </p:cNvPicPr>
          <p:nvPr/>
        </p:nvPicPr>
        <p:blipFill>
          <a:blip r:embed="rId4"/>
          <a:stretch>
            <a:fillRect/>
          </a:stretch>
        </p:blipFill>
        <p:spPr>
          <a:xfrm>
            <a:off x="1409291" y="3652228"/>
            <a:ext cx="3189277" cy="1491272"/>
          </a:xfrm>
          <a:prstGeom prst="rect">
            <a:avLst/>
          </a:prstGeom>
          <a:ln>
            <a:solidFill>
              <a:schemeClr val="tx2">
                <a:lumMod val="90000"/>
                <a:lumOff val="10000"/>
              </a:schemeClr>
            </a:solidFill>
          </a:ln>
        </p:spPr>
      </p:pic>
      <p:pic>
        <p:nvPicPr>
          <p:cNvPr id="10" name="Picture 9">
            <a:extLst>
              <a:ext uri="{FF2B5EF4-FFF2-40B4-BE49-F238E27FC236}">
                <a16:creationId xmlns:a16="http://schemas.microsoft.com/office/drawing/2014/main" id="{A617F3DE-0C1D-3A90-E622-B827F5C042A3}"/>
              </a:ext>
            </a:extLst>
          </p:cNvPr>
          <p:cNvPicPr>
            <a:picLocks noChangeAspect="1"/>
          </p:cNvPicPr>
          <p:nvPr/>
        </p:nvPicPr>
        <p:blipFill>
          <a:blip r:embed="rId5"/>
          <a:stretch>
            <a:fillRect/>
          </a:stretch>
        </p:blipFill>
        <p:spPr>
          <a:xfrm>
            <a:off x="4598568" y="2355726"/>
            <a:ext cx="4545432" cy="2787774"/>
          </a:xfrm>
          <a:prstGeom prst="rect">
            <a:avLst/>
          </a:prstGeom>
          <a:ln>
            <a:solidFill>
              <a:schemeClr val="tx2">
                <a:lumMod val="90000"/>
                <a:lumOff val="10000"/>
              </a:schemeClr>
            </a:solidFill>
          </a:ln>
        </p:spPr>
      </p:pic>
      <p:cxnSp>
        <p:nvCxnSpPr>
          <p:cNvPr id="11" name="Straight Arrow Connector 10">
            <a:extLst>
              <a:ext uri="{FF2B5EF4-FFF2-40B4-BE49-F238E27FC236}">
                <a16:creationId xmlns:a16="http://schemas.microsoft.com/office/drawing/2014/main" id="{EA738994-D70E-4C01-5AEB-DDBEA2150BB9}"/>
              </a:ext>
            </a:extLst>
          </p:cNvPr>
          <p:cNvCxnSpPr>
            <a:cxnSpLocks/>
          </p:cNvCxnSpPr>
          <p:nvPr/>
        </p:nvCxnSpPr>
        <p:spPr>
          <a:xfrm flipV="1">
            <a:off x="4427984" y="1622089"/>
            <a:ext cx="2298574" cy="54872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EE5CEA2-6BC9-9725-51A4-7EB737B641BC}"/>
              </a:ext>
            </a:extLst>
          </p:cNvPr>
          <p:cNvCxnSpPr>
            <a:cxnSpLocks/>
          </p:cNvCxnSpPr>
          <p:nvPr/>
        </p:nvCxnSpPr>
        <p:spPr>
          <a:xfrm>
            <a:off x="4067944" y="2458631"/>
            <a:ext cx="1170936" cy="727674"/>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0E19DDA-1EEE-5919-029D-C14DBF0928A9}"/>
              </a:ext>
            </a:extLst>
          </p:cNvPr>
          <p:cNvCxnSpPr>
            <a:cxnSpLocks/>
          </p:cNvCxnSpPr>
          <p:nvPr/>
        </p:nvCxnSpPr>
        <p:spPr>
          <a:xfrm flipH="1">
            <a:off x="3563888" y="2583180"/>
            <a:ext cx="216024" cy="1427781"/>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371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575999" y="283500"/>
            <a:ext cx="8034201" cy="468000"/>
          </a:xfrm>
        </p:spPr>
        <p:txBody>
          <a:bodyPr/>
          <a:lstStyle/>
          <a:p>
            <a:r>
              <a:rPr lang="de-DE" dirty="0"/>
              <a:t>Source Control</a:t>
            </a:r>
            <a:r>
              <a:rPr lang="ru-RU" dirty="0"/>
              <a:t> (</a:t>
            </a:r>
            <a:r>
              <a:rPr lang="en-US" dirty="0"/>
              <a:t>GitLab</a:t>
            </a:r>
            <a:r>
              <a:rPr lang="ru-RU" dirty="0"/>
              <a:t>)</a:t>
            </a:r>
            <a:endParaRPr lang="de-DE" sz="20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27</a:t>
            </a:fld>
            <a:r>
              <a:rPr lang="de-DE"/>
              <a:t> </a:t>
            </a:r>
            <a:endParaRPr lang="de-DE" dirty="0"/>
          </a:p>
        </p:txBody>
      </p:sp>
      <p:sp>
        <p:nvSpPr>
          <p:cNvPr id="9" name="TextBox 8">
            <a:extLst>
              <a:ext uri="{FF2B5EF4-FFF2-40B4-BE49-F238E27FC236}">
                <a16:creationId xmlns:a16="http://schemas.microsoft.com/office/drawing/2014/main" id="{D10ECBB7-B299-F195-475E-7CAE80883F17}"/>
              </a:ext>
            </a:extLst>
          </p:cNvPr>
          <p:cNvSpPr txBox="1"/>
          <p:nvPr/>
        </p:nvSpPr>
        <p:spPr>
          <a:xfrm>
            <a:off x="566784" y="4698278"/>
            <a:ext cx="3473928" cy="215444"/>
          </a:xfrm>
          <a:prstGeom prst="rect">
            <a:avLst/>
          </a:prstGeom>
          <a:noFill/>
        </p:spPr>
        <p:txBody>
          <a:bodyPr wrap="square">
            <a:spAutoFit/>
          </a:bodyPr>
          <a:lstStyle/>
          <a:p>
            <a:r>
              <a:rPr lang="en-US" sz="800" dirty="0">
                <a:hlinkClick r:id="rId3"/>
              </a:rPr>
              <a:t>https://gitlab.ruhr-uni-bochum.de</a:t>
            </a:r>
            <a:endParaRPr lang="en-US" sz="800" dirty="0"/>
          </a:p>
        </p:txBody>
      </p:sp>
      <p:sp>
        <p:nvSpPr>
          <p:cNvPr id="15" name="TextBox 14">
            <a:extLst>
              <a:ext uri="{FF2B5EF4-FFF2-40B4-BE49-F238E27FC236}">
                <a16:creationId xmlns:a16="http://schemas.microsoft.com/office/drawing/2014/main" id="{2588F61D-5814-5AA3-B7C0-9AC235D449EB}"/>
              </a:ext>
            </a:extLst>
          </p:cNvPr>
          <p:cNvSpPr txBox="1"/>
          <p:nvPr/>
        </p:nvSpPr>
        <p:spPr>
          <a:xfrm>
            <a:off x="107504" y="834256"/>
            <a:ext cx="4392488" cy="3516347"/>
          </a:xfrm>
          <a:prstGeom prst="rect">
            <a:avLst/>
          </a:prstGeom>
          <a:noFill/>
        </p:spPr>
        <p:txBody>
          <a:bodyPr wrap="square">
            <a:spAutoFit/>
          </a:bodyPr>
          <a:lstStyle/>
          <a:p>
            <a:r>
              <a:rPr lang="en-US" sz="2000" b="1" dirty="0"/>
              <a:t>Everybody’s welcome!</a:t>
            </a:r>
          </a:p>
          <a:p>
            <a:endParaRPr lang="en-US" b="1" dirty="0"/>
          </a:p>
          <a:p>
            <a:r>
              <a:rPr lang="en-US" b="1" dirty="0"/>
              <a:t>Core INF project:</a:t>
            </a:r>
          </a:p>
          <a:p>
            <a:r>
              <a:rPr lang="en-US" dirty="0">
                <a:hlinkClick r:id="rId4"/>
              </a:rPr>
              <a:t>https://gitlab.ruhr-uni-bochum.de/vic/infproject</a:t>
            </a:r>
            <a:endParaRPr lang="en-US" dirty="0"/>
          </a:p>
          <a:p>
            <a:endParaRPr lang="en-US" dirty="0"/>
          </a:p>
          <a:p>
            <a:endParaRPr lang="en-US" dirty="0"/>
          </a:p>
          <a:p>
            <a:r>
              <a:rPr lang="en-US" b="1" dirty="0"/>
              <a:t>Web Compact:</a:t>
            </a:r>
          </a:p>
          <a:p>
            <a:r>
              <a:rPr lang="en-US" dirty="0">
                <a:hlinkClick r:id="rId5"/>
              </a:rPr>
              <a:t>https://gitlab.ruhr-uni-bochum.de/vic/WebCompact</a:t>
            </a:r>
            <a:endParaRPr lang="en-US" dirty="0"/>
          </a:p>
          <a:p>
            <a:endParaRPr lang="en-US" dirty="0"/>
          </a:p>
          <a:p>
            <a:endParaRPr lang="en-US" dirty="0"/>
          </a:p>
          <a:p>
            <a:r>
              <a:rPr lang="en-US" b="1" dirty="0"/>
              <a:t>Shared projects (INF &amp; </a:t>
            </a:r>
            <a:r>
              <a:rPr lang="en-US" b="1" dirty="0" err="1"/>
              <a:t>WebCompact</a:t>
            </a:r>
            <a:r>
              <a:rPr lang="en-US" b="1" dirty="0"/>
              <a:t>):</a:t>
            </a:r>
            <a:br>
              <a:rPr lang="en-US" b="1" dirty="0"/>
            </a:br>
            <a:r>
              <a:rPr lang="en-US" b="1" dirty="0"/>
              <a:t>1) </a:t>
            </a:r>
            <a:r>
              <a:rPr lang="en-US" dirty="0"/>
              <a:t>Administration User Interface (Identity Manager UI):</a:t>
            </a:r>
          </a:p>
          <a:p>
            <a:r>
              <a:rPr lang="en-US" dirty="0">
                <a:hlinkClick r:id="rId6"/>
              </a:rPr>
              <a:t>https://gitlab.ruhr-uni-bochum.de/vic/identitymanagerui</a:t>
            </a:r>
            <a:endParaRPr lang="en-US" dirty="0"/>
          </a:p>
          <a:p>
            <a:r>
              <a:rPr lang="en-US" b="1" dirty="0"/>
              <a:t>2) </a:t>
            </a:r>
            <a:r>
              <a:rPr lang="en-US" i="0" dirty="0">
                <a:solidFill>
                  <a:srgbClr val="333238"/>
                </a:solidFill>
                <a:effectLst/>
              </a:rPr>
              <a:t>Web Application General Library (</a:t>
            </a:r>
            <a:r>
              <a:rPr lang="en-US" i="0" dirty="0" err="1">
                <a:solidFill>
                  <a:srgbClr val="333238"/>
                </a:solidFill>
                <a:effectLst/>
              </a:rPr>
              <a:t>WebUtilsLib</a:t>
            </a:r>
            <a:r>
              <a:rPr lang="en-US" i="0" dirty="0">
                <a:solidFill>
                  <a:srgbClr val="333238"/>
                </a:solidFill>
                <a:effectLst/>
              </a:rPr>
              <a:t>):</a:t>
            </a:r>
            <a:br>
              <a:rPr lang="en-US" i="0" dirty="0">
                <a:solidFill>
                  <a:srgbClr val="333238"/>
                </a:solidFill>
                <a:effectLst/>
              </a:rPr>
            </a:br>
            <a:r>
              <a:rPr lang="en-US" i="0" dirty="0">
                <a:solidFill>
                  <a:srgbClr val="333238"/>
                </a:solidFill>
                <a:effectLst/>
                <a:hlinkClick r:id="rId7"/>
              </a:rPr>
              <a:t>https://gitlab.ruhr-uni-bochum.de/vic/webutilslib</a:t>
            </a:r>
            <a:endParaRPr lang="en-US" i="0" dirty="0">
              <a:solidFill>
                <a:srgbClr val="333238"/>
              </a:solidFill>
              <a:effectLst/>
            </a:endParaRPr>
          </a:p>
          <a:p>
            <a:endParaRPr lang="en-US" dirty="0">
              <a:solidFill>
                <a:srgbClr val="333238"/>
              </a:solidFill>
            </a:endParaRPr>
          </a:p>
        </p:txBody>
      </p:sp>
      <p:pic>
        <p:nvPicPr>
          <p:cNvPr id="4" name="Picture 3">
            <a:extLst>
              <a:ext uri="{FF2B5EF4-FFF2-40B4-BE49-F238E27FC236}">
                <a16:creationId xmlns:a16="http://schemas.microsoft.com/office/drawing/2014/main" id="{B062754D-AC6C-E80B-AC5E-CF42CFE8896E}"/>
              </a:ext>
            </a:extLst>
          </p:cNvPr>
          <p:cNvPicPr>
            <a:picLocks noChangeAspect="1"/>
          </p:cNvPicPr>
          <p:nvPr/>
        </p:nvPicPr>
        <p:blipFill>
          <a:blip r:embed="rId8"/>
          <a:stretch>
            <a:fillRect/>
          </a:stretch>
        </p:blipFill>
        <p:spPr>
          <a:xfrm>
            <a:off x="4499992" y="51470"/>
            <a:ext cx="4577294" cy="2715766"/>
          </a:xfrm>
          <a:prstGeom prst="rect">
            <a:avLst/>
          </a:prstGeom>
          <a:ln>
            <a:solidFill>
              <a:schemeClr val="tx2">
                <a:lumMod val="90000"/>
                <a:lumOff val="10000"/>
              </a:schemeClr>
            </a:solidFill>
          </a:ln>
        </p:spPr>
      </p:pic>
      <p:pic>
        <p:nvPicPr>
          <p:cNvPr id="6" name="Picture 5">
            <a:extLst>
              <a:ext uri="{FF2B5EF4-FFF2-40B4-BE49-F238E27FC236}">
                <a16:creationId xmlns:a16="http://schemas.microsoft.com/office/drawing/2014/main" id="{1CD98350-2E9B-A694-BF0F-262043CFB282}"/>
              </a:ext>
            </a:extLst>
          </p:cNvPr>
          <p:cNvPicPr>
            <a:picLocks noChangeAspect="1"/>
          </p:cNvPicPr>
          <p:nvPr/>
        </p:nvPicPr>
        <p:blipFill>
          <a:blip r:embed="rId9"/>
          <a:stretch>
            <a:fillRect/>
          </a:stretch>
        </p:blipFill>
        <p:spPr>
          <a:xfrm>
            <a:off x="4499992" y="2840081"/>
            <a:ext cx="4577294" cy="2190842"/>
          </a:xfrm>
          <a:prstGeom prst="rect">
            <a:avLst/>
          </a:prstGeom>
          <a:ln>
            <a:solidFill>
              <a:schemeClr val="tx2">
                <a:lumMod val="90000"/>
                <a:lumOff val="10000"/>
              </a:schemeClr>
            </a:solidFill>
          </a:ln>
        </p:spPr>
      </p:pic>
    </p:spTree>
    <p:extLst>
      <p:ext uri="{BB962C8B-B14F-4D97-AF65-F5344CB8AC3E}">
        <p14:creationId xmlns:p14="http://schemas.microsoft.com/office/powerpoint/2010/main" val="3073177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575999" y="283500"/>
            <a:ext cx="8034201" cy="468000"/>
          </a:xfrm>
        </p:spPr>
        <p:txBody>
          <a:bodyPr/>
          <a:lstStyle/>
          <a:p>
            <a:r>
              <a:rPr lang="de-DE" dirty="0"/>
              <a:t>Web Site </a:t>
            </a:r>
            <a:r>
              <a:rPr lang="de-DE" dirty="0" err="1"/>
              <a:t>domain</a:t>
            </a:r>
            <a:r>
              <a:rPr lang="de-DE" dirty="0"/>
              <a:t> </a:t>
            </a:r>
            <a:r>
              <a:rPr lang="de-DE" dirty="0" err="1"/>
              <a:t>name</a:t>
            </a:r>
            <a:r>
              <a:rPr lang="de-DE" dirty="0"/>
              <a:t>? 			</a:t>
            </a:r>
            <a:endParaRPr lang="de-DE" sz="20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28</a:t>
            </a:fld>
            <a:r>
              <a:rPr lang="de-DE"/>
              <a:t> </a:t>
            </a:r>
            <a:endParaRPr lang="de-DE" dirty="0"/>
          </a:p>
        </p:txBody>
      </p:sp>
      <p:sp>
        <p:nvSpPr>
          <p:cNvPr id="4" name="TextBox 3">
            <a:extLst>
              <a:ext uri="{FF2B5EF4-FFF2-40B4-BE49-F238E27FC236}">
                <a16:creationId xmlns:a16="http://schemas.microsoft.com/office/drawing/2014/main" id="{5E03A270-6DD3-71D0-EB80-A80635B41E3F}"/>
              </a:ext>
            </a:extLst>
          </p:cNvPr>
          <p:cNvSpPr txBox="1"/>
          <p:nvPr/>
        </p:nvSpPr>
        <p:spPr>
          <a:xfrm>
            <a:off x="578030" y="736190"/>
            <a:ext cx="8172464" cy="2246769"/>
          </a:xfrm>
          <a:prstGeom prst="rect">
            <a:avLst/>
          </a:prstGeom>
          <a:noFill/>
        </p:spPr>
        <p:txBody>
          <a:bodyPr wrap="square">
            <a:spAutoFit/>
          </a:bodyPr>
          <a:lstStyle/>
          <a:p>
            <a:r>
              <a:rPr lang="de-DE" sz="1400" dirty="0">
                <a:solidFill>
                  <a:srgbClr val="000000"/>
                </a:solidFill>
                <a:hlinkClick r:id="rId3">
                  <a:extLst>
                    <a:ext uri="{A12FA001-AC4F-418D-AE19-62706E023703}">
                      <ahyp:hlinkClr xmlns:ahyp="http://schemas.microsoft.com/office/drawing/2018/hyperlinkcolor" val="tx"/>
                    </a:ext>
                  </a:extLst>
                </a:hlinkClick>
              </a:rPr>
              <a:t>https://</a:t>
            </a:r>
            <a:r>
              <a:rPr lang="de-DE" sz="1400" b="1" dirty="0">
                <a:solidFill>
                  <a:schemeClr val="tx2">
                    <a:lumMod val="50000"/>
                    <a:lumOff val="50000"/>
                  </a:schemeClr>
                </a:solidFill>
                <a:hlinkClick r:id="rId3">
                  <a:extLst>
                    <a:ext uri="{A12FA001-AC4F-418D-AE19-62706E023703}">
                      <ahyp:hlinkClr xmlns:ahyp="http://schemas.microsoft.com/office/drawing/2018/hyperlinkcolor" val="tx"/>
                    </a:ext>
                  </a:extLst>
                </a:hlinkClick>
              </a:rPr>
              <a:t>webcompact</a:t>
            </a:r>
            <a:r>
              <a:rPr lang="de-DE" sz="1400" dirty="0">
                <a:solidFill>
                  <a:srgbClr val="000000"/>
                </a:solidFill>
                <a:hlinkClick r:id="rId3">
                  <a:extLst>
                    <a:ext uri="{A12FA001-AC4F-418D-AE19-62706E023703}">
                      <ahyp:hlinkClr xmlns:ahyp="http://schemas.microsoft.com/office/drawing/2018/hyperlinkcolor" val="tx"/>
                    </a:ext>
                  </a:extLst>
                </a:hlinkClick>
              </a:rPr>
              <a:t>.</a:t>
            </a:r>
            <a:r>
              <a:rPr lang="de-DE" sz="1400" b="1" dirty="0">
                <a:solidFill>
                  <a:srgbClr val="000000"/>
                </a:solidFill>
                <a:hlinkClick r:id="rId3">
                  <a:extLst>
                    <a:ext uri="{A12FA001-AC4F-418D-AE19-62706E023703}">
                      <ahyp:hlinkClr xmlns:ahyp="http://schemas.microsoft.com/office/drawing/2018/hyperlinkcolor" val="tx"/>
                    </a:ext>
                  </a:extLst>
                </a:hlinkClick>
              </a:rPr>
              <a:t>wdm</a:t>
            </a:r>
            <a:r>
              <a:rPr lang="de-DE" sz="1400" dirty="0">
                <a:solidFill>
                  <a:srgbClr val="000000"/>
                </a:solidFill>
                <a:hlinkClick r:id="rId3">
                  <a:extLst>
                    <a:ext uri="{A12FA001-AC4F-418D-AE19-62706E023703}">
                      <ahyp:hlinkClr xmlns:ahyp="http://schemas.microsoft.com/office/drawing/2018/hyperlinkcolor" val="tx"/>
                    </a:ext>
                  </a:extLst>
                </a:hlinkClick>
              </a:rPr>
              <a:t>.ruhr-uni-bochum.de/</a:t>
            </a:r>
            <a:endParaRPr lang="en-US" sz="1400" dirty="0"/>
          </a:p>
          <a:p>
            <a:endParaRPr lang="en-US" sz="1400" dirty="0"/>
          </a:p>
          <a:p>
            <a:r>
              <a:rPr lang="de-DE" sz="1400" dirty="0">
                <a:solidFill>
                  <a:srgbClr val="000000"/>
                </a:solidFill>
                <a:hlinkClick r:id="rId4">
                  <a:extLst>
                    <a:ext uri="{A12FA001-AC4F-418D-AE19-62706E023703}">
                      <ahyp:hlinkClr xmlns:ahyp="http://schemas.microsoft.com/office/drawing/2018/hyperlinkcolor" val="tx"/>
                    </a:ext>
                  </a:extLst>
                </a:hlinkClick>
              </a:rPr>
              <a:t>https://</a:t>
            </a:r>
            <a:r>
              <a:rPr lang="de-DE" sz="1400" b="1" dirty="0">
                <a:solidFill>
                  <a:schemeClr val="tx2">
                    <a:lumMod val="50000"/>
                    <a:lumOff val="50000"/>
                  </a:schemeClr>
                </a:solidFill>
                <a:hlinkClick r:id="rId4">
                  <a:extLst>
                    <a:ext uri="{A12FA001-AC4F-418D-AE19-62706E023703}">
                      <ahyp:hlinkClr xmlns:ahyp="http://schemas.microsoft.com/office/drawing/2018/hyperlinkcolor" val="tx"/>
                    </a:ext>
                  </a:extLst>
                </a:hlinkClick>
              </a:rPr>
              <a:t>demo</a:t>
            </a:r>
            <a:r>
              <a:rPr lang="de-DE" sz="1400" dirty="0">
                <a:solidFill>
                  <a:srgbClr val="000000"/>
                </a:solidFill>
                <a:hlinkClick r:id="rId4">
                  <a:extLst>
                    <a:ext uri="{A12FA001-AC4F-418D-AE19-62706E023703}">
                      <ahyp:hlinkClr xmlns:ahyp="http://schemas.microsoft.com/office/drawing/2018/hyperlinkcolor" val="tx"/>
                    </a:ext>
                  </a:extLst>
                </a:hlinkClick>
              </a:rPr>
              <a:t>.mdi.ruhr-uni-bochum.de/</a:t>
            </a:r>
            <a:endParaRPr lang="de-DE" sz="1400" dirty="0"/>
          </a:p>
          <a:p>
            <a:r>
              <a:rPr lang="de-DE" sz="1400" dirty="0">
                <a:solidFill>
                  <a:srgbClr val="000000"/>
                </a:solidFill>
                <a:hlinkClick r:id="rId5">
                  <a:extLst>
                    <a:ext uri="{A12FA001-AC4F-418D-AE19-62706E023703}">
                      <ahyp:hlinkClr xmlns:ahyp="http://schemas.microsoft.com/office/drawing/2018/hyperlinkcolor" val="tx"/>
                    </a:ext>
                  </a:extLst>
                </a:hlinkClick>
              </a:rPr>
              <a:t>https://</a:t>
            </a:r>
            <a:r>
              <a:rPr lang="de-DE" sz="1400" b="1" dirty="0">
                <a:solidFill>
                  <a:schemeClr val="tx2">
                    <a:lumMod val="50000"/>
                    <a:lumOff val="50000"/>
                  </a:schemeClr>
                </a:solidFill>
                <a:hlinkClick r:id="rId5">
                  <a:extLst>
                    <a:ext uri="{A12FA001-AC4F-418D-AE19-62706E023703}">
                      <ahyp:hlinkClr xmlns:ahyp="http://schemas.microsoft.com/office/drawing/2018/hyperlinkcolor" val="tx"/>
                    </a:ext>
                  </a:extLst>
                </a:hlinkClick>
              </a:rPr>
              <a:t>inf</a:t>
            </a:r>
            <a:r>
              <a:rPr lang="de-DE" sz="1400" dirty="0">
                <a:solidFill>
                  <a:srgbClr val="000000"/>
                </a:solidFill>
                <a:hlinkClick r:id="rId5">
                  <a:extLst>
                    <a:ext uri="{A12FA001-AC4F-418D-AE19-62706E023703}">
                      <ahyp:hlinkClr xmlns:ahyp="http://schemas.microsoft.com/office/drawing/2018/hyperlinkcolor" val="tx"/>
                    </a:ext>
                  </a:extLst>
                </a:hlinkClick>
              </a:rPr>
              <a:t>.mdi.ruhr-uni-bochum.de/</a:t>
            </a:r>
            <a:endParaRPr lang="de-DE" sz="1400" dirty="0"/>
          </a:p>
          <a:p>
            <a:r>
              <a:rPr lang="de-DE" sz="1400" dirty="0">
                <a:solidFill>
                  <a:srgbClr val="000000"/>
                </a:solidFill>
                <a:hlinkClick r:id="rId6">
                  <a:extLst>
                    <a:ext uri="{A12FA001-AC4F-418D-AE19-62706E023703}">
                      <ahyp:hlinkClr xmlns:ahyp="http://schemas.microsoft.com/office/drawing/2018/hyperlinkcolor" val="tx"/>
                    </a:ext>
                  </a:extLst>
                </a:hlinkClick>
              </a:rPr>
              <a:t>https://</a:t>
            </a:r>
            <a:r>
              <a:rPr lang="de-DE" sz="1400" b="1" dirty="0">
                <a:solidFill>
                  <a:schemeClr val="tx2">
                    <a:lumMod val="50000"/>
                    <a:lumOff val="50000"/>
                  </a:schemeClr>
                </a:solidFill>
                <a:hlinkClick r:id="rId6">
                  <a:extLst>
                    <a:ext uri="{A12FA001-AC4F-418D-AE19-62706E023703}">
                      <ahyp:hlinkClr xmlns:ahyp="http://schemas.microsoft.com/office/drawing/2018/hyperlinkcolor" val="tx"/>
                    </a:ext>
                  </a:extLst>
                </a:hlinkClick>
              </a:rPr>
              <a:t>dim</a:t>
            </a:r>
            <a:r>
              <a:rPr lang="de-DE" sz="1400" dirty="0">
                <a:solidFill>
                  <a:srgbClr val="000000"/>
                </a:solidFill>
                <a:hlinkClick r:id="rId6">
                  <a:extLst>
                    <a:ext uri="{A12FA001-AC4F-418D-AE19-62706E023703}">
                      <ahyp:hlinkClr xmlns:ahyp="http://schemas.microsoft.com/office/drawing/2018/hyperlinkcolor" val="tx"/>
                    </a:ext>
                  </a:extLst>
                </a:hlinkClick>
              </a:rPr>
              <a:t>.mdi.ruhr-uni-bochum.de/</a:t>
            </a:r>
            <a:endParaRPr lang="de-DE" sz="1400" dirty="0"/>
          </a:p>
          <a:p>
            <a:r>
              <a:rPr lang="de-DE" sz="1400" dirty="0">
                <a:solidFill>
                  <a:srgbClr val="000000"/>
                </a:solidFill>
                <a:hlinkClick r:id="rId6">
                  <a:extLst>
                    <a:ext uri="{A12FA001-AC4F-418D-AE19-62706E023703}">
                      <ahyp:hlinkClr xmlns:ahyp="http://schemas.microsoft.com/office/drawing/2018/hyperlinkcolor" val="tx"/>
                    </a:ext>
                  </a:extLst>
                </a:hlinkClick>
              </a:rPr>
              <a:t>https://</a:t>
            </a:r>
            <a:r>
              <a:rPr lang="de-DE" sz="1400" b="1" dirty="0">
                <a:solidFill>
                  <a:schemeClr val="tx2">
                    <a:lumMod val="50000"/>
                    <a:lumOff val="50000"/>
                  </a:schemeClr>
                </a:solidFill>
                <a:hlinkClick r:id="rId6">
                  <a:extLst>
                    <a:ext uri="{A12FA001-AC4F-418D-AE19-62706E023703}">
                      <ahyp:hlinkClr xmlns:ahyp="http://schemas.microsoft.com/office/drawing/2018/hyperlinkcolor" val="tx"/>
                    </a:ext>
                  </a:extLst>
                </a:hlinkClick>
              </a:rPr>
              <a:t>crc1625</a:t>
            </a:r>
            <a:r>
              <a:rPr lang="de-DE" sz="1400" dirty="0">
                <a:solidFill>
                  <a:srgbClr val="000000"/>
                </a:solidFill>
                <a:hlinkClick r:id="rId6">
                  <a:extLst>
                    <a:ext uri="{A12FA001-AC4F-418D-AE19-62706E023703}">
                      <ahyp:hlinkClr xmlns:ahyp="http://schemas.microsoft.com/office/drawing/2018/hyperlinkcolor" val="tx"/>
                    </a:ext>
                  </a:extLst>
                </a:hlinkClick>
              </a:rPr>
              <a:t>.mdi.ruhr-uni-bochum.de/</a:t>
            </a:r>
            <a:endParaRPr lang="de-DE" sz="1400" dirty="0"/>
          </a:p>
          <a:p>
            <a:endParaRPr lang="de-DE" sz="1400" dirty="0"/>
          </a:p>
          <a:p>
            <a:endParaRPr lang="de-DE" sz="1400" dirty="0"/>
          </a:p>
          <a:p>
            <a:endParaRPr lang="en-US" sz="1400" dirty="0"/>
          </a:p>
          <a:p>
            <a:endParaRPr lang="en-US" sz="1400" dirty="0"/>
          </a:p>
        </p:txBody>
      </p:sp>
      <p:sp>
        <p:nvSpPr>
          <p:cNvPr id="9" name="TextBox 8">
            <a:extLst>
              <a:ext uri="{FF2B5EF4-FFF2-40B4-BE49-F238E27FC236}">
                <a16:creationId xmlns:a16="http://schemas.microsoft.com/office/drawing/2014/main" id="{8718A9D6-065F-3E1C-F586-D88775EB6DBF}"/>
              </a:ext>
            </a:extLst>
          </p:cNvPr>
          <p:cNvSpPr txBox="1"/>
          <p:nvPr/>
        </p:nvSpPr>
        <p:spPr>
          <a:xfrm>
            <a:off x="578030" y="2102078"/>
            <a:ext cx="6656664" cy="3070071"/>
          </a:xfrm>
          <a:prstGeom prst="rect">
            <a:avLst/>
          </a:prstGeom>
          <a:noFill/>
        </p:spPr>
        <p:txBody>
          <a:bodyPr wrap="square">
            <a:spAutoFit/>
          </a:bodyPr>
          <a:lstStyle/>
          <a:p>
            <a:r>
              <a:rPr lang="en-US" sz="1800" b="1" dirty="0">
                <a:latin typeface="Slack-Lato"/>
              </a:rPr>
              <a:t>Buy a domain</a:t>
            </a:r>
            <a:r>
              <a:rPr lang="ru-RU" sz="1800" b="1" dirty="0">
                <a:latin typeface="Slack-Lato"/>
              </a:rPr>
              <a:t> (</a:t>
            </a:r>
            <a:r>
              <a:rPr lang="en-US" sz="1800" b="1" dirty="0">
                <a:latin typeface="Slack-Lato"/>
              </a:rPr>
              <a:t>~ </a:t>
            </a:r>
            <a:r>
              <a:rPr lang="ru-RU" sz="1800" b="1" dirty="0">
                <a:latin typeface="Slack-Lato"/>
              </a:rPr>
              <a:t>1</a:t>
            </a:r>
            <a:r>
              <a:rPr lang="en-US" sz="1800" b="1" dirty="0">
                <a:latin typeface="Slack-Lato"/>
              </a:rPr>
              <a:t>5</a:t>
            </a:r>
            <a:r>
              <a:rPr lang="ru-RU" sz="1800" b="1" dirty="0">
                <a:latin typeface="Slack-Lato"/>
              </a:rPr>
              <a:t> </a:t>
            </a:r>
            <a:r>
              <a:rPr lang="en-US" sz="1800" b="1" dirty="0">
                <a:latin typeface="Slack-Lato"/>
              </a:rPr>
              <a:t>euro / year in .de zone</a:t>
            </a:r>
            <a:r>
              <a:rPr lang="ru-RU" sz="1800" b="1" dirty="0">
                <a:latin typeface="Slack-Lato"/>
              </a:rPr>
              <a:t>)?</a:t>
            </a:r>
            <a:endParaRPr lang="en-US" sz="1800" b="1" dirty="0">
              <a:latin typeface="Slack-Lato"/>
            </a:endParaRPr>
          </a:p>
          <a:p>
            <a:endParaRPr lang="en-US" b="1" dirty="0">
              <a:latin typeface="Slack-Lato"/>
            </a:endParaRPr>
          </a:p>
          <a:p>
            <a:r>
              <a:rPr lang="en-US" b="1" dirty="0">
                <a:latin typeface="Slack-Lato"/>
              </a:rPr>
              <a:t>Free domains [zones available]:</a:t>
            </a:r>
            <a:endParaRPr lang="nl-NL" b="1" i="0" u="none" strike="noStrike" dirty="0">
              <a:effectLst/>
              <a:latin typeface="Slack-Lato"/>
            </a:endParaRPr>
          </a:p>
          <a:p>
            <a:r>
              <a:rPr lang="nl-NL" b="0" i="0" dirty="0">
                <a:solidFill>
                  <a:srgbClr val="1D1C1D"/>
                </a:solidFill>
                <a:effectLst/>
                <a:latin typeface="Slack-Lato"/>
              </a:rPr>
              <a:t>matresearch [.de, .eu, .org, .net]</a:t>
            </a:r>
            <a:br>
              <a:rPr lang="nl-NL" dirty="0"/>
            </a:br>
            <a:r>
              <a:rPr lang="nl-NL" b="0" i="0" dirty="0">
                <a:solidFill>
                  <a:srgbClr val="1D1C1D"/>
                </a:solidFill>
                <a:effectLst/>
                <a:latin typeface="Slack-Lato"/>
              </a:rPr>
              <a:t>materialsresearch [.eu]</a:t>
            </a:r>
            <a:br>
              <a:rPr lang="nl-NL" dirty="0"/>
            </a:br>
            <a:r>
              <a:rPr lang="nl-NL" b="0" i="0" dirty="0">
                <a:solidFill>
                  <a:srgbClr val="1D1C1D"/>
                </a:solidFill>
                <a:effectLst/>
                <a:latin typeface="Slack-Lato"/>
              </a:rPr>
              <a:t>matinf [.org, .net]</a:t>
            </a:r>
            <a:br>
              <a:rPr lang="nl-NL" dirty="0"/>
            </a:br>
            <a:r>
              <a:rPr lang="nl-NL" b="0" i="0" dirty="0">
                <a:solidFill>
                  <a:srgbClr val="1D1C1D"/>
                </a:solidFill>
                <a:effectLst/>
                <a:latin typeface="Slack-Lato"/>
              </a:rPr>
              <a:t>htmat [.de, .eu, .org, .net]</a:t>
            </a:r>
            <a:br>
              <a:rPr lang="nl-NL" dirty="0"/>
            </a:br>
            <a:r>
              <a:rPr lang="nl-NL" b="0" i="0" dirty="0">
                <a:solidFill>
                  <a:srgbClr val="1D1C1D"/>
                </a:solidFill>
                <a:effectLst/>
                <a:latin typeface="Slack-Lato"/>
              </a:rPr>
              <a:t>htmaterials [.de, .eu, .org, .net]</a:t>
            </a:r>
            <a:br>
              <a:rPr lang="nl-NL" dirty="0"/>
            </a:br>
            <a:r>
              <a:rPr lang="nl-NL" b="0" i="0" dirty="0">
                <a:solidFill>
                  <a:srgbClr val="1D1C1D"/>
                </a:solidFill>
                <a:effectLst/>
                <a:latin typeface="Slack-Lato"/>
              </a:rPr>
              <a:t>materialsdb [.eu, .net]</a:t>
            </a:r>
            <a:br>
              <a:rPr lang="nl-NL" dirty="0"/>
            </a:br>
            <a:r>
              <a:rPr lang="nl-NL" b="0" i="0" dirty="0">
                <a:solidFill>
                  <a:srgbClr val="1D1C1D"/>
                </a:solidFill>
                <a:effectLst/>
                <a:latin typeface="Slack-Lato"/>
              </a:rPr>
              <a:t>matdb [.org, .net]</a:t>
            </a:r>
          </a:p>
          <a:p>
            <a:endParaRPr lang="nl-NL" dirty="0">
              <a:solidFill>
                <a:srgbClr val="1D1C1D"/>
              </a:solidFill>
              <a:latin typeface="Slack-Lato"/>
            </a:endParaRPr>
          </a:p>
          <a:p>
            <a:r>
              <a:rPr lang="en-US" dirty="0">
                <a:solidFill>
                  <a:srgbClr val="1D1C1D"/>
                </a:solidFill>
                <a:latin typeface="Slack-Lato"/>
              </a:rPr>
              <a:t>You can play and select free domains:</a:t>
            </a:r>
            <a:endParaRPr lang="nl-NL" dirty="0">
              <a:solidFill>
                <a:srgbClr val="1D1C1D"/>
              </a:solidFill>
              <a:latin typeface="Slack-Lato"/>
            </a:endParaRPr>
          </a:p>
          <a:p>
            <a:pPr marL="285750" indent="-285750">
              <a:buFont typeface="Arial" panose="020B0604020202020204" pitchFamily="34" charset="0"/>
              <a:buChar char="•"/>
            </a:pPr>
            <a:r>
              <a:rPr lang="nl-NL" b="0" i="0" u="none" strike="noStrike" dirty="0">
                <a:effectLst/>
                <a:latin typeface="Slack-Lato"/>
                <a:hlinkClick r:id="rId7"/>
              </a:rPr>
              <a:t>https://www.godaddy.com/de-de/domains https://www.strato.de/buy/ger/domain/display/1</a:t>
            </a:r>
            <a:endParaRPr lang="en-US" dirty="0"/>
          </a:p>
        </p:txBody>
      </p:sp>
      <p:sp>
        <p:nvSpPr>
          <p:cNvPr id="3" name="TextBox 2">
            <a:extLst>
              <a:ext uri="{FF2B5EF4-FFF2-40B4-BE49-F238E27FC236}">
                <a16:creationId xmlns:a16="http://schemas.microsoft.com/office/drawing/2014/main" id="{1B752E06-B375-0CA7-B981-5DC07CFD074E}"/>
              </a:ext>
            </a:extLst>
          </p:cNvPr>
          <p:cNvSpPr txBox="1"/>
          <p:nvPr/>
        </p:nvSpPr>
        <p:spPr>
          <a:xfrm>
            <a:off x="5183097" y="1440278"/>
            <a:ext cx="3550559" cy="461665"/>
          </a:xfrm>
          <a:prstGeom prst="rect">
            <a:avLst/>
          </a:prstGeom>
          <a:noFill/>
        </p:spPr>
        <p:txBody>
          <a:bodyPr wrap="square">
            <a:spAutoFit/>
          </a:bodyPr>
          <a:lstStyle/>
          <a:p>
            <a:r>
              <a:rPr lang="en-US" sz="2400" b="1" dirty="0">
                <a:solidFill>
                  <a:srgbClr val="00B0F0"/>
                </a:solidFill>
                <a:latin typeface="Slack-Lato"/>
              </a:rPr>
              <a:t>The shorter is better!</a:t>
            </a:r>
            <a:endParaRPr lang="en-US" sz="2400" dirty="0">
              <a:solidFill>
                <a:srgbClr val="00B0F0"/>
              </a:solidFill>
            </a:endParaRPr>
          </a:p>
        </p:txBody>
      </p:sp>
      <p:sp>
        <p:nvSpPr>
          <p:cNvPr id="7" name="TextBox 6">
            <a:extLst>
              <a:ext uri="{FF2B5EF4-FFF2-40B4-BE49-F238E27FC236}">
                <a16:creationId xmlns:a16="http://schemas.microsoft.com/office/drawing/2014/main" id="{CCAE6AF9-F1C1-F35C-BEBE-1DDA8DC69DF4}"/>
              </a:ext>
            </a:extLst>
          </p:cNvPr>
          <p:cNvSpPr txBox="1"/>
          <p:nvPr/>
        </p:nvSpPr>
        <p:spPr>
          <a:xfrm>
            <a:off x="5133257" y="1011290"/>
            <a:ext cx="3600400" cy="338554"/>
          </a:xfrm>
          <a:prstGeom prst="rect">
            <a:avLst/>
          </a:prstGeom>
          <a:noFill/>
        </p:spPr>
        <p:txBody>
          <a:bodyPr wrap="square">
            <a:spAutoFit/>
          </a:bodyPr>
          <a:lstStyle/>
          <a:p>
            <a:r>
              <a:rPr lang="en-US" sz="1600" dirty="0"/>
              <a:t>Every name is </a:t>
            </a:r>
            <a:r>
              <a:rPr lang="en-US" sz="1600" dirty="0" err="1">
                <a:solidFill>
                  <a:srgbClr val="FF0000"/>
                </a:solidFill>
              </a:rPr>
              <a:t>tooooooooooooo</a:t>
            </a:r>
            <a:r>
              <a:rPr lang="en-US" sz="1600" dirty="0">
                <a:solidFill>
                  <a:srgbClr val="FF0000"/>
                </a:solidFill>
              </a:rPr>
              <a:t> long</a:t>
            </a:r>
            <a:endParaRPr lang="en-US" sz="1600" dirty="0"/>
          </a:p>
        </p:txBody>
      </p:sp>
      <p:sp>
        <p:nvSpPr>
          <p:cNvPr id="6" name="TextBox 5">
            <a:extLst>
              <a:ext uri="{FF2B5EF4-FFF2-40B4-BE49-F238E27FC236}">
                <a16:creationId xmlns:a16="http://schemas.microsoft.com/office/drawing/2014/main" id="{903314C8-B540-EA87-48AB-C2C67D6CF433}"/>
              </a:ext>
            </a:extLst>
          </p:cNvPr>
          <p:cNvSpPr txBox="1"/>
          <p:nvPr/>
        </p:nvSpPr>
        <p:spPr>
          <a:xfrm flipH="1">
            <a:off x="4304956" y="457292"/>
            <a:ext cx="738518" cy="1785104"/>
          </a:xfrm>
          <a:prstGeom prst="rect">
            <a:avLst/>
          </a:prstGeom>
          <a:noFill/>
        </p:spPr>
        <p:txBody>
          <a:bodyPr wrap="square">
            <a:spAutoFit/>
          </a:bodyPr>
          <a:lstStyle/>
          <a:p>
            <a:r>
              <a:rPr lang="en-US" sz="11000" dirty="0">
                <a:solidFill>
                  <a:srgbClr val="00B0F0"/>
                </a:solidFill>
                <a:latin typeface="Slack-Lato"/>
              </a:rPr>
              <a:t>}</a:t>
            </a:r>
            <a:endParaRPr lang="en-US" sz="11000" dirty="0">
              <a:solidFill>
                <a:srgbClr val="00B0F0"/>
              </a:solidFill>
            </a:endParaRPr>
          </a:p>
        </p:txBody>
      </p:sp>
    </p:spTree>
    <p:extLst>
      <p:ext uri="{BB962C8B-B14F-4D97-AF65-F5344CB8AC3E}">
        <p14:creationId xmlns:p14="http://schemas.microsoft.com/office/powerpoint/2010/main" val="1567518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8CC695-2919-4A20-BCA1-5D7C99BDF135}"/>
              </a:ext>
            </a:extLst>
          </p:cNvPr>
          <p:cNvSpPr>
            <a:spLocks noGrp="1"/>
          </p:cNvSpPr>
          <p:nvPr>
            <p:ph type="title"/>
          </p:nvPr>
        </p:nvSpPr>
        <p:spPr/>
        <p:txBody>
          <a:bodyPr/>
          <a:lstStyle/>
          <a:p>
            <a:r>
              <a:rPr lang="en-US" altLang="ru-RU" dirty="0">
                <a:latin typeface="Arial" panose="020B0604020202020204" pitchFamily="34" charset="0"/>
              </a:rPr>
              <a:t>Thanks for your attention</a:t>
            </a:r>
            <a:endParaRPr lang="de-DE" dirty="0"/>
          </a:p>
        </p:txBody>
      </p:sp>
      <p:sp>
        <p:nvSpPr>
          <p:cNvPr id="3" name="Textplatzhalter 2">
            <a:extLst>
              <a:ext uri="{FF2B5EF4-FFF2-40B4-BE49-F238E27FC236}">
                <a16:creationId xmlns:a16="http://schemas.microsoft.com/office/drawing/2014/main" id="{E5860D75-A6C9-4307-A5CD-1F81FECFE534}"/>
              </a:ext>
            </a:extLst>
          </p:cNvPr>
          <p:cNvSpPr>
            <a:spLocks noGrp="1"/>
          </p:cNvSpPr>
          <p:nvPr>
            <p:ph type="body" sz="quarter" idx="10"/>
          </p:nvPr>
        </p:nvSpPr>
        <p:spPr/>
        <p:txBody>
          <a:bodyPr/>
          <a:lstStyle/>
          <a:p>
            <a:r>
              <a:rPr lang="de-DE" dirty="0"/>
              <a:t>Q&amp;A</a:t>
            </a:r>
          </a:p>
        </p:txBody>
      </p:sp>
      <p:sp>
        <p:nvSpPr>
          <p:cNvPr id="4" name="Fußzeilenplatzhalter 3">
            <a:extLst>
              <a:ext uri="{FF2B5EF4-FFF2-40B4-BE49-F238E27FC236}">
                <a16:creationId xmlns:a16="http://schemas.microsoft.com/office/drawing/2014/main" id="{89168B9D-F596-A91E-FE52-9D6DF4B7776A}"/>
              </a:ext>
            </a:extLst>
          </p:cNvPr>
          <p:cNvSpPr txBox="1">
            <a:spLocks/>
          </p:cNvSpPr>
          <p:nvPr/>
        </p:nvSpPr>
        <p:spPr>
          <a:xfrm>
            <a:off x="468000" y="4279500"/>
            <a:ext cx="6300000" cy="108000"/>
          </a:xfrm>
          <a:prstGeom prst="rect">
            <a:avLst/>
          </a:prstGeom>
        </p:spPr>
        <p:txBody>
          <a:bodyPr/>
          <a:ls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de-DE" dirty="0">
                <a:solidFill>
                  <a:schemeClr val="bg1"/>
                </a:solidFill>
              </a:rPr>
              <a:t>Victor Dudarev</a:t>
            </a:r>
          </a:p>
        </p:txBody>
      </p:sp>
    </p:spTree>
    <p:extLst>
      <p:ext uri="{BB962C8B-B14F-4D97-AF65-F5344CB8AC3E}">
        <p14:creationId xmlns:p14="http://schemas.microsoft.com/office/powerpoint/2010/main" val="886367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CAAEB5D-F78C-B9C0-A5B5-C09133823469}"/>
              </a:ext>
            </a:extLst>
          </p:cNvPr>
          <p:cNvPicPr>
            <a:picLocks noChangeAspect="1"/>
          </p:cNvPicPr>
          <p:nvPr/>
        </p:nvPicPr>
        <p:blipFill>
          <a:blip r:embed="rId3"/>
          <a:stretch>
            <a:fillRect/>
          </a:stretch>
        </p:blipFill>
        <p:spPr>
          <a:xfrm>
            <a:off x="3815709" y="672729"/>
            <a:ext cx="5313755" cy="3363838"/>
          </a:xfrm>
          <a:prstGeom prst="rect">
            <a:avLst/>
          </a:prstGeom>
          <a:ln>
            <a:solidFill>
              <a:schemeClr val="tx2">
                <a:lumMod val="75000"/>
                <a:lumOff val="25000"/>
              </a:schemeClr>
            </a:solidFill>
          </a:ln>
        </p:spPr>
      </p:pic>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468000" y="267494"/>
            <a:ext cx="7560000" cy="468000"/>
          </a:xfrm>
        </p:spPr>
        <p:txBody>
          <a:bodyPr/>
          <a:lstStyle/>
          <a:p>
            <a:r>
              <a:rPr lang="en-US" dirty="0"/>
              <a:t>Web Compact: Sputter Rates</a:t>
            </a:r>
            <a:endParaRPr lang="de-DE" dirty="0"/>
          </a:p>
        </p:txBody>
      </p:sp>
      <p:sp>
        <p:nvSpPr>
          <p:cNvPr id="3" name="Inhaltsplatzhalter 2">
            <a:extLst>
              <a:ext uri="{FF2B5EF4-FFF2-40B4-BE49-F238E27FC236}">
                <a16:creationId xmlns:a16="http://schemas.microsoft.com/office/drawing/2014/main" id="{62E373E2-E479-4B85-B011-875D0EA60F4A}"/>
              </a:ext>
            </a:extLst>
          </p:cNvPr>
          <p:cNvSpPr>
            <a:spLocks noGrp="1"/>
          </p:cNvSpPr>
          <p:nvPr>
            <p:ph idx="1"/>
          </p:nvPr>
        </p:nvSpPr>
        <p:spPr>
          <a:xfrm>
            <a:off x="107738" y="1147596"/>
            <a:ext cx="8856750" cy="2715926"/>
          </a:xfrm>
        </p:spPr>
        <p:txBody>
          <a:bodyPr/>
          <a:lstStyle/>
          <a:p>
            <a:pPr marL="285750" indent="-285750">
              <a:buFont typeface="Arial" panose="020B0604020202020204" pitchFamily="34" charset="0"/>
              <a:buChar char="•"/>
            </a:pPr>
            <a:r>
              <a:rPr lang="en-US" sz="1600" dirty="0"/>
              <a:t>List of digitalized sputter rates</a:t>
            </a:r>
            <a:br>
              <a:rPr lang="en-US" sz="1600" dirty="0"/>
            </a:br>
            <a:r>
              <a:rPr lang="en-US" sz="1600" b="0" dirty="0"/>
              <a:t>(User group access);</a:t>
            </a:r>
          </a:p>
          <a:p>
            <a:pPr marL="285750" indent="-285750">
              <a:buFont typeface="Arial" panose="020B0604020202020204" pitchFamily="34" charset="0"/>
              <a:buChar char="•"/>
            </a:pPr>
            <a:r>
              <a:rPr lang="en-US" sz="1600" dirty="0"/>
              <a:t>Download (export) data</a:t>
            </a:r>
            <a:br>
              <a:rPr lang="en-US" sz="1600" dirty="0"/>
            </a:br>
            <a:r>
              <a:rPr lang="en-US" sz="1600" b="0" dirty="0"/>
              <a:t>(Administrator group or user with</a:t>
            </a:r>
            <a:br>
              <a:rPr lang="en-US" sz="1600" b="0" dirty="0"/>
            </a:br>
            <a:r>
              <a:rPr lang="en-US" sz="1800" b="0" dirty="0">
                <a:solidFill>
                  <a:srgbClr val="A31515"/>
                </a:solidFill>
                <a:latin typeface="Cascadia Mono" panose="020B0609020000020004" pitchFamily="49" charset="0"/>
              </a:rPr>
              <a:t>_</a:t>
            </a:r>
            <a:r>
              <a:rPr lang="en-US" sz="1800" b="0" dirty="0" err="1">
                <a:solidFill>
                  <a:srgbClr val="A31515"/>
                </a:solidFill>
                <a:latin typeface="Cascadia Mono" panose="020B0609020000020004" pitchFamily="49" charset="0"/>
              </a:rPr>
              <a:t>SputterRate.read</a:t>
            </a:r>
            <a:r>
              <a:rPr lang="en-US" sz="1600" b="0" dirty="0"/>
              <a:t> claim);</a:t>
            </a:r>
          </a:p>
          <a:p>
            <a:pPr marL="285750" indent="-285750">
              <a:buFont typeface="Arial" panose="020B0604020202020204" pitchFamily="34" charset="0"/>
              <a:buChar char="•"/>
            </a:pPr>
            <a:r>
              <a:rPr lang="en-US" sz="1600" dirty="0"/>
              <a:t>Upload (import) data</a:t>
            </a:r>
            <a:br>
              <a:rPr lang="en-US" sz="1600" dirty="0"/>
            </a:br>
            <a:r>
              <a:rPr lang="en-US" sz="1600" b="0" dirty="0"/>
              <a:t>(Administrator group or user with</a:t>
            </a:r>
            <a:br>
              <a:rPr lang="en-US" sz="1600" b="0" dirty="0"/>
            </a:br>
            <a:r>
              <a:rPr lang="en-US" sz="1800" b="0" dirty="0">
                <a:solidFill>
                  <a:srgbClr val="A31515"/>
                </a:solidFill>
                <a:latin typeface="Cascadia Mono" panose="020B0609020000020004" pitchFamily="49" charset="0"/>
              </a:rPr>
              <a:t>_</a:t>
            </a:r>
            <a:r>
              <a:rPr lang="en-US" sz="1800" b="0" dirty="0" err="1">
                <a:solidFill>
                  <a:srgbClr val="A31515"/>
                </a:solidFill>
                <a:latin typeface="Cascadia Mono" panose="020B0609020000020004" pitchFamily="49" charset="0"/>
              </a:rPr>
              <a:t>SputterRate.write</a:t>
            </a:r>
            <a:r>
              <a:rPr lang="en-US" sz="1600" b="0" dirty="0"/>
              <a:t> claim);</a:t>
            </a:r>
          </a:p>
          <a:p>
            <a:pPr marL="285750" indent="-285750">
              <a:buFont typeface="Arial" panose="020B0604020202020204" pitchFamily="34" charset="0"/>
              <a:buChar char="•"/>
            </a:pPr>
            <a:r>
              <a:rPr lang="en-US" sz="1600" dirty="0"/>
              <a:t>Person in charge</a:t>
            </a:r>
            <a:r>
              <a:rPr lang="en-US" sz="1600" b="0" dirty="0"/>
              <a:t>:</a:t>
            </a:r>
            <a:br>
              <a:rPr lang="en-US" sz="1600" b="0" dirty="0"/>
            </a:br>
            <a:r>
              <a:rPr lang="en-US" sz="1600" b="0" dirty="0"/>
              <a:t>Alan </a:t>
            </a:r>
            <a:r>
              <a:rPr lang="en-US" sz="1600" b="0" dirty="0" err="1"/>
              <a:t>Savan</a:t>
            </a:r>
            <a:r>
              <a:rPr lang="en-US" sz="1600" b="0" dirty="0"/>
              <a:t>.</a:t>
            </a:r>
            <a:br>
              <a:rPr lang="en-US" sz="800" b="0" dirty="0"/>
            </a:br>
            <a:br>
              <a:rPr lang="en-US" sz="1600" b="0" dirty="0"/>
            </a:br>
            <a:r>
              <a:rPr lang="en-US" sz="1600" b="0" u="sng" dirty="0"/>
              <a:t>Hints</a:t>
            </a:r>
            <a:r>
              <a:rPr lang="en-US" sz="1600" b="0" dirty="0"/>
              <a:t>: </a:t>
            </a:r>
            <a:r>
              <a:rPr lang="en-US" sz="1600" b="0" dirty="0" err="1"/>
              <a:t>LogbookId</a:t>
            </a:r>
            <a:r>
              <a:rPr lang="en-US" sz="1600" b="0" dirty="0"/>
              <a:t> – primary key;	      Trust = -1000 – delete record on upload.</a:t>
            </a:r>
            <a:br>
              <a:rPr lang="en-US" sz="1600" b="0" dirty="0"/>
            </a:br>
            <a:endParaRPr lang="en-US" sz="1600" dirty="0"/>
          </a:p>
        </p:txBody>
      </p:sp>
      <p:sp>
        <p:nvSpPr>
          <p:cNvPr id="4" name="Fußzeilenplatzhalter 3">
            <a:extLst>
              <a:ext uri="{FF2B5EF4-FFF2-40B4-BE49-F238E27FC236}">
                <a16:creationId xmlns:a16="http://schemas.microsoft.com/office/drawing/2014/main" id="{61BBE3A1-BA86-4586-8510-822654A43289}"/>
              </a:ext>
            </a:extLst>
          </p:cNvPr>
          <p:cNvSpPr>
            <a:spLocks noGrp="1"/>
          </p:cNvSpPr>
          <p:nvPr>
            <p:ph type="ftr" sz="quarter" idx="11"/>
          </p:nvPr>
        </p:nvSpPr>
        <p:spPr/>
        <p:txBody>
          <a:bodyPr/>
          <a:lstStyle/>
          <a:p>
            <a:r>
              <a:rPr lang="de-DE" sz="900" dirty="0">
                <a:hlinkClick r:id="rId4"/>
              </a:rPr>
              <a:t>https://webcompact.wdm.ruhr-uni-bochum.de/sputterrate/allrates</a:t>
            </a:r>
            <a:endParaRPr lang="en-US" sz="9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3</a:t>
            </a:fld>
            <a:r>
              <a:rPr lang="de-DE"/>
              <a:t> </a:t>
            </a:r>
            <a:endParaRPr lang="de-DE" dirty="0"/>
          </a:p>
        </p:txBody>
      </p:sp>
      <p:cxnSp>
        <p:nvCxnSpPr>
          <p:cNvPr id="6" name="Straight Arrow Connector 5">
            <a:extLst>
              <a:ext uri="{FF2B5EF4-FFF2-40B4-BE49-F238E27FC236}">
                <a16:creationId xmlns:a16="http://schemas.microsoft.com/office/drawing/2014/main" id="{B06B06F8-7F5A-A8F4-B531-5C0323479B83}"/>
              </a:ext>
            </a:extLst>
          </p:cNvPr>
          <p:cNvCxnSpPr>
            <a:cxnSpLocks/>
          </p:cNvCxnSpPr>
          <p:nvPr/>
        </p:nvCxnSpPr>
        <p:spPr>
          <a:xfrm flipV="1">
            <a:off x="2699792" y="1106933"/>
            <a:ext cx="3772794" cy="816745"/>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DE7BB22-3B19-8CAA-B850-6A52A1C0F599}"/>
              </a:ext>
            </a:extLst>
          </p:cNvPr>
          <p:cNvCxnSpPr>
            <a:cxnSpLocks/>
          </p:cNvCxnSpPr>
          <p:nvPr/>
        </p:nvCxnSpPr>
        <p:spPr>
          <a:xfrm flipV="1">
            <a:off x="3347864" y="1279978"/>
            <a:ext cx="4320480" cy="1723820"/>
          </a:xfrm>
          <a:prstGeom prst="straightConnector1">
            <a:avLst/>
          </a:prstGeom>
          <a:ln w="635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1143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468000" y="267494"/>
            <a:ext cx="7560000" cy="468000"/>
          </a:xfrm>
        </p:spPr>
        <p:txBody>
          <a:bodyPr/>
          <a:lstStyle/>
          <a:p>
            <a:r>
              <a:rPr lang="en-US" dirty="0"/>
              <a:t>Web Compact: Search for Sputter Rates</a:t>
            </a:r>
            <a:endParaRPr lang="de-DE" dirty="0"/>
          </a:p>
        </p:txBody>
      </p:sp>
      <p:sp>
        <p:nvSpPr>
          <p:cNvPr id="3" name="Inhaltsplatzhalter 2">
            <a:extLst>
              <a:ext uri="{FF2B5EF4-FFF2-40B4-BE49-F238E27FC236}">
                <a16:creationId xmlns:a16="http://schemas.microsoft.com/office/drawing/2014/main" id="{62E373E2-E479-4B85-B011-875D0EA60F4A}"/>
              </a:ext>
            </a:extLst>
          </p:cNvPr>
          <p:cNvSpPr>
            <a:spLocks noGrp="1"/>
          </p:cNvSpPr>
          <p:nvPr>
            <p:ph idx="1"/>
          </p:nvPr>
        </p:nvSpPr>
        <p:spPr>
          <a:xfrm>
            <a:off x="336709" y="987574"/>
            <a:ext cx="8280524" cy="2715926"/>
          </a:xfrm>
        </p:spPr>
        <p:txBody>
          <a:bodyPr/>
          <a:lstStyle/>
          <a:p>
            <a:r>
              <a:rPr lang="en-US" sz="1600" dirty="0"/>
              <a:t>Search on</a:t>
            </a:r>
            <a:r>
              <a:rPr lang="en-US" sz="1600" b="0" dirty="0"/>
              <a:t> (+ sort results):</a:t>
            </a:r>
          </a:p>
          <a:p>
            <a:pPr marL="285750" indent="-285750">
              <a:buFont typeface="Arial" panose="020B0604020202020204" pitchFamily="34" charset="0"/>
              <a:buChar char="•"/>
            </a:pPr>
            <a:r>
              <a:rPr lang="en-US" sz="1600" dirty="0"/>
              <a:t>Elements</a:t>
            </a:r>
            <a:r>
              <a:rPr lang="en-US" sz="1600" b="0" dirty="0"/>
              <a:t>;</a:t>
            </a:r>
          </a:p>
          <a:p>
            <a:pPr marL="285750" indent="-285750">
              <a:buFont typeface="Arial" panose="020B0604020202020204" pitchFamily="34" charset="0"/>
              <a:buChar char="•"/>
            </a:pPr>
            <a:r>
              <a:rPr lang="en-US" sz="1600" dirty="0"/>
              <a:t>Cathode;</a:t>
            </a:r>
          </a:p>
          <a:p>
            <a:pPr marL="285750" indent="-285750">
              <a:buFont typeface="Arial" panose="020B0604020202020204" pitchFamily="34" charset="0"/>
              <a:buChar char="•"/>
            </a:pPr>
            <a:r>
              <a:rPr lang="en-US" sz="1600" dirty="0"/>
              <a:t>Chambers;</a:t>
            </a:r>
          </a:p>
          <a:p>
            <a:pPr marL="285750" indent="-285750">
              <a:buFont typeface="Arial" panose="020B0604020202020204" pitchFamily="34" charset="0"/>
              <a:buChar char="•"/>
            </a:pPr>
            <a:r>
              <a:rPr lang="en-US" sz="1600" dirty="0" err="1"/>
              <a:t>LogbookId</a:t>
            </a:r>
            <a:r>
              <a:rPr lang="en-US" sz="1600" dirty="0"/>
              <a:t> </a:t>
            </a:r>
            <a:r>
              <a:rPr lang="en-US" sz="1600" b="0" dirty="0"/>
              <a:t>(Date-Chamber-N);</a:t>
            </a:r>
          </a:p>
          <a:p>
            <a:pPr marL="285750" indent="-285750">
              <a:buFont typeface="Arial" panose="020B0604020202020204" pitchFamily="34" charset="0"/>
              <a:buChar char="•"/>
            </a:pPr>
            <a:r>
              <a:rPr lang="en-US" sz="1600" dirty="0"/>
              <a:t>Rate range;</a:t>
            </a:r>
          </a:p>
          <a:p>
            <a:pPr marL="285750" indent="-285750">
              <a:buFont typeface="Arial" panose="020B0604020202020204" pitchFamily="34" charset="0"/>
              <a:buChar char="•"/>
            </a:pPr>
            <a:r>
              <a:rPr lang="en-US" sz="1600" dirty="0"/>
              <a:t>Power range.</a:t>
            </a:r>
            <a:br>
              <a:rPr lang="en-US" sz="1600" dirty="0"/>
            </a:br>
            <a:br>
              <a:rPr lang="en-US" sz="1600" dirty="0"/>
            </a:br>
            <a:endParaRPr lang="en-US" sz="1600" dirty="0"/>
          </a:p>
        </p:txBody>
      </p:sp>
      <p:sp>
        <p:nvSpPr>
          <p:cNvPr id="4" name="Fußzeilenplatzhalter 3">
            <a:extLst>
              <a:ext uri="{FF2B5EF4-FFF2-40B4-BE49-F238E27FC236}">
                <a16:creationId xmlns:a16="http://schemas.microsoft.com/office/drawing/2014/main" id="{61BBE3A1-BA86-4586-8510-822654A43289}"/>
              </a:ext>
            </a:extLst>
          </p:cNvPr>
          <p:cNvSpPr>
            <a:spLocks noGrp="1"/>
          </p:cNvSpPr>
          <p:nvPr>
            <p:ph type="ftr" sz="quarter" idx="11"/>
          </p:nvPr>
        </p:nvSpPr>
        <p:spPr/>
        <p:txBody>
          <a:bodyPr/>
          <a:lstStyle/>
          <a:p>
            <a:r>
              <a:rPr lang="de-DE" sz="900" dirty="0">
                <a:hlinkClick r:id="rId3"/>
              </a:rPr>
              <a:t>https://webcompact.wdm.ruhr-uni-bochum.de/sputterrate/allrates</a:t>
            </a:r>
            <a:endParaRPr lang="en-US" sz="9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4</a:t>
            </a:fld>
            <a:r>
              <a:rPr lang="de-DE"/>
              <a:t> </a:t>
            </a:r>
            <a:endParaRPr lang="de-DE" dirty="0"/>
          </a:p>
        </p:txBody>
      </p:sp>
      <p:pic>
        <p:nvPicPr>
          <p:cNvPr id="7" name="Picture 6">
            <a:extLst>
              <a:ext uri="{FF2B5EF4-FFF2-40B4-BE49-F238E27FC236}">
                <a16:creationId xmlns:a16="http://schemas.microsoft.com/office/drawing/2014/main" id="{C6C0789D-22E3-0E1F-46EC-06AFF3A9FF57}"/>
              </a:ext>
            </a:extLst>
          </p:cNvPr>
          <p:cNvPicPr>
            <a:picLocks noChangeAspect="1"/>
          </p:cNvPicPr>
          <p:nvPr/>
        </p:nvPicPr>
        <p:blipFill>
          <a:blip r:embed="rId4"/>
          <a:stretch>
            <a:fillRect/>
          </a:stretch>
        </p:blipFill>
        <p:spPr>
          <a:xfrm>
            <a:off x="3695319" y="771550"/>
            <a:ext cx="5448681" cy="3888432"/>
          </a:xfrm>
          <a:prstGeom prst="rect">
            <a:avLst/>
          </a:prstGeom>
          <a:ln w="6350">
            <a:solidFill>
              <a:schemeClr val="tx2">
                <a:lumMod val="75000"/>
                <a:lumOff val="25000"/>
              </a:schemeClr>
            </a:solidFill>
          </a:ln>
        </p:spPr>
      </p:pic>
      <p:sp>
        <p:nvSpPr>
          <p:cNvPr id="10" name="TextBox 9">
            <a:extLst>
              <a:ext uri="{FF2B5EF4-FFF2-40B4-BE49-F238E27FC236}">
                <a16:creationId xmlns:a16="http://schemas.microsoft.com/office/drawing/2014/main" id="{468D3025-10CA-8EDF-077F-706C21FF1022}"/>
              </a:ext>
            </a:extLst>
          </p:cNvPr>
          <p:cNvSpPr txBox="1"/>
          <p:nvPr/>
        </p:nvSpPr>
        <p:spPr>
          <a:xfrm>
            <a:off x="251520" y="3682719"/>
            <a:ext cx="3235643" cy="946413"/>
          </a:xfrm>
          <a:prstGeom prst="rect">
            <a:avLst/>
          </a:prstGeom>
          <a:noFill/>
        </p:spPr>
        <p:txBody>
          <a:bodyPr wrap="square">
            <a:spAutoFit/>
          </a:bodyPr>
          <a:lstStyle/>
          <a:p>
            <a:r>
              <a:rPr lang="en-US" sz="1400" dirty="0"/>
              <a:t>It provides good “starting point” to</a:t>
            </a:r>
          </a:p>
          <a:p>
            <a:r>
              <a:rPr lang="en-US" sz="1400" dirty="0"/>
              <a:t>suggest sputtering mode settings and time to achieve desired thickness.</a:t>
            </a:r>
            <a:br>
              <a:rPr lang="en-US" sz="1400" dirty="0"/>
            </a:br>
            <a:endParaRPr lang="en-US" dirty="0"/>
          </a:p>
        </p:txBody>
      </p:sp>
      <p:cxnSp>
        <p:nvCxnSpPr>
          <p:cNvPr id="6" name="Straight Arrow Connector 5">
            <a:extLst>
              <a:ext uri="{FF2B5EF4-FFF2-40B4-BE49-F238E27FC236}">
                <a16:creationId xmlns:a16="http://schemas.microsoft.com/office/drawing/2014/main" id="{E0B4233F-0697-AFA7-D7FA-312BD42E2BE5}"/>
              </a:ext>
            </a:extLst>
          </p:cNvPr>
          <p:cNvCxnSpPr>
            <a:cxnSpLocks/>
          </p:cNvCxnSpPr>
          <p:nvPr/>
        </p:nvCxnSpPr>
        <p:spPr>
          <a:xfrm>
            <a:off x="1679095" y="1506232"/>
            <a:ext cx="3180937" cy="201422"/>
          </a:xfrm>
          <a:prstGeom prst="straightConnector1">
            <a:avLst/>
          </a:prstGeom>
          <a:ln w="381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5BDEE3B-720C-923B-1ADC-F7865CAA4A6B}"/>
              </a:ext>
            </a:extLst>
          </p:cNvPr>
          <p:cNvCxnSpPr>
            <a:cxnSpLocks/>
          </p:cNvCxnSpPr>
          <p:nvPr/>
        </p:nvCxnSpPr>
        <p:spPr>
          <a:xfrm>
            <a:off x="1679095" y="1872958"/>
            <a:ext cx="4981137" cy="1190309"/>
          </a:xfrm>
          <a:prstGeom prst="straightConnector1">
            <a:avLst/>
          </a:prstGeom>
          <a:ln w="381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35E939E-A74D-F9B5-DF9C-37E333D5B2FA}"/>
              </a:ext>
            </a:extLst>
          </p:cNvPr>
          <p:cNvCxnSpPr>
            <a:cxnSpLocks/>
          </p:cNvCxnSpPr>
          <p:nvPr/>
        </p:nvCxnSpPr>
        <p:spPr>
          <a:xfrm>
            <a:off x="1716814" y="2248826"/>
            <a:ext cx="2042061" cy="610956"/>
          </a:xfrm>
          <a:prstGeom prst="straightConnector1">
            <a:avLst/>
          </a:prstGeom>
          <a:ln w="381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CEAA81A-1756-2D21-8732-C49FE4BB5BAF}"/>
              </a:ext>
            </a:extLst>
          </p:cNvPr>
          <p:cNvCxnSpPr>
            <a:cxnSpLocks/>
          </p:cNvCxnSpPr>
          <p:nvPr/>
        </p:nvCxnSpPr>
        <p:spPr>
          <a:xfrm>
            <a:off x="1754533" y="2739473"/>
            <a:ext cx="2004342" cy="372389"/>
          </a:xfrm>
          <a:prstGeom prst="straightConnector1">
            <a:avLst/>
          </a:prstGeom>
          <a:ln w="381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B01820D-7EDC-C0CD-93A7-9C5E5AC75FFB}"/>
              </a:ext>
            </a:extLst>
          </p:cNvPr>
          <p:cNvCxnSpPr>
            <a:cxnSpLocks/>
          </p:cNvCxnSpPr>
          <p:nvPr/>
        </p:nvCxnSpPr>
        <p:spPr>
          <a:xfrm>
            <a:off x="1792252" y="3010994"/>
            <a:ext cx="1966623" cy="316892"/>
          </a:xfrm>
          <a:prstGeom prst="straightConnector1">
            <a:avLst/>
          </a:prstGeom>
          <a:ln w="381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DE6FDE7-098A-D61E-E337-12E698A198B9}"/>
              </a:ext>
            </a:extLst>
          </p:cNvPr>
          <p:cNvCxnSpPr>
            <a:cxnSpLocks/>
          </p:cNvCxnSpPr>
          <p:nvPr/>
        </p:nvCxnSpPr>
        <p:spPr>
          <a:xfrm>
            <a:off x="1903377" y="3385926"/>
            <a:ext cx="1855498" cy="194040"/>
          </a:xfrm>
          <a:prstGeom prst="straightConnector1">
            <a:avLst/>
          </a:prstGeom>
          <a:ln w="38100">
            <a:solidFill>
              <a:schemeClr val="tx2">
                <a:lumMod val="90000"/>
                <a:lumOff val="10000"/>
                <a:alpha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1314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5</a:t>
            </a:fld>
            <a:r>
              <a:rPr lang="de-DE"/>
              <a:t> </a:t>
            </a:r>
            <a:endParaRPr lang="de-DE" dirty="0"/>
          </a:p>
        </p:txBody>
      </p:sp>
      <p:sp>
        <p:nvSpPr>
          <p:cNvPr id="7" name="Titel 1">
            <a:extLst>
              <a:ext uri="{FF2B5EF4-FFF2-40B4-BE49-F238E27FC236}">
                <a16:creationId xmlns:a16="http://schemas.microsoft.com/office/drawing/2014/main" id="{7B6EA885-B4F2-5385-61DC-DFE374E82241}"/>
              </a:ext>
            </a:extLst>
          </p:cNvPr>
          <p:cNvSpPr txBox="1">
            <a:spLocks/>
          </p:cNvSpPr>
          <p:nvPr/>
        </p:nvSpPr>
        <p:spPr>
          <a:xfrm>
            <a:off x="468000" y="123478"/>
            <a:ext cx="7560000" cy="468000"/>
          </a:xfrm>
          <a:prstGeom prst="rect">
            <a:avLst/>
          </a:prstGeom>
        </p:spPr>
        <p:txBody>
          <a:bodyPr vert="horz" lIns="0" tIns="0" rIns="0" bIns="0" rtlCol="0" anchor="t" anchorCtr="0">
            <a:noAutofit/>
          </a:bodyPr>
          <a:lstStyle>
            <a:lvl1pPr marL="0" indent="0" algn="l" defTabSz="685800" rtl="0" eaLnBrk="1" latinLnBrk="0" hangingPunct="1">
              <a:lnSpc>
                <a:spcPct val="100000"/>
              </a:lnSpc>
              <a:spcBef>
                <a:spcPts val="0"/>
              </a:spcBef>
              <a:buFont typeface="Arial" panose="020B0604020202020204" pitchFamily="34" charset="0"/>
              <a:buNone/>
              <a:defRPr sz="2700" b="0" kern="1200" baseline="0">
                <a:solidFill>
                  <a:schemeClr val="tx2"/>
                </a:solidFill>
                <a:latin typeface="+mn-lt"/>
                <a:ea typeface="+mj-ea"/>
                <a:cs typeface="+mj-cs"/>
              </a:defRPr>
            </a:lvl1pPr>
          </a:lstStyle>
          <a:p>
            <a:r>
              <a:rPr lang="en-US" dirty="0"/>
              <a:t>Detailed Information</a:t>
            </a:r>
            <a:endParaRPr lang="de-DE" dirty="0"/>
          </a:p>
        </p:txBody>
      </p:sp>
      <p:pic>
        <p:nvPicPr>
          <p:cNvPr id="10" name="Picture 9">
            <a:extLst>
              <a:ext uri="{FF2B5EF4-FFF2-40B4-BE49-F238E27FC236}">
                <a16:creationId xmlns:a16="http://schemas.microsoft.com/office/drawing/2014/main" id="{CC46104E-A92F-240F-12F6-12D85C00597D}"/>
              </a:ext>
            </a:extLst>
          </p:cNvPr>
          <p:cNvPicPr>
            <a:picLocks noChangeAspect="1"/>
          </p:cNvPicPr>
          <p:nvPr/>
        </p:nvPicPr>
        <p:blipFill>
          <a:blip r:embed="rId3"/>
          <a:stretch>
            <a:fillRect/>
          </a:stretch>
        </p:blipFill>
        <p:spPr>
          <a:xfrm>
            <a:off x="5076056" y="0"/>
            <a:ext cx="3924714" cy="5143500"/>
          </a:xfrm>
          <a:prstGeom prst="rect">
            <a:avLst/>
          </a:prstGeom>
          <a:ln>
            <a:solidFill>
              <a:srgbClr val="0070C0"/>
            </a:solidFill>
          </a:ln>
        </p:spPr>
      </p:pic>
      <p:sp>
        <p:nvSpPr>
          <p:cNvPr id="12" name="TextBox 11">
            <a:extLst>
              <a:ext uri="{FF2B5EF4-FFF2-40B4-BE49-F238E27FC236}">
                <a16:creationId xmlns:a16="http://schemas.microsoft.com/office/drawing/2014/main" id="{05F0AFB1-2B4D-2BE4-0CEF-5C73CB542B12}"/>
              </a:ext>
            </a:extLst>
          </p:cNvPr>
          <p:cNvSpPr txBox="1"/>
          <p:nvPr/>
        </p:nvSpPr>
        <p:spPr>
          <a:xfrm>
            <a:off x="341353" y="688399"/>
            <a:ext cx="2496941" cy="3831818"/>
          </a:xfrm>
          <a:prstGeom prst="rect">
            <a:avLst/>
          </a:prstGeom>
          <a:noFill/>
        </p:spPr>
        <p:txBody>
          <a:bodyPr wrap="square">
            <a:spAutoFit/>
          </a:bodyPr>
          <a:lstStyle/>
          <a:p>
            <a:r>
              <a:rPr lang="en-US" dirty="0"/>
              <a:t>Id</a:t>
            </a:r>
          </a:p>
          <a:p>
            <a:r>
              <a:rPr lang="en-US" dirty="0"/>
              <a:t>Material</a:t>
            </a:r>
          </a:p>
          <a:p>
            <a:r>
              <a:rPr lang="en-US" dirty="0"/>
              <a:t>Trust</a:t>
            </a:r>
          </a:p>
          <a:p>
            <a:r>
              <a:rPr lang="en-US" dirty="0"/>
              <a:t>Deposition Date</a:t>
            </a:r>
          </a:p>
          <a:p>
            <a:r>
              <a:rPr lang="en-US" dirty="0"/>
              <a:t>Chamber, №</a:t>
            </a:r>
          </a:p>
          <a:p>
            <a:r>
              <a:rPr lang="en-US" dirty="0"/>
              <a:t>Logbook Id</a:t>
            </a:r>
          </a:p>
          <a:p>
            <a:r>
              <a:rPr lang="en-US" dirty="0"/>
              <a:t>Rate, nm/sec</a:t>
            </a:r>
          </a:p>
          <a:p>
            <a:r>
              <a:rPr lang="en-US" dirty="0"/>
              <a:t>Normalized Rate, nm/W*sec</a:t>
            </a:r>
          </a:p>
          <a:p>
            <a:r>
              <a:rPr lang="en-US" dirty="0"/>
              <a:t>Time, sec</a:t>
            </a:r>
          </a:p>
          <a:p>
            <a:r>
              <a:rPr lang="en-US" dirty="0"/>
              <a:t>Thickness, nm</a:t>
            </a:r>
          </a:p>
          <a:p>
            <a:r>
              <a:rPr lang="en-US" dirty="0"/>
              <a:t>Power, W</a:t>
            </a:r>
          </a:p>
          <a:p>
            <a:r>
              <a:rPr lang="en-US" dirty="0"/>
              <a:t>Power Supply</a:t>
            </a:r>
          </a:p>
          <a:p>
            <a:r>
              <a:rPr lang="en-US" dirty="0"/>
              <a:t>Cathode</a:t>
            </a:r>
          </a:p>
          <a:p>
            <a:r>
              <a:rPr lang="en-US" dirty="0"/>
              <a:t>Pressure, </a:t>
            </a:r>
            <a:r>
              <a:rPr lang="en-US" dirty="0" err="1"/>
              <a:t>mTorr</a:t>
            </a:r>
            <a:endParaRPr lang="en-US" dirty="0"/>
          </a:p>
          <a:p>
            <a:r>
              <a:rPr lang="en-US" dirty="0" err="1"/>
              <a:t>Ar</a:t>
            </a:r>
            <a:r>
              <a:rPr lang="en-US" dirty="0"/>
              <a:t>-Flow, </a:t>
            </a:r>
            <a:r>
              <a:rPr lang="en-US" dirty="0" err="1"/>
              <a:t>sccm</a:t>
            </a:r>
            <a:endParaRPr lang="en-US" dirty="0"/>
          </a:p>
          <a:p>
            <a:r>
              <a:rPr lang="en-US" dirty="0"/>
              <a:t>Cathode Tilt, mm</a:t>
            </a:r>
          </a:p>
          <a:p>
            <a:r>
              <a:rPr lang="en-US" dirty="0"/>
              <a:t>Table Height, mm</a:t>
            </a:r>
          </a:p>
          <a:p>
            <a:r>
              <a:rPr lang="en-US" dirty="0"/>
              <a:t>Comment</a:t>
            </a:r>
          </a:p>
        </p:txBody>
      </p:sp>
      <p:sp>
        <p:nvSpPr>
          <p:cNvPr id="3" name="TextBox 2">
            <a:extLst>
              <a:ext uri="{FF2B5EF4-FFF2-40B4-BE49-F238E27FC236}">
                <a16:creationId xmlns:a16="http://schemas.microsoft.com/office/drawing/2014/main" id="{6D027FD8-97F6-E80F-F42B-B982C88EECC4}"/>
              </a:ext>
            </a:extLst>
          </p:cNvPr>
          <p:cNvSpPr txBox="1"/>
          <p:nvPr/>
        </p:nvSpPr>
        <p:spPr>
          <a:xfrm>
            <a:off x="495984" y="4675195"/>
            <a:ext cx="4652988" cy="261610"/>
          </a:xfrm>
          <a:prstGeom prst="rect">
            <a:avLst/>
          </a:prstGeom>
          <a:noFill/>
        </p:spPr>
        <p:txBody>
          <a:bodyPr wrap="square">
            <a:spAutoFit/>
          </a:bodyPr>
          <a:lstStyle/>
          <a:p>
            <a:r>
              <a:rPr lang="en-US" sz="1100" dirty="0">
                <a:hlinkClick r:id="rId4"/>
              </a:rPr>
              <a:t>https://webcompact.wdm.ruhr-uni-bochum.de/sputterrate/ratebyid/506</a:t>
            </a:r>
            <a:endParaRPr lang="en-US" sz="1100" dirty="0"/>
          </a:p>
        </p:txBody>
      </p:sp>
      <p:cxnSp>
        <p:nvCxnSpPr>
          <p:cNvPr id="4" name="Straight Arrow Connector 3">
            <a:extLst>
              <a:ext uri="{FF2B5EF4-FFF2-40B4-BE49-F238E27FC236}">
                <a16:creationId xmlns:a16="http://schemas.microsoft.com/office/drawing/2014/main" id="{37F873E8-3400-5AFA-D8E6-7494DD36BE19}"/>
              </a:ext>
            </a:extLst>
          </p:cNvPr>
          <p:cNvCxnSpPr>
            <a:cxnSpLocks/>
          </p:cNvCxnSpPr>
          <p:nvPr/>
        </p:nvCxnSpPr>
        <p:spPr>
          <a:xfrm flipV="1">
            <a:off x="4932040" y="987574"/>
            <a:ext cx="2514689" cy="3687621"/>
          </a:xfrm>
          <a:prstGeom prst="straightConnector1">
            <a:avLst/>
          </a:prstGeom>
          <a:ln w="38100" cap="flat" cmpd="sng" algn="ctr">
            <a:solidFill>
              <a:schemeClr val="tx2">
                <a:lumMod val="90000"/>
                <a:lumOff val="10000"/>
                <a:alpha val="50000"/>
              </a:schemeClr>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197875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575999" y="283500"/>
            <a:ext cx="8034201" cy="468000"/>
          </a:xfrm>
        </p:spPr>
        <p:txBody>
          <a:bodyPr/>
          <a:lstStyle/>
          <a:p>
            <a:r>
              <a:rPr lang="de-DE" dirty="0" err="1"/>
              <a:t>WebCompact</a:t>
            </a:r>
            <a:r>
              <a:rPr lang="de-DE" dirty="0"/>
              <a:t> and Data </a:t>
            </a:r>
            <a:r>
              <a:rPr lang="de-DE" dirty="0" err="1"/>
              <a:t>Visualization</a:t>
            </a:r>
            <a:r>
              <a:rPr lang="de-DE" dirty="0"/>
              <a:t> 	</a:t>
            </a:r>
            <a:endParaRPr lang="de-DE" sz="2000"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6</a:t>
            </a:fld>
            <a:r>
              <a:rPr lang="de-DE"/>
              <a:t> </a:t>
            </a:r>
            <a:endParaRPr lang="de-DE" dirty="0"/>
          </a:p>
        </p:txBody>
      </p:sp>
      <p:sp>
        <p:nvSpPr>
          <p:cNvPr id="9" name="TextBox 8">
            <a:extLst>
              <a:ext uri="{FF2B5EF4-FFF2-40B4-BE49-F238E27FC236}">
                <a16:creationId xmlns:a16="http://schemas.microsoft.com/office/drawing/2014/main" id="{D10ECBB7-B299-F195-475E-7CAE80883F17}"/>
              </a:ext>
            </a:extLst>
          </p:cNvPr>
          <p:cNvSpPr txBox="1"/>
          <p:nvPr/>
        </p:nvSpPr>
        <p:spPr>
          <a:xfrm>
            <a:off x="450000" y="4590556"/>
            <a:ext cx="6656664" cy="215444"/>
          </a:xfrm>
          <a:prstGeom prst="rect">
            <a:avLst/>
          </a:prstGeom>
          <a:noFill/>
        </p:spPr>
        <p:txBody>
          <a:bodyPr wrap="square">
            <a:spAutoFit/>
          </a:bodyPr>
          <a:lstStyle/>
          <a:p>
            <a:r>
              <a:rPr lang="en-US" sz="800" dirty="0"/>
              <a:t>https://webcompact.wdm.ruhr-uni-bochum.de/sample/samplebyid/1471</a:t>
            </a:r>
          </a:p>
        </p:txBody>
      </p:sp>
      <p:pic>
        <p:nvPicPr>
          <p:cNvPr id="7" name="Picture 6">
            <a:extLst>
              <a:ext uri="{FF2B5EF4-FFF2-40B4-BE49-F238E27FC236}">
                <a16:creationId xmlns:a16="http://schemas.microsoft.com/office/drawing/2014/main" id="{8FC84F62-F6EE-0537-84DA-9A86ADF4D28C}"/>
              </a:ext>
            </a:extLst>
          </p:cNvPr>
          <p:cNvPicPr>
            <a:picLocks noChangeAspect="1"/>
          </p:cNvPicPr>
          <p:nvPr/>
        </p:nvPicPr>
        <p:blipFill>
          <a:blip r:embed="rId3"/>
          <a:stretch>
            <a:fillRect/>
          </a:stretch>
        </p:blipFill>
        <p:spPr>
          <a:xfrm>
            <a:off x="4477676" y="1126340"/>
            <a:ext cx="4572000" cy="2036618"/>
          </a:xfrm>
          <a:prstGeom prst="rect">
            <a:avLst/>
          </a:prstGeom>
          <a:ln>
            <a:solidFill>
              <a:schemeClr val="tx2">
                <a:lumMod val="90000"/>
                <a:lumOff val="10000"/>
              </a:schemeClr>
            </a:solidFill>
          </a:ln>
        </p:spPr>
      </p:pic>
      <p:pic>
        <p:nvPicPr>
          <p:cNvPr id="13" name="Picture 12">
            <a:extLst>
              <a:ext uri="{FF2B5EF4-FFF2-40B4-BE49-F238E27FC236}">
                <a16:creationId xmlns:a16="http://schemas.microsoft.com/office/drawing/2014/main" id="{3C23BF1F-1B1C-0499-1114-C40C17881C36}"/>
              </a:ext>
            </a:extLst>
          </p:cNvPr>
          <p:cNvPicPr>
            <a:picLocks noChangeAspect="1"/>
          </p:cNvPicPr>
          <p:nvPr/>
        </p:nvPicPr>
        <p:blipFill>
          <a:blip r:embed="rId4"/>
          <a:stretch>
            <a:fillRect/>
          </a:stretch>
        </p:blipFill>
        <p:spPr>
          <a:xfrm>
            <a:off x="94324" y="1732364"/>
            <a:ext cx="3796464" cy="1430594"/>
          </a:xfrm>
          <a:prstGeom prst="rect">
            <a:avLst/>
          </a:prstGeom>
          <a:ln>
            <a:solidFill>
              <a:schemeClr val="tx2">
                <a:lumMod val="90000"/>
                <a:lumOff val="10000"/>
              </a:schemeClr>
            </a:solidFill>
          </a:ln>
        </p:spPr>
      </p:pic>
      <p:sp>
        <p:nvSpPr>
          <p:cNvPr id="15" name="TextBox 14">
            <a:extLst>
              <a:ext uri="{FF2B5EF4-FFF2-40B4-BE49-F238E27FC236}">
                <a16:creationId xmlns:a16="http://schemas.microsoft.com/office/drawing/2014/main" id="{2588F61D-5814-5AA3-B7C0-9AC235D449EB}"/>
              </a:ext>
            </a:extLst>
          </p:cNvPr>
          <p:cNvSpPr txBox="1"/>
          <p:nvPr/>
        </p:nvSpPr>
        <p:spPr>
          <a:xfrm>
            <a:off x="107504" y="751500"/>
            <a:ext cx="6656172" cy="300082"/>
          </a:xfrm>
          <a:prstGeom prst="rect">
            <a:avLst/>
          </a:prstGeom>
          <a:noFill/>
        </p:spPr>
        <p:txBody>
          <a:bodyPr wrap="square">
            <a:spAutoFit/>
          </a:bodyPr>
          <a:lstStyle/>
          <a:p>
            <a:r>
              <a:rPr lang="en-US" dirty="0"/>
              <a:t>https://webcompact.wdm.ruhr-uni-bochum.de/sample/samplebyid/1471</a:t>
            </a:r>
          </a:p>
        </p:txBody>
      </p:sp>
      <p:cxnSp>
        <p:nvCxnSpPr>
          <p:cNvPr id="17" name="Straight Arrow Connector 16">
            <a:extLst>
              <a:ext uri="{FF2B5EF4-FFF2-40B4-BE49-F238E27FC236}">
                <a16:creationId xmlns:a16="http://schemas.microsoft.com/office/drawing/2014/main" id="{3FCBFC6C-D4BE-8A2F-6296-914CEDA76408}"/>
              </a:ext>
            </a:extLst>
          </p:cNvPr>
          <p:cNvCxnSpPr>
            <a:cxnSpLocks/>
          </p:cNvCxnSpPr>
          <p:nvPr/>
        </p:nvCxnSpPr>
        <p:spPr>
          <a:xfrm flipV="1">
            <a:off x="3563888" y="2174789"/>
            <a:ext cx="1065777" cy="4309"/>
          </a:xfrm>
          <a:prstGeom prst="straightConnector1">
            <a:avLst/>
          </a:prstGeom>
          <a:ln w="63500">
            <a:solidFill>
              <a:schemeClr val="tx2">
                <a:lumMod val="90000"/>
                <a:lumOff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D172A56-6891-6F2B-EE31-F2DC4109937A}"/>
              </a:ext>
            </a:extLst>
          </p:cNvPr>
          <p:cNvSpPr txBox="1"/>
          <p:nvPr/>
        </p:nvSpPr>
        <p:spPr>
          <a:xfrm>
            <a:off x="63219" y="1207075"/>
            <a:ext cx="3796464" cy="507831"/>
          </a:xfrm>
          <a:prstGeom prst="rect">
            <a:avLst/>
          </a:prstGeom>
          <a:noFill/>
        </p:spPr>
        <p:txBody>
          <a:bodyPr wrap="square">
            <a:spAutoFit/>
          </a:bodyPr>
          <a:lstStyle/>
          <a:p>
            <a:r>
              <a:rPr lang="en-US" dirty="0"/>
              <a:t>Data processing with external software (written in Python)</a:t>
            </a:r>
            <a:r>
              <a:rPr lang="ru-RU" dirty="0"/>
              <a:t> + </a:t>
            </a:r>
            <a:r>
              <a:rPr lang="en-US" dirty="0"/>
              <a:t>visualization</a:t>
            </a:r>
          </a:p>
        </p:txBody>
      </p:sp>
      <p:pic>
        <p:nvPicPr>
          <p:cNvPr id="21" name="Picture 20">
            <a:extLst>
              <a:ext uri="{FF2B5EF4-FFF2-40B4-BE49-F238E27FC236}">
                <a16:creationId xmlns:a16="http://schemas.microsoft.com/office/drawing/2014/main" id="{FFA512DE-C19E-8BD0-3EB6-AB2363849113}"/>
              </a:ext>
            </a:extLst>
          </p:cNvPr>
          <p:cNvPicPr>
            <a:picLocks noChangeAspect="1"/>
          </p:cNvPicPr>
          <p:nvPr/>
        </p:nvPicPr>
        <p:blipFill>
          <a:blip r:embed="rId5"/>
          <a:stretch>
            <a:fillRect/>
          </a:stretch>
        </p:blipFill>
        <p:spPr>
          <a:xfrm>
            <a:off x="5136765" y="3294492"/>
            <a:ext cx="2771800" cy="1296064"/>
          </a:xfrm>
          <a:prstGeom prst="rect">
            <a:avLst/>
          </a:prstGeom>
          <a:ln>
            <a:solidFill>
              <a:schemeClr val="tx2">
                <a:lumMod val="90000"/>
                <a:lumOff val="10000"/>
              </a:schemeClr>
            </a:solidFill>
          </a:ln>
        </p:spPr>
      </p:pic>
      <p:pic>
        <p:nvPicPr>
          <p:cNvPr id="23" name="Picture 22">
            <a:extLst>
              <a:ext uri="{FF2B5EF4-FFF2-40B4-BE49-F238E27FC236}">
                <a16:creationId xmlns:a16="http://schemas.microsoft.com/office/drawing/2014/main" id="{73AF7E17-CC0B-7475-4823-B581C040B918}"/>
              </a:ext>
            </a:extLst>
          </p:cNvPr>
          <p:cNvPicPr>
            <a:picLocks noChangeAspect="1"/>
          </p:cNvPicPr>
          <p:nvPr/>
        </p:nvPicPr>
        <p:blipFill>
          <a:blip r:embed="rId6"/>
          <a:stretch>
            <a:fillRect/>
          </a:stretch>
        </p:blipFill>
        <p:spPr>
          <a:xfrm>
            <a:off x="466859" y="3572380"/>
            <a:ext cx="4162806" cy="1533327"/>
          </a:xfrm>
          <a:prstGeom prst="rect">
            <a:avLst/>
          </a:prstGeom>
        </p:spPr>
      </p:pic>
      <p:cxnSp>
        <p:nvCxnSpPr>
          <p:cNvPr id="24" name="Straight Arrow Connector 23">
            <a:extLst>
              <a:ext uri="{FF2B5EF4-FFF2-40B4-BE49-F238E27FC236}">
                <a16:creationId xmlns:a16="http://schemas.microsoft.com/office/drawing/2014/main" id="{6655F9A8-1B56-7C2A-B3F8-40730642A1E3}"/>
              </a:ext>
            </a:extLst>
          </p:cNvPr>
          <p:cNvCxnSpPr>
            <a:cxnSpLocks/>
          </p:cNvCxnSpPr>
          <p:nvPr/>
        </p:nvCxnSpPr>
        <p:spPr>
          <a:xfrm>
            <a:off x="4039111" y="3795886"/>
            <a:ext cx="1097654" cy="0"/>
          </a:xfrm>
          <a:prstGeom prst="straightConnector1">
            <a:avLst/>
          </a:prstGeom>
          <a:ln w="63500">
            <a:solidFill>
              <a:schemeClr val="tx2">
                <a:lumMod val="90000"/>
                <a:lumOff val="1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6EA18-DDF2-8BBB-E5FE-B12034EB01ED}"/>
              </a:ext>
            </a:extLst>
          </p:cNvPr>
          <p:cNvSpPr txBox="1"/>
          <p:nvPr/>
        </p:nvSpPr>
        <p:spPr>
          <a:xfrm>
            <a:off x="462613" y="3332081"/>
            <a:ext cx="3796464" cy="300082"/>
          </a:xfrm>
          <a:prstGeom prst="rect">
            <a:avLst/>
          </a:prstGeom>
          <a:noFill/>
        </p:spPr>
        <p:txBody>
          <a:bodyPr wrap="square">
            <a:spAutoFit/>
          </a:bodyPr>
          <a:lstStyle/>
          <a:p>
            <a:r>
              <a:rPr lang="en-US" dirty="0"/>
              <a:t>Simple composition visualization (Chart.js)</a:t>
            </a:r>
          </a:p>
        </p:txBody>
      </p:sp>
    </p:spTree>
    <p:extLst>
      <p:ext uri="{BB962C8B-B14F-4D97-AF65-F5344CB8AC3E}">
        <p14:creationId xmlns:p14="http://schemas.microsoft.com/office/powerpoint/2010/main" val="3978755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277731" cy="468000"/>
          </a:xfrm>
        </p:spPr>
        <p:txBody>
          <a:bodyPr/>
          <a:lstStyle/>
          <a:p>
            <a:r>
              <a:rPr lang="de-DE" dirty="0"/>
              <a:t>RDMS in Chemistry-</a:t>
            </a:r>
            <a:r>
              <a:rPr lang="de-DE" dirty="0" err="1"/>
              <a:t>related</a:t>
            </a:r>
            <a:r>
              <a:rPr lang="de-DE" dirty="0"/>
              <a:t> Domains: </a:t>
            </a:r>
            <a:r>
              <a:rPr lang="de-DE" dirty="0" err="1"/>
              <a:t>Requirements</a:t>
            </a:r>
            <a:endParaRPr lang="de-DE"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7</a:t>
            </a:fld>
            <a:r>
              <a:rPr lang="de-DE"/>
              <a:t> </a:t>
            </a:r>
            <a:endParaRPr lang="de-DE"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07504" y="634740"/>
            <a:ext cx="9036496" cy="3970318"/>
          </a:xfrm>
          <a:prstGeom prst="rect">
            <a:avLst/>
          </a:prstGeom>
          <a:noFill/>
        </p:spPr>
        <p:txBody>
          <a:bodyPr wrap="square">
            <a:spAutoFit/>
          </a:bodyPr>
          <a:lstStyle/>
          <a:p>
            <a:r>
              <a:rPr lang="en-US" sz="1400" b="1" dirty="0"/>
              <a:t>Requirements (functional capabilities)</a:t>
            </a:r>
            <a:r>
              <a:rPr lang="en-US" sz="1400" dirty="0"/>
              <a:t>:</a:t>
            </a:r>
          </a:p>
          <a:p>
            <a:pPr marL="285750" indent="-285750">
              <a:buFont typeface="Arial" panose="020B0604020202020204" pitchFamily="34" charset="0"/>
              <a:buChar char="•"/>
            </a:pPr>
            <a:r>
              <a:rPr lang="en-US" sz="1400" dirty="0"/>
              <a:t>Support for multiple </a:t>
            </a:r>
            <a:r>
              <a:rPr lang="en-US" sz="1400" b="1" dirty="0"/>
              <a:t>Tenants</a:t>
            </a:r>
            <a:r>
              <a:rPr lang="en-US" sz="1400" dirty="0"/>
              <a:t>;</a:t>
            </a:r>
          </a:p>
          <a:p>
            <a:pPr marL="285750" indent="-285750">
              <a:buFont typeface="Arial" panose="020B0604020202020204" pitchFamily="34" charset="0"/>
              <a:buChar char="•"/>
            </a:pPr>
            <a:r>
              <a:rPr lang="en-US" sz="1400" dirty="0"/>
              <a:t>Implement </a:t>
            </a:r>
            <a:r>
              <a:rPr lang="en-US" sz="1400" b="1" dirty="0"/>
              <a:t>User Registration </a:t>
            </a:r>
            <a:r>
              <a:rPr lang="en-US" sz="1400" dirty="0"/>
              <a:t>(including e-mail verification) and </a:t>
            </a:r>
            <a:r>
              <a:rPr lang="en-US" sz="1400" b="1" dirty="0"/>
              <a:t>Authorization</a:t>
            </a:r>
            <a:r>
              <a:rPr lang="en-US" sz="1400" dirty="0"/>
              <a:t>;</a:t>
            </a:r>
          </a:p>
          <a:p>
            <a:pPr marL="285750" indent="-285750">
              <a:buFont typeface="Arial" panose="020B0604020202020204" pitchFamily="34" charset="0"/>
              <a:buChar char="•"/>
            </a:pPr>
            <a:r>
              <a:rPr lang="en-US" sz="1400" dirty="0"/>
              <a:t>Implement Administrative Interface to </a:t>
            </a:r>
            <a:r>
              <a:rPr lang="en-US" sz="1400" b="1" dirty="0"/>
              <a:t>Control Users and Groups</a:t>
            </a:r>
            <a:r>
              <a:rPr lang="en-US" sz="1400" dirty="0"/>
              <a:t>;</a:t>
            </a:r>
          </a:p>
          <a:p>
            <a:pPr marL="285750" indent="-285750">
              <a:buFont typeface="Arial" panose="020B0604020202020204" pitchFamily="34" charset="0"/>
              <a:buChar char="•"/>
            </a:pPr>
            <a:r>
              <a:rPr lang="en-US" sz="1400" b="1" dirty="0"/>
              <a:t>Adjust Functionality</a:t>
            </a:r>
            <a:r>
              <a:rPr lang="en-US" sz="1400" dirty="0"/>
              <a:t> of RDMS according to group of authorized user (Administrator / </a:t>
            </a:r>
            <a:r>
              <a:rPr lang="en-US" sz="1400" dirty="0" err="1"/>
              <a:t>PowerUser</a:t>
            </a:r>
            <a:r>
              <a:rPr lang="en-US" sz="1400" dirty="0"/>
              <a:t> / User);</a:t>
            </a:r>
          </a:p>
          <a:p>
            <a:pPr marL="285750" indent="-285750">
              <a:buFont typeface="Arial" panose="020B0604020202020204" pitchFamily="34" charset="0"/>
              <a:buChar char="•"/>
            </a:pPr>
            <a:r>
              <a:rPr lang="en-US" sz="1400" b="1" dirty="0"/>
              <a:t>Ensure Data Access Policy </a:t>
            </a:r>
            <a:r>
              <a:rPr lang="en-US" sz="1400" dirty="0"/>
              <a:t>(public / restricted) for all stored objects;</a:t>
            </a:r>
          </a:p>
          <a:p>
            <a:pPr marL="285750" indent="-285750">
              <a:buFont typeface="Arial" panose="020B0604020202020204" pitchFamily="34" charset="0"/>
              <a:buChar char="•"/>
            </a:pPr>
            <a:r>
              <a:rPr lang="en-US" sz="1400" b="1" dirty="0"/>
              <a:t>Upload and store objects </a:t>
            </a:r>
            <a:r>
              <a:rPr lang="en-US" sz="1400" dirty="0"/>
              <a:t>(documents) with minimalistic mandatory metadata;</a:t>
            </a:r>
          </a:p>
          <a:p>
            <a:pPr marL="285750" indent="-285750">
              <a:buFont typeface="Arial" panose="020B0604020202020204" pitchFamily="34" charset="0"/>
              <a:buChar char="•"/>
            </a:pPr>
            <a:r>
              <a:rPr lang="en-US" sz="1400" dirty="0"/>
              <a:t>Provide </a:t>
            </a:r>
            <a:r>
              <a:rPr lang="en-US" sz="1400" b="1" dirty="0"/>
              <a:t>flexible tree classification </a:t>
            </a:r>
            <a:r>
              <a:rPr lang="en-US" sz="1400" dirty="0"/>
              <a:t>for stored documents (projects / organizational structure);</a:t>
            </a:r>
          </a:p>
          <a:p>
            <a:pPr marL="285750" indent="-285750">
              <a:buFont typeface="Arial" panose="020B0604020202020204" pitchFamily="34" charset="0"/>
              <a:buChar char="•"/>
            </a:pPr>
            <a:r>
              <a:rPr lang="en-US" sz="1400" dirty="0"/>
              <a:t>Provide means to </a:t>
            </a:r>
            <a:r>
              <a:rPr lang="en-US" sz="1400" b="1" dirty="0"/>
              <a:t>Support Chemical Entities </a:t>
            </a:r>
            <a:r>
              <a:rPr lang="en-US" sz="1400" dirty="0"/>
              <a:t>data types: systems, compositions, crystal structures;</a:t>
            </a:r>
          </a:p>
          <a:p>
            <a:pPr marL="285750" indent="-285750">
              <a:buFont typeface="Arial" panose="020B0604020202020204" pitchFamily="34" charset="0"/>
              <a:buChar char="•"/>
            </a:pPr>
            <a:r>
              <a:rPr lang="en-US" sz="1400" dirty="0"/>
              <a:t>Enable to </a:t>
            </a:r>
            <a:r>
              <a:rPr lang="en-US" sz="1400" b="1" dirty="0"/>
              <a:t>Interlink Objects </a:t>
            </a:r>
            <a:r>
              <a:rPr lang="en-US" sz="1400" dirty="0"/>
              <a:t>manually (associative objects</a:t>
            </a:r>
            <a:r>
              <a:rPr lang="ru-RU" sz="1400" dirty="0"/>
              <a:t>) </a:t>
            </a:r>
            <a:r>
              <a:rPr lang="en-US" sz="1400" dirty="0"/>
              <a:t>and</a:t>
            </a:r>
            <a:r>
              <a:rPr lang="ru-RU" sz="1400" dirty="0"/>
              <a:t> </a:t>
            </a:r>
            <a:r>
              <a:rPr lang="en-US" sz="1400" dirty="0"/>
              <a:t>show the resulting reverse associations;</a:t>
            </a:r>
          </a:p>
          <a:p>
            <a:pPr marL="285750" indent="-285750">
              <a:buFont typeface="Arial" panose="020B0604020202020204" pitchFamily="34" charset="0"/>
              <a:buChar char="•"/>
            </a:pPr>
            <a:r>
              <a:rPr lang="en-US" sz="1400" dirty="0"/>
              <a:t>Flexibility: implement </a:t>
            </a:r>
            <a:r>
              <a:rPr lang="en-US" sz="1400" b="1" dirty="0"/>
              <a:t>Extended Properties for Objects </a:t>
            </a:r>
            <a:r>
              <a:rPr lang="en-US" sz="1400" dirty="0"/>
              <a:t>and support search on them;</a:t>
            </a:r>
          </a:p>
          <a:p>
            <a:pPr marL="285750" indent="-285750">
              <a:buFont typeface="Arial" panose="020B0604020202020204" pitchFamily="34" charset="0"/>
              <a:buChar char="•"/>
            </a:pPr>
            <a:r>
              <a:rPr lang="en-US" sz="1400" b="1" dirty="0"/>
              <a:t>Import and Export </a:t>
            </a:r>
            <a:r>
              <a:rPr lang="en-US" sz="1400" dirty="0"/>
              <a:t>object table properties (Excel);</a:t>
            </a:r>
          </a:p>
          <a:p>
            <a:pPr marL="285750" indent="-285750">
              <a:buFont typeface="Arial" panose="020B0604020202020204" pitchFamily="34" charset="0"/>
              <a:buChar char="•"/>
            </a:pPr>
            <a:r>
              <a:rPr lang="en-US" sz="1400" dirty="0"/>
              <a:t>Provide </a:t>
            </a:r>
            <a:r>
              <a:rPr lang="en-US" sz="1400" b="1" dirty="0"/>
              <a:t>Search Interface </a:t>
            </a:r>
            <a:r>
              <a:rPr lang="en-US" sz="1400" dirty="0"/>
              <a:t>on chemical entities and objects with respect to user access level;</a:t>
            </a:r>
          </a:p>
          <a:p>
            <a:pPr marL="285750" indent="-285750">
              <a:buFont typeface="Arial" panose="020B0604020202020204" pitchFamily="34" charset="0"/>
              <a:buChar char="•"/>
            </a:pPr>
            <a:r>
              <a:rPr lang="en-US" sz="1400" dirty="0"/>
              <a:t>Flexibility: enable to easily </a:t>
            </a:r>
            <a:r>
              <a:rPr lang="en-US" sz="1400" b="1" dirty="0"/>
              <a:t>Introduce Additional Object Types </a:t>
            </a:r>
            <a:r>
              <a:rPr lang="en-US" sz="1400" dirty="0"/>
              <a:t>with predefined mandatory fields set*;</a:t>
            </a:r>
          </a:p>
          <a:p>
            <a:pPr marL="285750" indent="-285750">
              <a:buFont typeface="Arial" panose="020B0604020202020204" pitchFamily="34" charset="0"/>
              <a:buChar char="•"/>
            </a:pPr>
            <a:r>
              <a:rPr lang="en-US" sz="1400" dirty="0"/>
              <a:t>To be done: </a:t>
            </a:r>
          </a:p>
          <a:p>
            <a:pPr marL="285750" indent="-285750">
              <a:buFont typeface="Arial" panose="020B0604020202020204" pitchFamily="34" charset="0"/>
              <a:buChar char="•"/>
            </a:pPr>
            <a:r>
              <a:rPr lang="en-US" sz="1400" dirty="0"/>
              <a:t>To be done: Provide </a:t>
            </a:r>
            <a:r>
              <a:rPr lang="en-US" sz="1400" b="1" dirty="0"/>
              <a:t>Reports / Charts / Diagrams </a:t>
            </a:r>
            <a:r>
              <a:rPr lang="en-US" sz="1400" dirty="0"/>
              <a:t>on stored data</a:t>
            </a:r>
            <a:r>
              <a:rPr lang="ru-RU" sz="1400" dirty="0"/>
              <a:t> </a:t>
            </a:r>
            <a:r>
              <a:rPr lang="en-US" sz="1400" dirty="0"/>
              <a:t>in various aspects;</a:t>
            </a:r>
          </a:p>
          <a:p>
            <a:pPr marL="285750" indent="-285750">
              <a:buFont typeface="Arial" panose="020B0604020202020204" pitchFamily="34" charset="0"/>
              <a:buChar char="•"/>
            </a:pPr>
            <a:r>
              <a:rPr lang="en-US" sz="1400" dirty="0"/>
              <a:t>To be done: </a:t>
            </a:r>
            <a:r>
              <a:rPr lang="en-US" sz="1400" b="1" dirty="0"/>
              <a:t>API</a:t>
            </a:r>
            <a:r>
              <a:rPr lang="en-US" sz="1400" dirty="0"/>
              <a:t> to upload data from measurement devices (Bandgap, Resistance);</a:t>
            </a:r>
          </a:p>
          <a:p>
            <a:pPr marL="285750" indent="-285750">
              <a:buFont typeface="Arial" panose="020B0604020202020204" pitchFamily="34" charset="0"/>
              <a:buChar char="•"/>
            </a:pPr>
            <a:r>
              <a:rPr lang="en-US" sz="1400" dirty="0"/>
              <a:t>To be done: known object types </a:t>
            </a:r>
            <a:r>
              <a:rPr lang="en-US" sz="1400" b="1" dirty="0"/>
              <a:t>Bulk Import from CSV </a:t>
            </a:r>
            <a:r>
              <a:rPr lang="en-US" sz="1400" dirty="0"/>
              <a:t>files (with CSV-schema validation).</a:t>
            </a:r>
          </a:p>
        </p:txBody>
      </p:sp>
      <p:sp>
        <p:nvSpPr>
          <p:cNvPr id="4" name="TextBox 3">
            <a:extLst>
              <a:ext uri="{FF2B5EF4-FFF2-40B4-BE49-F238E27FC236}">
                <a16:creationId xmlns:a16="http://schemas.microsoft.com/office/drawing/2014/main" id="{4440526C-0E02-F7C0-2687-4DCAF9957095}"/>
              </a:ext>
            </a:extLst>
          </p:cNvPr>
          <p:cNvSpPr txBox="1"/>
          <p:nvPr/>
        </p:nvSpPr>
        <p:spPr>
          <a:xfrm>
            <a:off x="576000" y="4552084"/>
            <a:ext cx="6656172" cy="430887"/>
          </a:xfrm>
          <a:prstGeom prst="rect">
            <a:avLst/>
          </a:prstGeom>
          <a:noFill/>
        </p:spPr>
        <p:txBody>
          <a:bodyPr wrap="square">
            <a:spAutoFit/>
          </a:bodyPr>
          <a:lstStyle/>
          <a:p>
            <a:r>
              <a:rPr lang="de-DE" sz="1100" dirty="0"/>
              <a:t>RDMS: Research Data Management System</a:t>
            </a:r>
          </a:p>
          <a:p>
            <a:r>
              <a:rPr lang="de-DE" sz="1100" dirty="0"/>
              <a:t>* - </a:t>
            </a:r>
            <a:r>
              <a:rPr lang="de-DE" sz="1100" dirty="0" err="1"/>
              <a:t>depending</a:t>
            </a:r>
            <a:r>
              <a:rPr lang="de-DE" sz="1100" dirty="0"/>
              <a:t> on </a:t>
            </a:r>
            <a:r>
              <a:rPr lang="de-DE" sz="1100" dirty="0" err="1"/>
              <a:t>object</a:t>
            </a:r>
            <a:r>
              <a:rPr lang="de-DE" sz="1100" dirty="0"/>
              <a:t> type </a:t>
            </a:r>
            <a:r>
              <a:rPr lang="de-DE" sz="1100" dirty="0" err="1"/>
              <a:t>complexity</a:t>
            </a:r>
            <a:r>
              <a:rPr lang="de-DE" sz="1100" dirty="0"/>
              <a:t> </a:t>
            </a:r>
            <a:r>
              <a:rPr lang="de-DE" sz="1100" dirty="0" err="1"/>
              <a:t>may</a:t>
            </a:r>
            <a:r>
              <a:rPr lang="de-DE" sz="1100" dirty="0"/>
              <a:t> </a:t>
            </a:r>
            <a:r>
              <a:rPr lang="de-DE" sz="1100" dirty="0" err="1"/>
              <a:t>require</a:t>
            </a:r>
            <a:r>
              <a:rPr lang="de-DE" sz="1100" dirty="0"/>
              <a:t> </a:t>
            </a:r>
            <a:r>
              <a:rPr lang="de-DE" sz="1100" dirty="0" err="1"/>
              <a:t>programming</a:t>
            </a:r>
            <a:r>
              <a:rPr lang="de-DE" sz="1100" dirty="0"/>
              <a:t> (extra </a:t>
            </a:r>
            <a:r>
              <a:rPr lang="de-DE" sz="1100" dirty="0" err="1"/>
              <a:t>tables</a:t>
            </a:r>
            <a:r>
              <a:rPr lang="de-DE" sz="1100" dirty="0"/>
              <a:t> </a:t>
            </a:r>
            <a:r>
              <a:rPr lang="de-DE" sz="1100" dirty="0" err="1"/>
              <a:t>introduction</a:t>
            </a:r>
            <a:r>
              <a:rPr lang="de-DE" sz="1100" dirty="0"/>
              <a:t> in DB)</a:t>
            </a:r>
            <a:endParaRPr lang="en-US" sz="1100" dirty="0"/>
          </a:p>
        </p:txBody>
      </p:sp>
    </p:spTree>
    <p:extLst>
      <p:ext uri="{BB962C8B-B14F-4D97-AF65-F5344CB8AC3E}">
        <p14:creationId xmlns:p14="http://schemas.microsoft.com/office/powerpoint/2010/main" val="3315886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298994" y="85041"/>
            <a:ext cx="8277731" cy="468000"/>
          </a:xfrm>
        </p:spPr>
        <p:txBody>
          <a:bodyPr/>
          <a:lstStyle/>
          <a:p>
            <a:r>
              <a:rPr lang="de-DE" dirty="0"/>
              <a:t>RDMS: </a:t>
            </a:r>
            <a:r>
              <a:rPr lang="en-US" sz="2800" dirty="0"/>
              <a:t>Multiple Tenant Support</a:t>
            </a:r>
            <a:endParaRPr lang="de-DE" dirty="0"/>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p:txBody>
          <a:bodyPr/>
          <a:lstStyle/>
          <a:p>
            <a:fld id="{6C8FC03C-C266-4645-ABC5-645062898383}" type="slidenum">
              <a:rPr lang="de-DE" smtClean="0"/>
              <a:pPr/>
              <a:t>8</a:t>
            </a:fld>
            <a:r>
              <a:rPr lang="de-DE"/>
              <a:t> </a:t>
            </a:r>
            <a:endParaRPr lang="de-DE" dirty="0"/>
          </a:p>
        </p:txBody>
      </p:sp>
      <p:sp>
        <p:nvSpPr>
          <p:cNvPr id="13" name="TextBox 12">
            <a:extLst>
              <a:ext uri="{FF2B5EF4-FFF2-40B4-BE49-F238E27FC236}">
                <a16:creationId xmlns:a16="http://schemas.microsoft.com/office/drawing/2014/main" id="{F2242330-634B-69F8-A2FD-25947EC29FB4}"/>
              </a:ext>
            </a:extLst>
          </p:cNvPr>
          <p:cNvSpPr txBox="1"/>
          <p:nvPr/>
        </p:nvSpPr>
        <p:spPr>
          <a:xfrm>
            <a:off x="107504" y="634740"/>
            <a:ext cx="8928992" cy="3754874"/>
          </a:xfrm>
          <a:prstGeom prst="rect">
            <a:avLst/>
          </a:prstGeom>
          <a:noFill/>
        </p:spPr>
        <p:txBody>
          <a:bodyPr wrap="square">
            <a:spAutoFit/>
          </a:bodyPr>
          <a:lstStyle/>
          <a:p>
            <a:r>
              <a:rPr lang="en-US" sz="1800" b="1" dirty="0"/>
              <a:t>What is Tenant?</a:t>
            </a:r>
          </a:p>
          <a:p>
            <a:endParaRPr lang="en-US" sz="1400" b="1" dirty="0"/>
          </a:p>
          <a:p>
            <a:r>
              <a:rPr lang="en-US" sz="1400" b="1" dirty="0"/>
              <a:t>Short answer:</a:t>
            </a:r>
          </a:p>
          <a:p>
            <a:r>
              <a:rPr lang="en-US" sz="1400" dirty="0"/>
              <a:t>Tenant – separate (distinct) instance of a software application that</a:t>
            </a:r>
          </a:p>
          <a:p>
            <a:r>
              <a:rPr lang="en-US" sz="1400" dirty="0"/>
              <a:t>is used by a single organization or group of users.</a:t>
            </a:r>
          </a:p>
          <a:p>
            <a:endParaRPr lang="en-US" sz="400" b="1" dirty="0"/>
          </a:p>
          <a:p>
            <a:r>
              <a:rPr lang="en-US" sz="1400" b="1" dirty="0"/>
              <a:t>Long answer:</a:t>
            </a:r>
          </a:p>
          <a:p>
            <a:r>
              <a:rPr lang="en-US" sz="1400" dirty="0"/>
              <a:t>Tenant is a customer account that </a:t>
            </a:r>
            <a:r>
              <a:rPr lang="en-US" sz="1400" u="sng" dirty="0"/>
              <a:t>has its own set of users, data, and configuration settings</a:t>
            </a:r>
            <a:r>
              <a:rPr lang="en-US" sz="1400" dirty="0"/>
              <a:t>, and is isolated from other tenants in the same software application. This concept is commonly used in Software as a Service (</a:t>
            </a:r>
            <a:r>
              <a:rPr lang="en-US" sz="1400" u="sng" dirty="0"/>
              <a:t>SaaS</a:t>
            </a:r>
            <a:r>
              <a:rPr lang="en-US" sz="1400" dirty="0"/>
              <a:t>) applications, where a single software application is hosted in the cloud and is made available to multiple customers as separate tenants. This allows each customer to have their own instance of the application, with their own data, settings, and customizations, while still sharing the underlying infrastructure and resources of the application </a:t>
            </a:r>
          </a:p>
          <a:p>
            <a:endParaRPr lang="en-US" sz="400" dirty="0"/>
          </a:p>
          <a:p>
            <a:r>
              <a:rPr lang="en-US" sz="1400" b="1" dirty="0"/>
              <a:t>Conclusion</a:t>
            </a:r>
            <a:r>
              <a:rPr lang="en-US" sz="1400" dirty="0"/>
              <a:t>:</a:t>
            </a:r>
          </a:p>
          <a:p>
            <a:r>
              <a:rPr lang="en-US" sz="1400" dirty="0"/>
              <a:t>Tenants are useful for separate SFB projects / workgroups / materials data repositories. For example: </a:t>
            </a:r>
          </a:p>
          <a:p>
            <a:pPr marL="1885950" lvl="5" indent="-171450">
              <a:buFont typeface="Arial" panose="020B0604020202020204" pitchFamily="34" charset="0"/>
              <a:buChar char="•"/>
            </a:pPr>
            <a:r>
              <a:rPr lang="en-US" sz="1000" dirty="0"/>
              <a:t>https://</a:t>
            </a:r>
            <a:r>
              <a:rPr lang="en-US" sz="1000" b="1" dirty="0"/>
              <a:t>demo</a:t>
            </a:r>
            <a:r>
              <a:rPr lang="en-US" sz="1000" dirty="0"/>
              <a:t>.mdi.ruhr-uni-bochum.de/</a:t>
            </a:r>
          </a:p>
          <a:p>
            <a:pPr marL="1885950" lvl="5" indent="-171450">
              <a:buFont typeface="Arial" panose="020B0604020202020204" pitchFamily="34" charset="0"/>
              <a:buChar char="•"/>
            </a:pPr>
            <a:r>
              <a:rPr lang="en-US" sz="1000" dirty="0"/>
              <a:t>https://</a:t>
            </a:r>
            <a:r>
              <a:rPr lang="en-US" sz="1000" b="1" dirty="0"/>
              <a:t>inf</a:t>
            </a:r>
            <a:r>
              <a:rPr lang="en-US" sz="1000" dirty="0"/>
              <a:t>.mdi.ruhr-uni-bochum.de/</a:t>
            </a:r>
          </a:p>
          <a:p>
            <a:pPr marL="1885950" lvl="5" indent="-171450">
              <a:buFont typeface="Arial" panose="020B0604020202020204" pitchFamily="34" charset="0"/>
              <a:buChar char="•"/>
            </a:pPr>
            <a:r>
              <a:rPr lang="en-US" sz="1000" dirty="0"/>
              <a:t>https://</a:t>
            </a:r>
            <a:r>
              <a:rPr lang="en-US" sz="1000" b="1" dirty="0"/>
              <a:t>dim</a:t>
            </a:r>
            <a:r>
              <a:rPr lang="en-US" sz="1000" dirty="0"/>
              <a:t>.mdi.ruhr-uni-bochum.de/</a:t>
            </a:r>
          </a:p>
        </p:txBody>
      </p:sp>
      <p:sp>
        <p:nvSpPr>
          <p:cNvPr id="6" name="TextBox 5">
            <a:extLst>
              <a:ext uri="{FF2B5EF4-FFF2-40B4-BE49-F238E27FC236}">
                <a16:creationId xmlns:a16="http://schemas.microsoft.com/office/drawing/2014/main" id="{46A7F561-025C-3393-12AD-61E435B81D6A}"/>
              </a:ext>
            </a:extLst>
          </p:cNvPr>
          <p:cNvSpPr txBox="1"/>
          <p:nvPr/>
        </p:nvSpPr>
        <p:spPr>
          <a:xfrm>
            <a:off x="583356" y="4655959"/>
            <a:ext cx="6654800" cy="261610"/>
          </a:xfrm>
          <a:prstGeom prst="rect">
            <a:avLst/>
          </a:prstGeom>
          <a:noFill/>
        </p:spPr>
        <p:txBody>
          <a:bodyPr wrap="square">
            <a:spAutoFit/>
          </a:bodyPr>
          <a:lstStyle/>
          <a:p>
            <a:r>
              <a:rPr lang="en-US" sz="1100" dirty="0">
                <a:hlinkClick r:id="rId3"/>
              </a:rPr>
              <a:t>https://en.wikipedia.org/wiki/Multitenancy</a:t>
            </a:r>
            <a:endParaRPr lang="en-US" sz="1100" dirty="0"/>
          </a:p>
        </p:txBody>
      </p:sp>
      <p:pic>
        <p:nvPicPr>
          <p:cNvPr id="1026" name="Picture 2" descr="MultiTenancy Architecture – lakshaysuri">
            <a:extLst>
              <a:ext uri="{FF2B5EF4-FFF2-40B4-BE49-F238E27FC236}">
                <a16:creationId xmlns:a16="http://schemas.microsoft.com/office/drawing/2014/main" id="{8FFF5C66-14F3-11F5-BEE0-38AD42EC0A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8209" y="0"/>
            <a:ext cx="3725791" cy="170765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CBFD55E-877C-8E4E-4BAE-B13A05CC5026}"/>
              </a:ext>
            </a:extLst>
          </p:cNvPr>
          <p:cNvSpPr txBox="1"/>
          <p:nvPr/>
        </p:nvSpPr>
        <p:spPr>
          <a:xfrm>
            <a:off x="4860032" y="3958378"/>
            <a:ext cx="3528392" cy="307777"/>
          </a:xfrm>
          <a:prstGeom prst="rect">
            <a:avLst/>
          </a:prstGeom>
          <a:noFill/>
        </p:spPr>
        <p:txBody>
          <a:bodyPr wrap="square">
            <a:spAutoFit/>
          </a:bodyPr>
          <a:lstStyle/>
          <a:p>
            <a:r>
              <a:rPr lang="en-US" sz="1400" dirty="0">
                <a:solidFill>
                  <a:schemeClr val="tx2">
                    <a:lumMod val="75000"/>
                    <a:lumOff val="25000"/>
                  </a:schemeClr>
                </a:solidFill>
              </a:rPr>
              <a:t>Every tenant must have a unique URL!</a:t>
            </a:r>
          </a:p>
        </p:txBody>
      </p:sp>
    </p:spTree>
    <p:extLst>
      <p:ext uri="{BB962C8B-B14F-4D97-AF65-F5344CB8AC3E}">
        <p14:creationId xmlns:p14="http://schemas.microsoft.com/office/powerpoint/2010/main" val="3130202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8E55A0-73B3-4565-BA58-ACE5F64229D6}"/>
              </a:ext>
            </a:extLst>
          </p:cNvPr>
          <p:cNvSpPr>
            <a:spLocks noGrp="1"/>
          </p:cNvSpPr>
          <p:nvPr>
            <p:ph type="title"/>
          </p:nvPr>
        </p:nvSpPr>
        <p:spPr>
          <a:xfrm>
            <a:off x="350471" y="283500"/>
            <a:ext cx="8568496" cy="468000"/>
          </a:xfrm>
        </p:spPr>
        <p:txBody>
          <a:bodyPr/>
          <a:lstStyle/>
          <a:p>
            <a:r>
              <a:rPr lang="de-DE" dirty="0"/>
              <a:t>RDMS Database</a:t>
            </a:r>
          </a:p>
        </p:txBody>
      </p:sp>
      <p:sp>
        <p:nvSpPr>
          <p:cNvPr id="5" name="Foliennummernplatzhalter 4">
            <a:extLst>
              <a:ext uri="{FF2B5EF4-FFF2-40B4-BE49-F238E27FC236}">
                <a16:creationId xmlns:a16="http://schemas.microsoft.com/office/drawing/2014/main" id="{AD154ED7-2AF3-480F-8141-F661F62E3504}"/>
              </a:ext>
            </a:extLst>
          </p:cNvPr>
          <p:cNvSpPr>
            <a:spLocks noGrp="1"/>
          </p:cNvSpPr>
          <p:nvPr>
            <p:ph type="sldNum" sz="quarter" idx="12"/>
          </p:nvPr>
        </p:nvSpPr>
        <p:spPr>
          <a:xfrm>
            <a:off x="324000" y="4840014"/>
            <a:ext cx="252000" cy="108000"/>
          </a:xfrm>
        </p:spPr>
        <p:txBody>
          <a:bodyPr/>
          <a:lstStyle/>
          <a:p>
            <a:fld id="{6C8FC03C-C266-4645-ABC5-645062898383}" type="slidenum">
              <a:rPr lang="de-DE" smtClean="0"/>
              <a:pPr/>
              <a:t>9</a:t>
            </a:fld>
            <a:r>
              <a:rPr lang="de-DE"/>
              <a:t> </a:t>
            </a:r>
            <a:endParaRPr lang="de-DE" dirty="0"/>
          </a:p>
        </p:txBody>
      </p:sp>
      <p:pic>
        <p:nvPicPr>
          <p:cNvPr id="7" name="Picture 6">
            <a:extLst>
              <a:ext uri="{FF2B5EF4-FFF2-40B4-BE49-F238E27FC236}">
                <a16:creationId xmlns:a16="http://schemas.microsoft.com/office/drawing/2014/main" id="{23813DA0-D1F6-D2D1-5D7A-1AE390E5662E}"/>
              </a:ext>
            </a:extLst>
          </p:cNvPr>
          <p:cNvPicPr>
            <a:picLocks noChangeAspect="1"/>
          </p:cNvPicPr>
          <p:nvPr/>
        </p:nvPicPr>
        <p:blipFill>
          <a:blip r:embed="rId3"/>
          <a:stretch>
            <a:fillRect/>
          </a:stretch>
        </p:blipFill>
        <p:spPr>
          <a:xfrm>
            <a:off x="3472016" y="0"/>
            <a:ext cx="5671984" cy="5143500"/>
          </a:xfrm>
          <a:prstGeom prst="rect">
            <a:avLst/>
          </a:prstGeom>
        </p:spPr>
      </p:pic>
      <p:pic>
        <p:nvPicPr>
          <p:cNvPr id="9" name="Picture 8">
            <a:extLst>
              <a:ext uri="{FF2B5EF4-FFF2-40B4-BE49-F238E27FC236}">
                <a16:creationId xmlns:a16="http://schemas.microsoft.com/office/drawing/2014/main" id="{D65224A9-F504-1C2A-6863-4125A091342F}"/>
              </a:ext>
            </a:extLst>
          </p:cNvPr>
          <p:cNvPicPr>
            <a:picLocks noChangeAspect="1"/>
          </p:cNvPicPr>
          <p:nvPr/>
        </p:nvPicPr>
        <p:blipFill>
          <a:blip r:embed="rId4"/>
          <a:stretch>
            <a:fillRect/>
          </a:stretch>
        </p:blipFill>
        <p:spPr>
          <a:xfrm>
            <a:off x="6427" y="1195106"/>
            <a:ext cx="3479828" cy="755057"/>
          </a:xfrm>
          <a:prstGeom prst="rect">
            <a:avLst/>
          </a:prstGeom>
          <a:ln>
            <a:solidFill>
              <a:srgbClr val="0070C0"/>
            </a:solidFill>
          </a:ln>
        </p:spPr>
      </p:pic>
      <p:pic>
        <p:nvPicPr>
          <p:cNvPr id="12" name="Picture 11">
            <a:extLst>
              <a:ext uri="{FF2B5EF4-FFF2-40B4-BE49-F238E27FC236}">
                <a16:creationId xmlns:a16="http://schemas.microsoft.com/office/drawing/2014/main" id="{8604EE0C-862E-43EF-7ED7-5B2AEFAB755C}"/>
              </a:ext>
            </a:extLst>
          </p:cNvPr>
          <p:cNvPicPr>
            <a:picLocks noChangeAspect="1"/>
          </p:cNvPicPr>
          <p:nvPr/>
        </p:nvPicPr>
        <p:blipFill>
          <a:blip r:embed="rId5"/>
          <a:stretch>
            <a:fillRect/>
          </a:stretch>
        </p:blipFill>
        <p:spPr>
          <a:xfrm>
            <a:off x="0" y="2692479"/>
            <a:ext cx="3430311" cy="1815235"/>
          </a:xfrm>
          <a:prstGeom prst="rect">
            <a:avLst/>
          </a:prstGeom>
          <a:ln>
            <a:solidFill>
              <a:srgbClr val="0070C0"/>
            </a:solidFill>
          </a:ln>
        </p:spPr>
      </p:pic>
      <p:sp>
        <p:nvSpPr>
          <p:cNvPr id="13" name="TextBox 12">
            <a:extLst>
              <a:ext uri="{FF2B5EF4-FFF2-40B4-BE49-F238E27FC236}">
                <a16:creationId xmlns:a16="http://schemas.microsoft.com/office/drawing/2014/main" id="{F2242330-634B-69F8-A2FD-25947EC29FB4}"/>
              </a:ext>
            </a:extLst>
          </p:cNvPr>
          <p:cNvSpPr txBox="1"/>
          <p:nvPr/>
        </p:nvSpPr>
        <p:spPr>
          <a:xfrm>
            <a:off x="41704" y="883264"/>
            <a:ext cx="3306159" cy="523220"/>
          </a:xfrm>
          <a:prstGeom prst="rect">
            <a:avLst/>
          </a:prstGeom>
          <a:noFill/>
        </p:spPr>
        <p:txBody>
          <a:bodyPr wrap="square">
            <a:spAutoFit/>
          </a:bodyPr>
          <a:lstStyle/>
          <a:p>
            <a:r>
              <a:rPr lang="en-US" sz="1400" b="1" dirty="0"/>
              <a:t>Tenants</a:t>
            </a:r>
            <a:r>
              <a:rPr lang="en-US" sz="1400" dirty="0"/>
              <a:t> (independent systems):</a:t>
            </a:r>
          </a:p>
          <a:p>
            <a:endParaRPr lang="en-US" sz="1400" dirty="0"/>
          </a:p>
        </p:txBody>
      </p:sp>
      <p:sp>
        <p:nvSpPr>
          <p:cNvPr id="14" name="TextBox 13">
            <a:extLst>
              <a:ext uri="{FF2B5EF4-FFF2-40B4-BE49-F238E27FC236}">
                <a16:creationId xmlns:a16="http://schemas.microsoft.com/office/drawing/2014/main" id="{B6B3B814-368E-ED7C-ABCD-B94296B7D489}"/>
              </a:ext>
            </a:extLst>
          </p:cNvPr>
          <p:cNvSpPr txBox="1"/>
          <p:nvPr/>
        </p:nvSpPr>
        <p:spPr>
          <a:xfrm>
            <a:off x="37938" y="2373827"/>
            <a:ext cx="3623089" cy="523220"/>
          </a:xfrm>
          <a:prstGeom prst="rect">
            <a:avLst/>
          </a:prstGeom>
          <a:noFill/>
        </p:spPr>
        <p:txBody>
          <a:bodyPr wrap="square">
            <a:spAutoFit/>
          </a:bodyPr>
          <a:lstStyle/>
          <a:p>
            <a:r>
              <a:rPr lang="en-US" sz="1400" b="1" dirty="0"/>
              <a:t>Data Types</a:t>
            </a:r>
            <a:r>
              <a:rPr lang="en-US" sz="1400" dirty="0"/>
              <a:t> (shared among tenants):</a:t>
            </a:r>
          </a:p>
          <a:p>
            <a:endParaRPr lang="en-US" sz="1400" dirty="0"/>
          </a:p>
        </p:txBody>
      </p:sp>
      <p:sp>
        <p:nvSpPr>
          <p:cNvPr id="3" name="TextBox 2">
            <a:extLst>
              <a:ext uri="{FF2B5EF4-FFF2-40B4-BE49-F238E27FC236}">
                <a16:creationId xmlns:a16="http://schemas.microsoft.com/office/drawing/2014/main" id="{3E8C3C19-D2C3-94E3-8BFE-3802627E58DF}"/>
              </a:ext>
            </a:extLst>
          </p:cNvPr>
          <p:cNvSpPr txBox="1"/>
          <p:nvPr/>
        </p:nvSpPr>
        <p:spPr>
          <a:xfrm>
            <a:off x="152315" y="1946141"/>
            <a:ext cx="3528392" cy="307777"/>
          </a:xfrm>
          <a:prstGeom prst="rect">
            <a:avLst/>
          </a:prstGeom>
          <a:noFill/>
        </p:spPr>
        <p:txBody>
          <a:bodyPr wrap="square">
            <a:spAutoFit/>
          </a:bodyPr>
          <a:lstStyle/>
          <a:p>
            <a:r>
              <a:rPr lang="en-US" sz="1400" dirty="0">
                <a:solidFill>
                  <a:schemeClr val="tx2">
                    <a:lumMod val="75000"/>
                    <a:lumOff val="25000"/>
                  </a:schemeClr>
                </a:solidFill>
              </a:rPr>
              <a:t>Every tenant must have a unique URL!</a:t>
            </a:r>
          </a:p>
        </p:txBody>
      </p:sp>
    </p:spTree>
    <p:extLst>
      <p:ext uri="{BB962C8B-B14F-4D97-AF65-F5344CB8AC3E}">
        <p14:creationId xmlns:p14="http://schemas.microsoft.com/office/powerpoint/2010/main" val="1258659938"/>
      </p:ext>
    </p:extLst>
  </p:cSld>
  <p:clrMapOvr>
    <a:masterClrMapping/>
  </p:clrMapOvr>
</p:sld>
</file>

<file path=ppt/theme/theme1.xml><?xml version="1.0" encoding="utf-8"?>
<a:theme xmlns:a="http://schemas.openxmlformats.org/drawingml/2006/main" name="PowerPoint Master RUB">
  <a:themeElements>
    <a:clrScheme name="RUB">
      <a:dk1>
        <a:sysClr val="windowText" lastClr="000000"/>
      </a:dk1>
      <a:lt1>
        <a:sysClr val="window" lastClr="FFFFFF"/>
      </a:lt1>
      <a:dk2>
        <a:srgbClr val="003560"/>
      </a:dk2>
      <a:lt2>
        <a:srgbClr val="8DAE10"/>
      </a:lt2>
      <a:accent1>
        <a:srgbClr val="FFCC00"/>
      </a:accent1>
      <a:accent2>
        <a:srgbClr val="EE7203"/>
      </a:accent2>
      <a:accent3>
        <a:srgbClr val="E6332A"/>
      </a:accent3>
      <a:accent4>
        <a:srgbClr val="B71E3F"/>
      </a:accent4>
      <a:accent5>
        <a:srgbClr val="9C5516"/>
      </a:accent5>
      <a:accent6>
        <a:srgbClr val="59211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äsentation2" id="{000BAAC5-1BF6-4632-98E4-EAE7F27CB44D}" vid="{2CEA2AD0-887D-4310-A6D5-7BA3E34DA7AC}"/>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RUB-Präsentation-16zu9-Vorlage_MDI_2020-11_ENTWURF</Template>
  <TotalTime>3294</TotalTime>
  <Words>3038</Words>
  <Application>Microsoft Office PowerPoint</Application>
  <PresentationFormat>On-screen Show (16:9)</PresentationFormat>
  <Paragraphs>410</Paragraphs>
  <Slides>29</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Calibri Light</vt:lpstr>
      <vt:lpstr>Cascadia Mono</vt:lpstr>
      <vt:lpstr>Slack-Lato</vt:lpstr>
      <vt:lpstr>Wingdings</vt:lpstr>
      <vt:lpstr>PowerPoint Master RUB</vt:lpstr>
      <vt:lpstr>Towards research data management   system  </vt:lpstr>
      <vt:lpstr>Agenda</vt:lpstr>
      <vt:lpstr>Web Compact: Sputter Rates</vt:lpstr>
      <vt:lpstr>Web Compact: Search for Sputter Rates</vt:lpstr>
      <vt:lpstr>PowerPoint Presentation</vt:lpstr>
      <vt:lpstr>WebCompact and Data Visualization  </vt:lpstr>
      <vt:lpstr>RDMS in Chemistry-related Domains: Requirements</vt:lpstr>
      <vt:lpstr>RDMS: Multiple Tenant Support</vt:lpstr>
      <vt:lpstr>RDMS Database</vt:lpstr>
      <vt:lpstr>RDMS: Registration and Authorization</vt:lpstr>
      <vt:lpstr>RDMS: Identity User Control Interface</vt:lpstr>
      <vt:lpstr>RDMS: Predefined Roles</vt:lpstr>
      <vt:lpstr>RDMS: Setting the Object Access Level</vt:lpstr>
      <vt:lpstr>RDMS: Upload and Store Documents (with minimalistic mandatory metadata) </vt:lpstr>
      <vt:lpstr>RDMS: Data Types (hierarchies and lists)</vt:lpstr>
      <vt:lpstr>RDMS Tree Types: control and display</vt:lpstr>
      <vt:lpstr>RDMS List Types: control</vt:lpstr>
      <vt:lpstr>RDMS List Types: display</vt:lpstr>
      <vt:lpstr>RDMS: Interlink Objects</vt:lpstr>
      <vt:lpstr>RDMS Object‘s Flexibility: Extended Properties </vt:lpstr>
      <vt:lpstr>RDMS Extended Properties Control </vt:lpstr>
      <vt:lpstr>RDMS Extended Properties: Export and Import </vt:lpstr>
      <vt:lpstr>RDMS: Search</vt:lpstr>
      <vt:lpstr>RDMS Extensibility: Additional Object Types</vt:lpstr>
      <vt:lpstr>RDMS Demonstration: Bandgap Data</vt:lpstr>
      <vt:lpstr>RDMS: the Nearest Plans // instead of conclusion</vt:lpstr>
      <vt:lpstr>Source Control (GitLab)</vt:lpstr>
      <vt:lpstr>Web Site domain name?    </vt:lpstr>
      <vt:lpstr>Thanks for your attention</vt:lpstr>
    </vt:vector>
  </TitlesOfParts>
  <Company>wir-lieben-office.de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Anke Arnold</dc:creator>
  <cp:lastModifiedBy>Dudarev, Victor</cp:lastModifiedBy>
  <cp:revision>119</cp:revision>
  <dcterms:created xsi:type="dcterms:W3CDTF">2021-03-23T10:32:39Z</dcterms:created>
  <dcterms:modified xsi:type="dcterms:W3CDTF">2023-02-13T15:54:02Z</dcterms:modified>
</cp:coreProperties>
</file>