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8" r:id="rId3"/>
    <p:sldId id="270" r:id="rId4"/>
    <p:sldId id="296" r:id="rId5"/>
    <p:sldId id="289" r:id="rId6"/>
    <p:sldId id="291" r:id="rId7"/>
    <p:sldId id="290" r:id="rId8"/>
    <p:sldId id="299"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297" r:id="rId28"/>
    <p:sldId id="293" r:id="rId29"/>
    <p:sldId id="288" r:id="rId3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35E3F2-BCEC-4353-85B2-00A015F56802}">
          <p14:sldIdLst>
            <p14:sldId id="256"/>
            <p14:sldId id="268"/>
          </p14:sldIdLst>
        </p14:section>
        <p14:section name="WebCompact" id="{7706EE4A-8CED-404B-9FD9-1D6C048C11C3}">
          <p14:sldIdLst>
            <p14:sldId id="270"/>
            <p14:sldId id="296"/>
            <p14:sldId id="289"/>
            <p14:sldId id="291"/>
          </p14:sldIdLst>
        </p14:section>
        <p14:section name="RDMS" id="{EC728893-08FA-405D-A849-4776A3A9CE72}">
          <p14:sldIdLst>
            <p14:sldId id="290"/>
            <p14:sldId id="299"/>
            <p14:sldId id="298"/>
            <p14:sldId id="300"/>
            <p14:sldId id="301"/>
            <p14:sldId id="302"/>
            <p14:sldId id="303"/>
            <p14:sldId id="304"/>
            <p14:sldId id="305"/>
            <p14:sldId id="306"/>
            <p14:sldId id="307"/>
            <p14:sldId id="308"/>
            <p14:sldId id="309"/>
            <p14:sldId id="310"/>
            <p14:sldId id="311"/>
            <p14:sldId id="312"/>
            <p14:sldId id="313"/>
            <p14:sldId id="314"/>
            <p14:sldId id="315"/>
          </p14:sldIdLst>
        </p14:section>
        <p14:section name="Conclusion" id="{55B0DA53-84F3-4F14-AD27-2A3E3A44A4BA}">
          <p14:sldIdLst>
            <p14:sldId id="316"/>
            <p14:sldId id="297"/>
            <p14:sldId id="293"/>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5593" autoAdjust="0"/>
  </p:normalViewPr>
  <p:slideViewPr>
    <p:cSldViewPr snapToObjects="1">
      <p:cViewPr varScale="1">
        <p:scale>
          <a:sx n="122" d="100"/>
          <a:sy n="122" d="100"/>
        </p:scale>
        <p:origin x="11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728AD-B8FF-467B-AF5F-4891412E46D0}" type="datetimeFigureOut">
              <a:rPr lang="de-DE" smtClean="0"/>
              <a:t>13.02.2023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045E6-D734-4DB2-BEE5-DF972DD20CA2}" type="slidenum">
              <a:rPr lang="de-DE" smtClean="0"/>
              <a:t>‹#›</a:t>
            </a:fld>
            <a:endParaRPr lang="de-DE"/>
          </a:p>
        </p:txBody>
      </p:sp>
    </p:spTree>
    <p:extLst>
      <p:ext uri="{BB962C8B-B14F-4D97-AF65-F5344CB8AC3E}">
        <p14:creationId xmlns:p14="http://schemas.microsoft.com/office/powerpoint/2010/main" val="5650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a:t>
            </a:fld>
            <a:endParaRPr lang="de-DE"/>
          </a:p>
        </p:txBody>
      </p:sp>
    </p:spTree>
    <p:extLst>
      <p:ext uri="{BB962C8B-B14F-4D97-AF65-F5344CB8AC3E}">
        <p14:creationId xmlns:p14="http://schemas.microsoft.com/office/powerpoint/2010/main" val="313714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10</a:t>
            </a:fld>
            <a:endParaRPr lang="de-DE"/>
          </a:p>
        </p:txBody>
      </p:sp>
    </p:spTree>
    <p:extLst>
      <p:ext uri="{BB962C8B-B14F-4D97-AF65-F5344CB8AC3E}">
        <p14:creationId xmlns:p14="http://schemas.microsoft.com/office/powerpoint/2010/main" val="97006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11</a:t>
            </a:fld>
            <a:endParaRPr lang="de-DE"/>
          </a:p>
        </p:txBody>
      </p:sp>
    </p:spTree>
    <p:extLst>
      <p:ext uri="{BB962C8B-B14F-4D97-AF65-F5344CB8AC3E}">
        <p14:creationId xmlns:p14="http://schemas.microsoft.com/office/powerpoint/2010/main" val="117610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12</a:t>
            </a:fld>
            <a:endParaRPr lang="de-DE"/>
          </a:p>
        </p:txBody>
      </p:sp>
    </p:spTree>
    <p:extLst>
      <p:ext uri="{BB962C8B-B14F-4D97-AF65-F5344CB8AC3E}">
        <p14:creationId xmlns:p14="http://schemas.microsoft.com/office/powerpoint/2010/main" val="151071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13</a:t>
            </a:fld>
            <a:endParaRPr lang="de-DE"/>
          </a:p>
        </p:txBody>
      </p:sp>
    </p:spTree>
    <p:extLst>
      <p:ext uri="{BB962C8B-B14F-4D97-AF65-F5344CB8AC3E}">
        <p14:creationId xmlns:p14="http://schemas.microsoft.com/office/powerpoint/2010/main" val="305816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14</a:t>
            </a:fld>
            <a:endParaRPr lang="de-DE"/>
          </a:p>
        </p:txBody>
      </p:sp>
    </p:spTree>
    <p:extLst>
      <p:ext uri="{BB962C8B-B14F-4D97-AF65-F5344CB8AC3E}">
        <p14:creationId xmlns:p14="http://schemas.microsoft.com/office/powerpoint/2010/main" val="229827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15</a:t>
            </a:fld>
            <a:endParaRPr lang="de-DE"/>
          </a:p>
        </p:txBody>
      </p:sp>
    </p:spTree>
    <p:extLst>
      <p:ext uri="{BB962C8B-B14F-4D97-AF65-F5344CB8AC3E}">
        <p14:creationId xmlns:p14="http://schemas.microsoft.com/office/powerpoint/2010/main" val="423559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16</a:t>
            </a:fld>
            <a:endParaRPr lang="de-DE"/>
          </a:p>
        </p:txBody>
      </p:sp>
    </p:spTree>
    <p:extLst>
      <p:ext uri="{BB962C8B-B14F-4D97-AF65-F5344CB8AC3E}">
        <p14:creationId xmlns:p14="http://schemas.microsoft.com/office/powerpoint/2010/main" val="382168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17</a:t>
            </a:fld>
            <a:endParaRPr lang="de-DE"/>
          </a:p>
        </p:txBody>
      </p:sp>
    </p:spTree>
    <p:extLst>
      <p:ext uri="{BB962C8B-B14F-4D97-AF65-F5344CB8AC3E}">
        <p14:creationId xmlns:p14="http://schemas.microsoft.com/office/powerpoint/2010/main" val="207869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18</a:t>
            </a:fld>
            <a:endParaRPr lang="de-DE"/>
          </a:p>
        </p:txBody>
      </p:sp>
    </p:spTree>
    <p:extLst>
      <p:ext uri="{BB962C8B-B14F-4D97-AF65-F5344CB8AC3E}">
        <p14:creationId xmlns:p14="http://schemas.microsoft.com/office/powerpoint/2010/main" val="274914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19</a:t>
            </a:fld>
            <a:endParaRPr lang="de-DE"/>
          </a:p>
        </p:txBody>
      </p:sp>
    </p:spTree>
    <p:extLst>
      <p:ext uri="{BB962C8B-B14F-4D97-AF65-F5344CB8AC3E}">
        <p14:creationId xmlns:p14="http://schemas.microsoft.com/office/powerpoint/2010/main" val="29155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a:t>
            </a:fld>
            <a:endParaRPr lang="de-DE"/>
          </a:p>
        </p:txBody>
      </p:sp>
    </p:spTree>
    <p:extLst>
      <p:ext uri="{BB962C8B-B14F-4D97-AF65-F5344CB8AC3E}">
        <p14:creationId xmlns:p14="http://schemas.microsoft.com/office/powerpoint/2010/main" val="52904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20</a:t>
            </a:fld>
            <a:endParaRPr lang="de-DE"/>
          </a:p>
        </p:txBody>
      </p:sp>
    </p:spTree>
    <p:extLst>
      <p:ext uri="{BB962C8B-B14F-4D97-AF65-F5344CB8AC3E}">
        <p14:creationId xmlns:p14="http://schemas.microsoft.com/office/powerpoint/2010/main" val="21825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21</a:t>
            </a:fld>
            <a:endParaRPr lang="de-DE"/>
          </a:p>
        </p:txBody>
      </p:sp>
    </p:spTree>
    <p:extLst>
      <p:ext uri="{BB962C8B-B14F-4D97-AF65-F5344CB8AC3E}">
        <p14:creationId xmlns:p14="http://schemas.microsoft.com/office/powerpoint/2010/main" val="160753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22</a:t>
            </a:fld>
            <a:endParaRPr lang="de-DE"/>
          </a:p>
        </p:txBody>
      </p:sp>
    </p:spTree>
    <p:extLst>
      <p:ext uri="{BB962C8B-B14F-4D97-AF65-F5344CB8AC3E}">
        <p14:creationId xmlns:p14="http://schemas.microsoft.com/office/powerpoint/2010/main" val="396234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23</a:t>
            </a:fld>
            <a:endParaRPr lang="de-DE"/>
          </a:p>
        </p:txBody>
      </p:sp>
    </p:spTree>
    <p:extLst>
      <p:ext uri="{BB962C8B-B14F-4D97-AF65-F5344CB8AC3E}">
        <p14:creationId xmlns:p14="http://schemas.microsoft.com/office/powerpoint/2010/main" val="366201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24</a:t>
            </a:fld>
            <a:endParaRPr lang="de-DE"/>
          </a:p>
        </p:txBody>
      </p:sp>
    </p:spTree>
    <p:extLst>
      <p:ext uri="{BB962C8B-B14F-4D97-AF65-F5344CB8AC3E}">
        <p14:creationId xmlns:p14="http://schemas.microsoft.com/office/powerpoint/2010/main" val="2125269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25</a:t>
            </a:fld>
            <a:endParaRPr lang="de-DE"/>
          </a:p>
        </p:txBody>
      </p:sp>
    </p:spTree>
    <p:extLst>
      <p:ext uri="{BB962C8B-B14F-4D97-AF65-F5344CB8AC3E}">
        <p14:creationId xmlns:p14="http://schemas.microsoft.com/office/powerpoint/2010/main" val="15601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26</a:t>
            </a:fld>
            <a:endParaRPr lang="de-DE"/>
          </a:p>
        </p:txBody>
      </p:sp>
    </p:spTree>
    <p:extLst>
      <p:ext uri="{BB962C8B-B14F-4D97-AF65-F5344CB8AC3E}">
        <p14:creationId xmlns:p14="http://schemas.microsoft.com/office/powerpoint/2010/main" val="4248195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27</a:t>
            </a:fld>
            <a:endParaRPr lang="de-DE"/>
          </a:p>
        </p:txBody>
      </p:sp>
    </p:spTree>
    <p:extLst>
      <p:ext uri="{BB962C8B-B14F-4D97-AF65-F5344CB8AC3E}">
        <p14:creationId xmlns:p14="http://schemas.microsoft.com/office/powerpoint/2010/main" val="2083569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28</a:t>
            </a:fld>
            <a:endParaRPr lang="de-DE"/>
          </a:p>
        </p:txBody>
      </p:sp>
    </p:spTree>
    <p:extLst>
      <p:ext uri="{BB962C8B-B14F-4D97-AF65-F5344CB8AC3E}">
        <p14:creationId xmlns:p14="http://schemas.microsoft.com/office/powerpoint/2010/main" val="161092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3</a:t>
            </a:fld>
            <a:endParaRPr lang="de-DE"/>
          </a:p>
        </p:txBody>
      </p:sp>
    </p:spTree>
    <p:extLst>
      <p:ext uri="{BB962C8B-B14F-4D97-AF65-F5344CB8AC3E}">
        <p14:creationId xmlns:p14="http://schemas.microsoft.com/office/powerpoint/2010/main" val="428136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4</a:t>
            </a:fld>
            <a:endParaRPr lang="de-DE"/>
          </a:p>
        </p:txBody>
      </p:sp>
    </p:spTree>
    <p:extLst>
      <p:ext uri="{BB962C8B-B14F-4D97-AF65-F5344CB8AC3E}">
        <p14:creationId xmlns:p14="http://schemas.microsoft.com/office/powerpoint/2010/main" val="293023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5</a:t>
            </a:fld>
            <a:endParaRPr lang="de-DE"/>
          </a:p>
        </p:txBody>
      </p:sp>
    </p:spTree>
    <p:extLst>
      <p:ext uri="{BB962C8B-B14F-4D97-AF65-F5344CB8AC3E}">
        <p14:creationId xmlns:p14="http://schemas.microsoft.com/office/powerpoint/2010/main" val="213544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6</a:t>
            </a:fld>
            <a:endParaRPr lang="de-DE"/>
          </a:p>
        </p:txBody>
      </p:sp>
    </p:spTree>
    <p:extLst>
      <p:ext uri="{BB962C8B-B14F-4D97-AF65-F5344CB8AC3E}">
        <p14:creationId xmlns:p14="http://schemas.microsoft.com/office/powerpoint/2010/main" val="119857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7</a:t>
            </a:fld>
            <a:endParaRPr lang="de-DE"/>
          </a:p>
        </p:txBody>
      </p:sp>
    </p:spTree>
    <p:extLst>
      <p:ext uri="{BB962C8B-B14F-4D97-AF65-F5344CB8AC3E}">
        <p14:creationId xmlns:p14="http://schemas.microsoft.com/office/powerpoint/2010/main" val="89355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8</a:t>
            </a:fld>
            <a:endParaRPr lang="de-DE"/>
          </a:p>
        </p:txBody>
      </p:sp>
    </p:spTree>
    <p:extLst>
      <p:ext uri="{BB962C8B-B14F-4D97-AF65-F5344CB8AC3E}">
        <p14:creationId xmlns:p14="http://schemas.microsoft.com/office/powerpoint/2010/main" val="161095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9</a:t>
            </a:fld>
            <a:endParaRPr lang="de-DE"/>
          </a:p>
        </p:txBody>
      </p:sp>
    </p:spTree>
    <p:extLst>
      <p:ext uri="{BB962C8B-B14F-4D97-AF65-F5344CB8AC3E}">
        <p14:creationId xmlns:p14="http://schemas.microsoft.com/office/powerpoint/2010/main" val="3334416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68000" y="4230000"/>
            <a:ext cx="7560000" cy="324000"/>
          </a:xfrm>
        </p:spPr>
        <p:txBody>
          <a:bodyPr/>
          <a:lstStyle>
            <a:lvl1pPr marL="0" indent="0" algn="l">
              <a:lnSpc>
                <a:spcPts val="2400"/>
              </a:lnSpc>
              <a:spcAft>
                <a:spcPts val="0"/>
              </a:spcAft>
              <a:buFont typeface="Arial" panose="020B0604020202020204" pitchFamily="34" charset="0"/>
              <a:buNone/>
              <a:defRPr sz="1500" b="0">
                <a:solidFill>
                  <a:schemeClr val="bg2"/>
                </a:solidFill>
              </a:defRPr>
            </a:lvl1pPr>
            <a:lvl2pPr marL="0" indent="0" algn="l">
              <a:lnSpc>
                <a:spcPts val="2400"/>
              </a:lnSpc>
              <a:spcAft>
                <a:spcPts val="0"/>
              </a:spcAft>
              <a:buFont typeface="Arial" panose="020B0604020202020204" pitchFamily="34" charset="0"/>
              <a:buNone/>
              <a:defRPr sz="1500" b="0">
                <a:solidFill>
                  <a:schemeClr val="bg2"/>
                </a:solidFill>
              </a:defRPr>
            </a:lvl2pPr>
            <a:lvl3pPr marL="0" indent="0" algn="l">
              <a:lnSpc>
                <a:spcPts val="2400"/>
              </a:lnSpc>
              <a:spcAft>
                <a:spcPts val="0"/>
              </a:spcAft>
              <a:buFont typeface="Arial" panose="020B0604020202020204" pitchFamily="34" charset="0"/>
              <a:buNone/>
              <a:defRPr sz="1500" b="0">
                <a:solidFill>
                  <a:schemeClr val="bg2"/>
                </a:solidFill>
              </a:defRPr>
            </a:lvl3pPr>
            <a:lvl4pPr marL="0" indent="0" algn="l">
              <a:lnSpc>
                <a:spcPts val="2400"/>
              </a:lnSpc>
              <a:spcAft>
                <a:spcPts val="0"/>
              </a:spcAft>
              <a:buFont typeface="Arial" panose="020B0604020202020204" pitchFamily="34" charset="0"/>
              <a:buNone/>
              <a:defRPr sz="1500" b="0">
                <a:solidFill>
                  <a:schemeClr val="bg2"/>
                </a:solidFill>
              </a:defRPr>
            </a:lvl4pPr>
            <a:lvl5pPr marL="0" indent="0" algn="l">
              <a:lnSpc>
                <a:spcPts val="2400"/>
              </a:lnSpc>
              <a:spcAft>
                <a:spcPts val="0"/>
              </a:spcAft>
              <a:buFont typeface="Arial" panose="020B0604020202020204" pitchFamily="34" charset="0"/>
              <a:buNone/>
              <a:defRPr sz="1500" b="0">
                <a:solidFill>
                  <a:schemeClr val="bg2"/>
                </a:solidFill>
              </a:defRPr>
            </a:lvl5pPr>
            <a:lvl6pPr marL="0" indent="0" algn="l">
              <a:lnSpc>
                <a:spcPts val="2400"/>
              </a:lnSpc>
              <a:spcAft>
                <a:spcPts val="0"/>
              </a:spcAft>
              <a:buFont typeface="Arial" panose="020B0604020202020204" pitchFamily="34" charset="0"/>
              <a:buNone/>
              <a:defRPr sz="1500" b="0">
                <a:solidFill>
                  <a:schemeClr val="bg2"/>
                </a:solidFill>
              </a:defRPr>
            </a:lvl6pPr>
            <a:lvl7pPr marL="0" indent="0" algn="l">
              <a:lnSpc>
                <a:spcPts val="2400"/>
              </a:lnSpc>
              <a:spcAft>
                <a:spcPts val="0"/>
              </a:spcAft>
              <a:buFont typeface="Arial" panose="020B0604020202020204" pitchFamily="34" charset="0"/>
              <a:buNone/>
              <a:defRPr sz="1500" b="0">
                <a:solidFill>
                  <a:schemeClr val="bg2"/>
                </a:solidFill>
              </a:defRPr>
            </a:lvl7pPr>
            <a:lvl8pPr marL="0" indent="0" algn="l">
              <a:lnSpc>
                <a:spcPts val="2400"/>
              </a:lnSpc>
              <a:spcAft>
                <a:spcPts val="0"/>
              </a:spcAft>
              <a:buFont typeface="Arial" panose="020B0604020202020204" pitchFamily="34" charset="0"/>
              <a:buNone/>
              <a:defRPr sz="1500" b="0">
                <a:solidFill>
                  <a:schemeClr val="bg2"/>
                </a:solidFill>
              </a:defRPr>
            </a:lvl8pPr>
            <a:lvl9pPr marL="0" indent="0" algn="l">
              <a:lnSpc>
                <a:spcPts val="2400"/>
              </a:lnSpc>
              <a:spcAft>
                <a:spcPts val="0"/>
              </a:spcAft>
              <a:buFont typeface="Arial" panose="020B0604020202020204" pitchFamily="34" charset="0"/>
              <a:buNone/>
              <a:defRPr sz="15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468000" y="4680000"/>
            <a:ext cx="7560000" cy="144000"/>
          </a:xfrm>
        </p:spPr>
        <p:txBody>
          <a:bodyPr/>
          <a:lstStyle>
            <a:lvl1pPr>
              <a:defRPr sz="9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468000" y="3499200"/>
            <a:ext cx="2505600" cy="173898"/>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8182800" cy="3186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7225200" y="0"/>
            <a:ext cx="1440362" cy="144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468000" y="3895200"/>
            <a:ext cx="3527936" cy="324000"/>
          </a:xfrm>
        </p:spPr>
        <p:txBody>
          <a:bodyPr/>
          <a:lstStyle>
            <a:lvl1pPr>
              <a:lnSpc>
                <a:spcPts val="2500"/>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5677199" y="3895200"/>
            <a:ext cx="2505600" cy="324000"/>
          </a:xfrm>
        </p:spPr>
        <p:txBody>
          <a:bodyPr anchor="ctr" anchorCtr="0"/>
          <a:lstStyle>
            <a:lvl1pPr algn="ctr">
              <a:defRPr sz="1050"/>
            </a:lvl1pPr>
          </a:lstStyle>
          <a:p>
            <a:r>
              <a:rPr lang="de-DE" dirty="0"/>
              <a:t>Logo auf Platzhalter ziehen</a:t>
            </a:r>
          </a:p>
        </p:txBody>
      </p:sp>
    </p:spTree>
    <p:extLst>
      <p:ext uri="{BB962C8B-B14F-4D97-AF65-F5344CB8AC3E}">
        <p14:creationId xmlns:p14="http://schemas.microsoft.com/office/powerpoint/2010/main" val="72258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324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104000" y="954000"/>
            <a:ext cx="4536000" cy="3024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4119991346"/>
      </p:ext>
    </p:extLst>
  </p:cSld>
  <p:clrMapOvr>
    <a:masterClrMapping/>
  </p:clrMapOvr>
  <p:extLst>
    <p:ext uri="{DCECCB84-F9BA-43D5-87BE-67443E8EF086}">
      <p15:sldGuideLst xmlns:p15="http://schemas.microsoft.com/office/powerpoint/2012/main">
        <p15:guide id="1" pos="2583" userDrawn="1">
          <p15:clr>
            <a:srgbClr val="FBAE40"/>
          </p15:clr>
        </p15:guide>
        <p15:guide id="2" pos="5444" userDrawn="1">
          <p15:clr>
            <a:srgbClr val="FBAE40"/>
          </p15:clr>
        </p15:guide>
        <p15:guide id="3" orient="horz" pos="596" userDrawn="1">
          <p15:clr>
            <a:srgbClr val="FBAE40"/>
          </p15:clr>
        </p15:guide>
        <p15:guide id="4" orient="horz" pos="25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4104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0" y="954000"/>
            <a:ext cx="3960000" cy="2646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4680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3587194172"/>
      </p:ext>
    </p:extLst>
  </p:cSld>
  <p:clrMapOvr>
    <a:masterClrMapping/>
  </p:clrMapOvr>
  <p:extLst>
    <p:ext uri="{DCECCB84-F9BA-43D5-87BE-67443E8EF086}">
      <p15:sldGuideLst xmlns:p15="http://schemas.microsoft.com/office/powerpoint/2012/main">
        <p15:guide id="1" pos="2945" userDrawn="1">
          <p15:clr>
            <a:srgbClr val="FBAE40"/>
          </p15:clr>
        </p15:guide>
        <p15:guide id="2" pos="5444" userDrawn="1">
          <p15:clr>
            <a:srgbClr val="FBAE40"/>
          </p15:clr>
        </p15:guide>
        <p15:guide id="3" orient="horz" pos="596" userDrawn="1">
          <p15:clr>
            <a:srgbClr val="FBAE40"/>
          </p15:clr>
        </p15:guide>
        <p15:guide id="4" orient="horz" pos="226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5220000" y="918000"/>
            <a:ext cx="342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 y="954000"/>
            <a:ext cx="3960000" cy="2646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468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13746602"/>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68000" y="918000"/>
            <a:ext cx="540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480000" y="954000"/>
            <a:ext cx="2160000" cy="144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480000" y="2628000"/>
            <a:ext cx="2160000" cy="144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456241470"/>
      </p:ext>
    </p:extLst>
  </p:cSld>
  <p:clrMapOvr>
    <a:masterClrMapping/>
  </p:clrMapOvr>
  <p:extLst>
    <p:ext uri="{DCECCB84-F9BA-43D5-87BE-67443E8EF086}">
      <p15:sldGuideLst xmlns:p15="http://schemas.microsoft.com/office/powerpoint/2012/main">
        <p15:guide id="1" pos="4077" userDrawn="1">
          <p15:clr>
            <a:srgbClr val="FBAE40"/>
          </p15:clr>
        </p15:guide>
        <p15:guide id="2" pos="5444">
          <p15:clr>
            <a:srgbClr val="FBAE40"/>
          </p15:clr>
        </p15:guide>
        <p15:guide id="3" orient="horz" pos="596">
          <p15:clr>
            <a:srgbClr val="FBAE40"/>
          </p15:clr>
        </p15:guide>
        <p15:guide id="4" orient="horz" pos="1653" userDrawn="1">
          <p15:clr>
            <a:srgbClr val="FBAE40"/>
          </p15:clr>
        </p15:guide>
        <p15:guide id="5" orient="horz" pos="2564" userDrawn="1">
          <p15:clr>
            <a:srgbClr val="FBAE40"/>
          </p15:clr>
        </p15:guide>
        <p15:guide id="6" orient="horz" pos="15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3240000" y="918000"/>
            <a:ext cx="5400000" cy="3366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468000" y="954000"/>
            <a:ext cx="2160000" cy="144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468000" y="2628000"/>
            <a:ext cx="2160000" cy="144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987010232"/>
      </p:ext>
    </p:extLst>
  </p:cSld>
  <p:clrMapOvr>
    <a:masterClrMapping/>
  </p:clrMapOvr>
  <p:extLst>
    <p:ext uri="{DCECCB84-F9BA-43D5-87BE-67443E8EF086}">
      <p15:sldGuideLst xmlns:p15="http://schemas.microsoft.com/office/powerpoint/2012/main">
        <p15:guide id="1" pos="1658" userDrawn="1">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178363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41817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468000" y="756000"/>
            <a:ext cx="8172000" cy="720000"/>
          </a:xfrm>
        </p:spPr>
        <p:txBody>
          <a:bodyPr/>
          <a:lstStyle>
            <a:lvl1pPr>
              <a:lnSpc>
                <a:spcPts val="5700"/>
              </a:lnSpc>
              <a:defRPr sz="48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468000" y="1476441"/>
            <a:ext cx="8172000" cy="1439863"/>
          </a:xfrm>
        </p:spPr>
        <p:txBody>
          <a:bodyPr/>
          <a:lstStyle>
            <a:lvl1pPr>
              <a:lnSpc>
                <a:spcPts val="5700"/>
              </a:lnSpc>
              <a:defRPr sz="4800" b="1">
                <a:solidFill>
                  <a:schemeClr val="bg1"/>
                </a:solidFill>
              </a:defRPr>
            </a:lvl1pPr>
            <a:lvl2pPr>
              <a:lnSpc>
                <a:spcPts val="5700"/>
              </a:lnSpc>
              <a:defRPr sz="4800" b="1">
                <a:solidFill>
                  <a:schemeClr val="bg1"/>
                </a:solidFill>
              </a:defRPr>
            </a:lvl2pPr>
            <a:lvl3pPr>
              <a:lnSpc>
                <a:spcPts val="5700"/>
              </a:lnSpc>
              <a:defRPr sz="4800" b="1">
                <a:solidFill>
                  <a:schemeClr val="bg1"/>
                </a:solidFill>
              </a:defRPr>
            </a:lvl3pPr>
            <a:lvl4pPr>
              <a:lnSpc>
                <a:spcPts val="5700"/>
              </a:lnSpc>
              <a:defRPr sz="4800" b="1">
                <a:solidFill>
                  <a:schemeClr val="bg1"/>
                </a:solidFill>
              </a:defRPr>
            </a:lvl4pPr>
            <a:lvl5pPr>
              <a:lnSpc>
                <a:spcPts val="5700"/>
              </a:lnSpc>
              <a:defRPr sz="4800" b="1">
                <a:solidFill>
                  <a:schemeClr val="bg1"/>
                </a:solidFill>
              </a:defRPr>
            </a:lvl5pPr>
            <a:lvl6pPr>
              <a:lnSpc>
                <a:spcPts val="5700"/>
              </a:lnSpc>
              <a:defRPr sz="4800" b="1">
                <a:solidFill>
                  <a:schemeClr val="bg1"/>
                </a:solidFill>
              </a:defRPr>
            </a:lvl6pPr>
            <a:lvl7pPr>
              <a:lnSpc>
                <a:spcPts val="5700"/>
              </a:lnSpc>
              <a:defRPr sz="4800" b="1">
                <a:solidFill>
                  <a:schemeClr val="bg1"/>
                </a:solidFill>
              </a:defRPr>
            </a:lvl7pPr>
            <a:lvl8pPr>
              <a:lnSpc>
                <a:spcPts val="5700"/>
              </a:lnSpc>
              <a:defRPr sz="4800" b="1">
                <a:solidFill>
                  <a:schemeClr val="bg1"/>
                </a:solidFill>
              </a:defRPr>
            </a:lvl8pPr>
            <a:lvl9pPr>
              <a:lnSpc>
                <a:spcPts val="5700"/>
              </a:lnSpc>
              <a:defRPr sz="4800" b="1">
                <a:solidFill>
                  <a:schemeClr val="bg1"/>
                </a:solidFill>
              </a:defRPr>
            </a:lvl9pPr>
          </a:lstStyle>
          <a:p>
            <a:pPr lvl="0"/>
            <a:r>
              <a:rPr lang="de-DE" dirty="0"/>
              <a:t>Hervorhebung</a:t>
            </a:r>
          </a:p>
        </p:txBody>
      </p:sp>
    </p:spTree>
    <p:extLst>
      <p:ext uri="{BB962C8B-B14F-4D97-AF65-F5344CB8AC3E}">
        <p14:creationId xmlns:p14="http://schemas.microsoft.com/office/powerpoint/2010/main" val="29108949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9144000"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468000" y="828000"/>
            <a:ext cx="8172000" cy="540000"/>
          </a:xfrm>
        </p:spPr>
        <p:txBody>
          <a:bodyPr/>
          <a:lstStyle>
            <a:lvl1pPr>
              <a:lnSpc>
                <a:spcPts val="4400"/>
              </a:lnSpc>
              <a:defRPr sz="36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468000" y="1367999"/>
            <a:ext cx="8172000" cy="2916000"/>
          </a:xfrm>
        </p:spPr>
        <p:txBody>
          <a:bodyPr/>
          <a:lstStyle>
            <a:lvl1pPr>
              <a:lnSpc>
                <a:spcPts val="4400"/>
              </a:lnSpc>
              <a:spcAft>
                <a:spcPts val="0"/>
              </a:spcAft>
              <a:defRPr sz="3600" b="0">
                <a:solidFill>
                  <a:schemeClr val="bg1"/>
                </a:solidFill>
              </a:defRPr>
            </a:lvl1pPr>
            <a:lvl2pPr>
              <a:lnSpc>
                <a:spcPts val="4400"/>
              </a:lnSpc>
              <a:defRPr sz="3600" b="0">
                <a:solidFill>
                  <a:schemeClr val="bg1"/>
                </a:solidFill>
              </a:defRPr>
            </a:lvl2pPr>
            <a:lvl3pPr>
              <a:lnSpc>
                <a:spcPts val="4400"/>
              </a:lnSpc>
              <a:defRPr sz="3600" b="0">
                <a:solidFill>
                  <a:schemeClr val="bg1"/>
                </a:solidFill>
              </a:defRPr>
            </a:lvl3pPr>
            <a:lvl4pPr>
              <a:lnSpc>
                <a:spcPts val="4400"/>
              </a:lnSpc>
              <a:defRPr sz="3600" b="0">
                <a:solidFill>
                  <a:schemeClr val="bg1"/>
                </a:solidFill>
              </a:defRPr>
            </a:lvl4pPr>
            <a:lvl5pPr>
              <a:lnSpc>
                <a:spcPts val="4400"/>
              </a:lnSpc>
              <a:defRPr sz="3600" b="0">
                <a:solidFill>
                  <a:schemeClr val="bg1"/>
                </a:solidFill>
              </a:defRPr>
            </a:lvl5pPr>
            <a:lvl6pPr>
              <a:lnSpc>
                <a:spcPts val="4400"/>
              </a:lnSpc>
              <a:defRPr sz="3600" b="0">
                <a:solidFill>
                  <a:schemeClr val="bg1"/>
                </a:solidFill>
              </a:defRPr>
            </a:lvl6pPr>
            <a:lvl7pPr>
              <a:lnSpc>
                <a:spcPts val="4400"/>
              </a:lnSpc>
              <a:defRPr sz="3600" b="0">
                <a:solidFill>
                  <a:schemeClr val="bg1"/>
                </a:solidFill>
              </a:defRPr>
            </a:lvl7pPr>
            <a:lvl8pPr>
              <a:lnSpc>
                <a:spcPts val="4400"/>
              </a:lnSpc>
              <a:defRPr sz="3600" b="0">
                <a:solidFill>
                  <a:schemeClr val="bg1"/>
                </a:solidFill>
              </a:defRPr>
            </a:lvl8pPr>
            <a:lvl9pPr>
              <a:lnSpc>
                <a:spcPts val="4400"/>
              </a:lnSpc>
              <a:defRPr sz="36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18970510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234000">
              <a:tabLst>
                <a:tab pos="234000" algn="l"/>
              </a:tabLst>
              <a:defRPr/>
            </a:lvl2pPr>
            <a:lvl3pPr defTabSz="234000">
              <a:tabLst>
                <a:tab pos="234000" algn="l"/>
              </a:tabLst>
              <a:defRPr/>
            </a:lvl3pPr>
            <a:lvl4pPr defTabSz="234000">
              <a:tabLst>
                <a:tab pos="234000" algn="l"/>
              </a:tabLst>
              <a:defRPr/>
            </a:lvl4pPr>
            <a:lvl5pPr defTabSz="234000">
              <a:tabLst>
                <a:tab pos="234000" algn="l"/>
              </a:tabLst>
              <a:defRPr/>
            </a:lvl5pPr>
            <a:lvl6pPr marL="0" indent="0" defTabSz="234000">
              <a:buFont typeface="+mj-lt"/>
              <a:buNone/>
              <a:tabLst>
                <a:tab pos="234000" algn="l"/>
              </a:tabLst>
              <a:defRPr/>
            </a:lvl6pPr>
            <a:lvl7pPr defTabSz="234000">
              <a:tabLst>
                <a:tab pos="234000" algn="l"/>
              </a:tabLst>
              <a:defRPr/>
            </a:lvl7pPr>
            <a:lvl8pPr defTabSz="234000">
              <a:tabLst>
                <a:tab pos="234000" algn="l"/>
              </a:tabLst>
              <a:defRPr/>
            </a:lvl8pPr>
            <a:lvl9pPr defTabSz="234000">
              <a:tabLst>
                <a:tab pos="234000"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337058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468000" y="918000"/>
            <a:ext cx="8172000" cy="3366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2628800" y="-468000"/>
            <a:ext cx="14833648" cy="6083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Einfärbung einer Spalte/Zeile: </a:t>
              </a:r>
              <a:br>
                <a:rPr lang="de-DE" sz="1200" b="0" baseline="0" dirty="0">
                  <a:solidFill>
                    <a:schemeClr val="tx1"/>
                  </a:solidFill>
                  <a:latin typeface="+mn-lt"/>
                </a:rPr>
              </a:br>
              <a:r>
                <a:rPr lang="de-DE" sz="1200" b="1" baseline="0" dirty="0">
                  <a:solidFill>
                    <a:schemeClr val="tx1"/>
                  </a:solidFill>
                  <a:latin typeface="+mn-lt"/>
                </a:rPr>
                <a:t>Markieren der Spalte/Zeile: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 Entwurf / Tabellentools &gt; Schattierung &gt;</a:t>
              </a:r>
            </a:p>
            <a:p>
              <a:pPr marL="0" marR="0" lvl="0" indent="0" algn="r" defTabSz="905951" rtl="0" eaLnBrk="1" fontAlgn="auto" latinLnBrk="0" hangingPunct="1">
                <a:lnSpc>
                  <a:spcPct val="100000"/>
                </a:lnSpc>
                <a:spcBef>
                  <a:spcPts val="0"/>
                </a:spcBef>
                <a:spcAft>
                  <a:spcPts val="0"/>
                </a:spcAft>
                <a:buClrTx/>
                <a:buSzTx/>
                <a:buFontTx/>
                <a:buNone/>
                <a:tabLst/>
                <a:defRPr/>
              </a:pPr>
              <a:endParaRPr lang="de-DE" sz="1200" b="1" baseline="0" dirty="0">
                <a:solidFill>
                  <a:schemeClr val="tx1"/>
                </a:solidFill>
                <a:latin typeface="+mn-lt"/>
              </a:endParaRP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2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Einfügen einer Spalte/Zeile:</a:t>
              </a:r>
            </a:p>
            <a:p>
              <a:pPr indent="0" algn="l">
                <a:lnSpc>
                  <a:spcPct val="100000"/>
                </a:lnSpc>
                <a:spcBef>
                  <a:spcPts val="0"/>
                </a:spcBef>
                <a:spcAft>
                  <a:spcPts val="0"/>
                </a:spcAft>
              </a:pPr>
              <a:r>
                <a:rPr lang="de-DE" sz="12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2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9252000" y="3327773"/>
            <a:ext cx="2067213" cy="864158"/>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7308000" y="4679640"/>
            <a:ext cx="1512000" cy="288720"/>
          </a:xfrm>
          <a:prstGeom prst="rect">
            <a:avLst/>
          </a:prstGeom>
        </p:spPr>
      </p:pic>
    </p:spTree>
    <p:extLst>
      <p:ext uri="{BB962C8B-B14F-4D97-AF65-F5344CB8AC3E}">
        <p14:creationId xmlns:p14="http://schemas.microsoft.com/office/powerpoint/2010/main" val="225254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9144000" cy="5148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391117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052000" y="468000"/>
            <a:ext cx="5040000" cy="336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051999" y="3952800"/>
            <a:ext cx="5040000" cy="32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2325704136"/>
      </p:ext>
    </p:extLst>
  </p:cSld>
  <p:clrMapOvr>
    <a:masterClrMapping/>
  </p:clrMapOvr>
  <p:extLst>
    <p:ext uri="{DCECCB84-F9BA-43D5-87BE-67443E8EF086}">
      <p15:sldGuideLst xmlns:p15="http://schemas.microsoft.com/office/powerpoint/2012/main">
        <p15:guide id="1" pos="1292" userDrawn="1">
          <p15:clr>
            <a:srgbClr val="FBAE40"/>
          </p15:clr>
        </p15:guide>
        <p15:guide id="2" pos="4468" userDrawn="1">
          <p15:clr>
            <a:srgbClr val="FBAE40"/>
          </p15:clr>
        </p15:guide>
        <p15:guide id="3" orient="horz" pos="291" userDrawn="1">
          <p15:clr>
            <a:srgbClr val="FBAE40"/>
          </p15:clr>
        </p15:guide>
        <p15:guide id="4" orient="horz" pos="24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468000" y="468000"/>
            <a:ext cx="3960000" cy="264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468000" y="3240000"/>
            <a:ext cx="3960000" cy="104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4680000" y="468000"/>
            <a:ext cx="3960000" cy="2646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4680000" y="3240000"/>
            <a:ext cx="3960000" cy="1044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622643563"/>
      </p:ext>
    </p:extLst>
  </p:cSld>
  <p:clrMapOvr>
    <a:masterClrMapping/>
  </p:clrMapOvr>
  <p:extLst>
    <p:ext uri="{DCECCB84-F9BA-43D5-87BE-67443E8EF086}">
      <p15:sldGuideLst xmlns:p15="http://schemas.microsoft.com/office/powerpoint/2012/main">
        <p15:guide id="1" pos="2945" userDrawn="1">
          <p15:clr>
            <a:srgbClr val="FBAE40"/>
          </p15:clr>
        </p15:guide>
        <p15:guide id="2" pos="5443" userDrawn="1">
          <p15:clr>
            <a:srgbClr val="FBAE40"/>
          </p15:clr>
        </p15:guide>
        <p15:guide id="3" orient="horz" pos="291">
          <p15:clr>
            <a:srgbClr val="FBAE40"/>
          </p15:clr>
        </p15:guide>
        <p15:guide id="4" orient="horz" pos="1963" userDrawn="1">
          <p15:clr>
            <a:srgbClr val="FBAE40"/>
          </p15:clr>
        </p15:guide>
        <p15:guide id="5" pos="27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468000" y="954000"/>
            <a:ext cx="3960000" cy="2646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468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4680000" y="954000"/>
            <a:ext cx="3960000" cy="2646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4680000" y="3708000"/>
            <a:ext cx="3960000" cy="576000"/>
          </a:xfrm>
        </p:spPr>
        <p:txBody>
          <a:bodyPr/>
          <a:lstStyle>
            <a:lvl1pPr>
              <a:lnSpc>
                <a:spcPts val="1200"/>
              </a:lnSpc>
              <a:spcAft>
                <a:spcPts val="0"/>
              </a:spcAft>
              <a:defRPr sz="900"/>
            </a:lvl1pPr>
            <a:lvl2pPr>
              <a:lnSpc>
                <a:spcPts val="1200"/>
              </a:lnSpc>
              <a:spcAft>
                <a:spcPts val="0"/>
              </a:spcAft>
              <a:defRPr sz="900"/>
            </a:lvl2pPr>
            <a:lvl3pPr>
              <a:lnSpc>
                <a:spcPts val="1200"/>
              </a:lnSpc>
              <a:spcAft>
                <a:spcPts val="0"/>
              </a:spcAft>
              <a:defRPr sz="900"/>
            </a:lvl3pPr>
            <a:lvl4pPr>
              <a:lnSpc>
                <a:spcPts val="1200"/>
              </a:lnSpc>
              <a:spcAft>
                <a:spcPts val="0"/>
              </a:spcAft>
              <a:defRPr sz="900"/>
            </a:lvl4pPr>
            <a:lvl5pPr>
              <a:lnSpc>
                <a:spcPts val="1200"/>
              </a:lnSpc>
              <a:spcAft>
                <a:spcPts val="0"/>
              </a:spcAft>
              <a:defRPr sz="900"/>
            </a:lvl5pPr>
            <a:lvl6pPr>
              <a:lnSpc>
                <a:spcPts val="1200"/>
              </a:lnSpc>
              <a:spcAft>
                <a:spcPts val="0"/>
              </a:spcAft>
              <a:defRPr sz="900"/>
            </a:lvl6pPr>
            <a:lvl7pPr>
              <a:lnSpc>
                <a:spcPts val="1200"/>
              </a:lnSpc>
              <a:spcAft>
                <a:spcPts val="0"/>
              </a:spcAft>
              <a:defRPr sz="900"/>
            </a:lvl7pPr>
            <a:lvl8pPr>
              <a:lnSpc>
                <a:spcPts val="1200"/>
              </a:lnSpc>
              <a:spcAft>
                <a:spcPts val="0"/>
              </a:spcAft>
              <a:defRPr sz="900"/>
            </a:lvl8pPr>
            <a:lvl9pPr>
              <a:lnSpc>
                <a:spcPts val="1200"/>
              </a:lnSpc>
              <a:spcAft>
                <a:spcPts val="0"/>
              </a:spcAft>
              <a:defRPr sz="9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4262250718"/>
      </p:ext>
    </p:extLst>
  </p:cSld>
  <p:clrMapOvr>
    <a:masterClrMapping/>
  </p:clrMapOvr>
  <p:extLst>
    <p:ext uri="{DCECCB84-F9BA-43D5-87BE-67443E8EF086}">
      <p15:sldGuideLst xmlns:p15="http://schemas.microsoft.com/office/powerpoint/2012/main">
        <p15:guide id="1" pos="2945">
          <p15:clr>
            <a:srgbClr val="FBAE40"/>
          </p15:clr>
        </p15:guide>
        <p15:guide id="3" orient="horz" pos="596" userDrawn="1">
          <p15:clr>
            <a:srgbClr val="FBAE40"/>
          </p15:clr>
        </p15:guide>
        <p15:guide id="4" orient="horz" pos="2269" userDrawn="1">
          <p15:clr>
            <a:srgbClr val="FBAE40"/>
          </p15:clr>
        </p15:guide>
        <p15:guide id="5" pos="2790">
          <p15:clr>
            <a:srgbClr val="FBAE40"/>
          </p15:clr>
        </p15:guide>
        <p15:guide id="6" pos="5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468000" y="396000"/>
            <a:ext cx="7560000" cy="468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468000" y="918000"/>
            <a:ext cx="7560000" cy="3366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360000" y="5524114"/>
            <a:ext cx="4284008" cy="179984"/>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endParaRPr lang="de-DE" dirty="0"/>
          </a:p>
        </p:txBody>
      </p:sp>
      <p:sp>
        <p:nvSpPr>
          <p:cNvPr id="5" name="Fußzeilenplatzhalter 4"/>
          <p:cNvSpPr>
            <a:spLocks noGrp="1"/>
          </p:cNvSpPr>
          <p:nvPr userDrawn="1">
            <p:ph type="ftr" sz="quarter" idx="3"/>
          </p:nvPr>
        </p:nvSpPr>
        <p:spPr>
          <a:xfrm>
            <a:off x="720000" y="4752000"/>
            <a:ext cx="6300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324000" y="4752000"/>
            <a:ext cx="252000" cy="108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900" baseline="0">
                <a:solidFill>
                  <a:schemeClr val="tx2"/>
                </a:solidFill>
                <a:latin typeface="+mn-lt"/>
              </a:defRPr>
            </a:lvl1pPr>
            <a:lvl2pPr marL="0" indent="0" algn="l">
              <a:lnSpc>
                <a:spcPct val="100000"/>
              </a:lnSpc>
              <a:spcBef>
                <a:spcPts val="0"/>
              </a:spcBef>
              <a:defRPr sz="1200" baseline="0">
                <a:latin typeface="+mn-lt"/>
              </a:defRPr>
            </a:lvl2pPr>
            <a:lvl3pPr marL="0" indent="0" algn="l">
              <a:lnSpc>
                <a:spcPct val="100000"/>
              </a:lnSpc>
              <a:spcBef>
                <a:spcPts val="0"/>
              </a:spcBef>
              <a:defRPr sz="1200" baseline="0">
                <a:latin typeface="+mn-lt"/>
              </a:defRPr>
            </a:lvl3pPr>
            <a:lvl4pPr marL="0" indent="0" algn="l">
              <a:lnSpc>
                <a:spcPct val="100000"/>
              </a:lnSpc>
              <a:spcBef>
                <a:spcPts val="0"/>
              </a:spcBef>
              <a:defRPr sz="1200" baseline="0">
                <a:latin typeface="+mn-lt"/>
              </a:defRPr>
            </a:lvl4pPr>
            <a:lvl5pPr marL="0" indent="0" algn="l">
              <a:lnSpc>
                <a:spcPct val="100000"/>
              </a:lnSpc>
              <a:spcBef>
                <a:spcPts val="0"/>
              </a:spcBef>
              <a:defRPr sz="1200" baseline="0">
                <a:latin typeface="+mn-lt"/>
              </a:defRPr>
            </a:lvl5pPr>
            <a:lvl6pPr marL="0" indent="0" algn="l">
              <a:lnSpc>
                <a:spcPct val="100000"/>
              </a:lnSpc>
              <a:spcBef>
                <a:spcPts val="0"/>
              </a:spcBef>
              <a:defRPr sz="1200" baseline="0">
                <a:latin typeface="+mn-lt"/>
              </a:defRPr>
            </a:lvl6pPr>
            <a:lvl7pPr marL="0" indent="0" algn="l">
              <a:lnSpc>
                <a:spcPct val="100000"/>
              </a:lnSpc>
              <a:spcBef>
                <a:spcPts val="0"/>
              </a:spcBef>
              <a:defRPr sz="1200" baseline="0">
                <a:latin typeface="+mn-lt"/>
              </a:defRPr>
            </a:lvl7pPr>
            <a:lvl8pPr marL="0" indent="0" algn="l">
              <a:lnSpc>
                <a:spcPct val="100000"/>
              </a:lnSpc>
              <a:spcBef>
                <a:spcPts val="0"/>
              </a:spcBef>
              <a:defRPr sz="1200" baseline="0">
                <a:latin typeface="+mn-lt"/>
              </a:defRPr>
            </a:lvl8pPr>
            <a:lvl9pPr marL="0" indent="0" algn="l">
              <a:lnSpc>
                <a:spcPct val="100000"/>
              </a:lnSpc>
              <a:spcBef>
                <a:spcPts val="0"/>
              </a:spcBef>
              <a:defRPr sz="12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088000" y="-468000"/>
            <a:ext cx="13284000" cy="6083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Listen erstellen</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Wechseln Sie die Textebene</a:t>
                </a:r>
              </a:p>
              <a:p>
                <a:pPr marL="0" marR="0" lvl="0" indent="0" algn="r" defTabSz="905951"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Menü:</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2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33419"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905951"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448560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7308000" y="4679640"/>
            <a:ext cx="1512000" cy="288720"/>
          </a:xfrm>
          <a:prstGeom prst="rect">
            <a:avLst/>
          </a:prstGeom>
        </p:spPr>
      </p:pic>
    </p:spTree>
    <p:extLst>
      <p:ext uri="{BB962C8B-B14F-4D97-AF65-F5344CB8AC3E}">
        <p14:creationId xmlns:p14="http://schemas.microsoft.com/office/powerpoint/2010/main" val="75041921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67" r:id="rId5"/>
    <p:sldLayoutId id="2147483658" r:id="rId6"/>
    <p:sldLayoutId id="2147483659" r:id="rId7"/>
    <p:sldLayoutId id="2147483660" r:id="rId8"/>
    <p:sldLayoutId id="2147483661" r:id="rId9"/>
    <p:sldLayoutId id="2147483663" r:id="rId10"/>
    <p:sldLayoutId id="2147483662" r:id="rId11"/>
    <p:sldLayoutId id="2147483664" r:id="rId12"/>
    <p:sldLayoutId id="2147483665" r:id="rId13"/>
    <p:sldLayoutId id="2147483666" r:id="rId14"/>
    <p:sldLayoutId id="2147483654" r:id="rId15"/>
    <p:sldLayoutId id="2147483655" r:id="rId16"/>
  </p:sldLayoutIdLst>
  <p:hf hdr="0" dt="0"/>
  <p:txStyles>
    <p:titleStyle>
      <a:lvl1pPr marL="0" indent="0" algn="l" defTabSz="685800" rtl="0" eaLnBrk="1" latinLnBrk="0" hangingPunct="1">
        <a:lnSpc>
          <a:spcPct val="100000"/>
        </a:lnSpc>
        <a:spcBef>
          <a:spcPts val="0"/>
        </a:spcBef>
        <a:buFont typeface="Arial" panose="020B0604020202020204" pitchFamily="34" charset="0"/>
        <a:buNone/>
        <a:defRPr sz="2700" b="0" kern="1200" baseline="0">
          <a:solidFill>
            <a:schemeClr val="tx2"/>
          </a:solidFill>
          <a:latin typeface="+mn-lt"/>
          <a:ea typeface="+mj-ea"/>
          <a:cs typeface="+mj-cs"/>
        </a:defRPr>
      </a:lvl1pPr>
    </p:titleStyle>
    <p:body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2pPr>
      <a:lvl3pPr marL="234000" indent="-234000" algn="l" defTabSz="685800" rtl="0" eaLnBrk="1" latinLnBrk="0" hangingPunct="1">
        <a:lnSpc>
          <a:spcPts val="1800"/>
        </a:lnSpc>
        <a:spcBef>
          <a:spcPts val="0"/>
        </a:spcBef>
        <a:spcAft>
          <a:spcPts val="600"/>
        </a:spcAft>
        <a:buClr>
          <a:schemeClr val="bg2"/>
        </a:buClr>
        <a:buSzPct val="100000"/>
        <a:buFont typeface="Wingdings" panose="05000000000000000000" pitchFamily="2" charset="2"/>
        <a:buChar char="§"/>
        <a:defRPr sz="1500" kern="1200" baseline="0">
          <a:solidFill>
            <a:schemeClr val="tx2"/>
          </a:solidFill>
          <a:latin typeface="+mn-lt"/>
          <a:ea typeface="+mn-ea"/>
          <a:cs typeface="+mn-cs"/>
        </a:defRPr>
      </a:lvl3pPr>
      <a:lvl4pPr marL="468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4pPr>
      <a:lvl5pPr marL="702000" indent="-234000" algn="l" defTabSz="685800" rtl="0" eaLnBrk="1" latinLnBrk="0" hangingPunct="1">
        <a:lnSpc>
          <a:spcPts val="1800"/>
        </a:lnSpc>
        <a:spcBef>
          <a:spcPts val="0"/>
        </a:spcBef>
        <a:spcAft>
          <a:spcPts val="600"/>
        </a:spcAft>
        <a:buClr>
          <a:schemeClr val="tx2"/>
        </a:buClr>
        <a:buSzPct val="100000"/>
        <a:buFont typeface="Wingdings" panose="05000000000000000000" pitchFamily="2" charset="2"/>
        <a:buChar char="§"/>
        <a:defRPr sz="1500" kern="1200" baseline="0">
          <a:solidFill>
            <a:schemeClr val="tx2"/>
          </a:solidFill>
          <a:latin typeface="+mn-lt"/>
          <a:ea typeface="+mn-ea"/>
          <a:cs typeface="+mn-cs"/>
        </a:defRPr>
      </a:lvl5pPr>
      <a:lvl6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6pPr>
      <a:lvl7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7pPr>
      <a:lvl8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8pPr>
      <a:lvl9pPr marL="0" indent="0" algn="l" defTabSz="685800" rtl="0" eaLnBrk="1" latinLnBrk="0" hangingPunct="1">
        <a:lnSpc>
          <a:spcPts val="1800"/>
        </a:lnSpc>
        <a:spcBef>
          <a:spcPts val="0"/>
        </a:spcBef>
        <a:spcAft>
          <a:spcPts val="600"/>
        </a:spcAft>
        <a:buSzPct val="75000"/>
        <a:buFont typeface="Arial" panose="020B0604020202020204" pitchFamily="34" charset="0"/>
        <a:buNone/>
        <a:defRPr sz="1500" kern="1200" baseline="0">
          <a:solidFill>
            <a:schemeClr val="tx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userDrawn="1">
          <p15:clr>
            <a:srgbClr val="5ACBF0"/>
          </p15:clr>
        </p15:guide>
        <p15:guide id="2" pos="5059" userDrawn="1">
          <p15:clr>
            <a:srgbClr val="5ACBF0"/>
          </p15:clr>
        </p15:guide>
        <p15:guide id="3" orient="horz" pos="245" userDrawn="1">
          <p15:clr>
            <a:srgbClr val="5ACBF0"/>
          </p15:clr>
        </p15:guide>
        <p15:guide id="4" orient="horz" pos="2700" userDrawn="1">
          <p15:clr>
            <a:srgbClr val="5ACBF0"/>
          </p15:clr>
        </p15:guide>
        <p15:guide id="5" pos="544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openid.net/"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demo.mdi.ruhr-uni-bochum.de/" TargetMode="Externa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demo.mdi.ruhr-uni-bochum.d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demo.mdi.ruhr-uni-bochum.de/adminobject/edititem/487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demo.mdi.ruhr-uni-bochum.de/object/ag2s-4870" TargetMode="External"/><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demo.mdi.ruhr-uni-bochum.de/adminobject/edititem/487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hyperlink" Target="https://demo.mdi.ruhr-uni-bochum.de/search/?system=As-Ga&amp;Aspctmin=30&amp;Aspctmax=50&amp;Gaabsmin=1&amp;Gaabsmax=3&amp;pr0name=E&amp;pr0type=Float&amp;pr0min=1.5&amp;pr0max=2&amp;prcnt=1" TargetMode="External"/><Relationship Id="rId4" Type="http://schemas.openxmlformats.org/officeDocument/2006/relationships/hyperlink" Target="https://demo.mdi.ruhr-uni-bochum.de/search/?system=As-Ga&amp;Aspctmin=30&amp;Aspctmax=50&amp;Gaabsmin=1&amp;Gaabsmax=3&amp;pr0name=E&amp;pr0type=Float&amp;pr0min=1.5&amp;pr0max=2&amp;pr1name=Comment&amp;pr1type=String&amp;pr1max=3&amp;pr1str=solution&amp;prcnt=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bg.imet-db.ru/"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demo.mdi.ruhr-uni-bochum.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gitlab.ruhr-uni-bochum.de/" TargetMode="External"/><Relationship Id="rId7" Type="http://schemas.openxmlformats.org/officeDocument/2006/relationships/hyperlink" Target="https://gitlab.ruhr-uni-bochum.de/vic/webutilslib"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gitlab.ruhr-uni-bochum.de/vic/identitymanagerui" TargetMode="External"/><Relationship Id="rId5" Type="http://schemas.openxmlformats.org/officeDocument/2006/relationships/hyperlink" Target="https://gitlab.ruhr-uni-bochum.de/vic/WebCompact" TargetMode="External"/><Relationship Id="rId4" Type="http://schemas.openxmlformats.org/officeDocument/2006/relationships/hyperlink" Target="https://gitlab.ruhr-uni-bochum.de/vic/infproject" TargetMode="External"/><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hyperlink" Target="https://webcompact.wdm.ruhr-uni-bochum.de/" TargetMode="External"/><Relationship Id="rId7" Type="http://schemas.openxmlformats.org/officeDocument/2006/relationships/hyperlink" Target="https://www.strato.de/buy/ger/domain/display/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dim.mdi.ruhr-uni-bochum.de/" TargetMode="External"/><Relationship Id="rId5" Type="http://schemas.openxmlformats.org/officeDocument/2006/relationships/hyperlink" Target="https://inf.mdi.ruhr-uni-bochum.de/" TargetMode="External"/><Relationship Id="rId4" Type="http://schemas.openxmlformats.org/officeDocument/2006/relationships/hyperlink" Target="https://demo.mdi.ruhr-uni-bochum.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ebcompact.wdm.ruhr-uni-bochum.de/sputterrate/allrat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ebcompact.wdm.ruhr-uni-bochum.de/sputterrate/allrat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ebcompact.wdm.ruhr-uni-bochum.de/sputterrate/ratebyid/50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ultitenanc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1F5E70-F6F5-4247-85F2-66AA884FA4A4}"/>
              </a:ext>
            </a:extLst>
          </p:cNvPr>
          <p:cNvSpPr>
            <a:spLocks noGrp="1"/>
          </p:cNvSpPr>
          <p:nvPr>
            <p:ph type="title"/>
          </p:nvPr>
        </p:nvSpPr>
        <p:spPr>
          <a:xfrm>
            <a:off x="462472" y="2104666"/>
            <a:ext cx="7637920" cy="755116"/>
          </a:xfrm>
        </p:spPr>
        <p:txBody>
          <a:bodyPr/>
          <a:lstStyle/>
          <a:p>
            <a:r>
              <a:rPr lang="en-US" dirty="0"/>
              <a:t>Towards research data management </a:t>
            </a:r>
            <a:br>
              <a:rPr lang="en-US" dirty="0"/>
            </a:br>
            <a:br>
              <a:rPr lang="en-US" dirty="0"/>
            </a:br>
            <a:r>
              <a:rPr lang="en-US" dirty="0"/>
              <a:t>system</a:t>
            </a:r>
            <a:br>
              <a:rPr lang="de-DE" dirty="0"/>
            </a:br>
            <a:r>
              <a:rPr lang="de-DE" dirty="0"/>
              <a:t> </a:t>
            </a:r>
          </a:p>
        </p:txBody>
      </p:sp>
      <p:pic>
        <p:nvPicPr>
          <p:cNvPr id="5" name="Bildplatzhalter 4">
            <a:extLst>
              <a:ext uri="{FF2B5EF4-FFF2-40B4-BE49-F238E27FC236}">
                <a16:creationId xmlns:a16="http://schemas.microsoft.com/office/drawing/2014/main" id="{8C501747-6B95-491E-B57D-35CA232A9E21}"/>
              </a:ext>
            </a:extLst>
          </p:cNvPr>
          <p:cNvPicPr>
            <a:picLocks noGrp="1" noChangeAspect="1"/>
          </p:cNvPicPr>
          <p:nvPr>
            <p:ph type="pic" sz="quarter" idx="14"/>
          </p:nvPr>
        </p:nvPicPr>
        <p:blipFill rotWithShape="1">
          <a:blip r:embed="rId3">
            <a:extLst>
              <a:ext uri="{96DAC541-7B7A-43D3-8B79-37D633B846F1}">
                <asvg:svgBlip xmlns:asvg="http://schemas.microsoft.com/office/drawing/2016/SVG/main" r:embed="rId4"/>
              </a:ext>
            </a:extLst>
          </a:blip>
          <a:srcRect l="-1003" t="-3707" r="-1005" b="-7030"/>
          <a:stretch/>
        </p:blipFill>
        <p:spPr>
          <a:xfrm>
            <a:off x="5652000" y="3708000"/>
            <a:ext cx="2556000" cy="720000"/>
          </a:xfrm>
        </p:spPr>
      </p:pic>
      <p:sp>
        <p:nvSpPr>
          <p:cNvPr id="3" name="Titel 3">
            <a:extLst>
              <a:ext uri="{FF2B5EF4-FFF2-40B4-BE49-F238E27FC236}">
                <a16:creationId xmlns:a16="http://schemas.microsoft.com/office/drawing/2014/main" id="{79D1F020-E629-82EE-72BD-5CD5FF3CBAD8}"/>
              </a:ext>
            </a:extLst>
          </p:cNvPr>
          <p:cNvSpPr txBox="1">
            <a:spLocks/>
          </p:cNvSpPr>
          <p:nvPr/>
        </p:nvSpPr>
        <p:spPr>
          <a:xfrm>
            <a:off x="496870" y="627333"/>
            <a:ext cx="4320024" cy="324000"/>
          </a:xfrm>
          <a:prstGeom prst="rect">
            <a:avLst/>
          </a:prstGeom>
        </p:spPr>
        <p:txBody>
          <a:bodyPr vert="horz" lIns="0" tIns="0" rIns="0" bIns="0" rtlCol="0" anchor="t" anchorCtr="0">
            <a:noAutofit/>
          </a:bodyPr>
          <a:lstStyle>
            <a:lvl1pPr marL="0" indent="0" algn="l" defTabSz="685800" rtl="0" eaLnBrk="1" latinLnBrk="0" hangingPunct="1">
              <a:lnSpc>
                <a:spcPts val="2500"/>
              </a:lnSpc>
              <a:spcBef>
                <a:spcPts val="0"/>
              </a:spcBef>
              <a:buFont typeface="Arial" panose="020B0604020202020204" pitchFamily="34" charset="0"/>
              <a:buNone/>
              <a:defRPr sz="2700" b="0" kern="1200" cap="all" baseline="0">
                <a:solidFill>
                  <a:schemeClr val="tx2"/>
                </a:solidFill>
                <a:latin typeface="+mn-lt"/>
                <a:ea typeface="+mj-ea"/>
                <a:cs typeface="+mj-cs"/>
              </a:defRPr>
            </a:lvl1pPr>
          </a:lstStyle>
          <a:p>
            <a:r>
              <a:rPr lang="de-DE" dirty="0"/>
              <a:t>Victor  </a:t>
            </a:r>
            <a:r>
              <a:rPr lang="de-DE" dirty="0" err="1"/>
              <a:t>Dudarev</a:t>
            </a:r>
            <a:endParaRPr lang="de-DE" dirty="0"/>
          </a:p>
        </p:txBody>
      </p:sp>
      <p:sp>
        <p:nvSpPr>
          <p:cNvPr id="7" name="Subtitle 6">
            <a:extLst>
              <a:ext uri="{FF2B5EF4-FFF2-40B4-BE49-F238E27FC236}">
                <a16:creationId xmlns:a16="http://schemas.microsoft.com/office/drawing/2014/main" id="{927114E6-A13E-3EEB-83A0-7C5C9A0DBFBC}"/>
              </a:ext>
            </a:extLst>
          </p:cNvPr>
          <p:cNvSpPr>
            <a:spLocks noGrp="1"/>
          </p:cNvSpPr>
          <p:nvPr>
            <p:ph type="subTitle" idx="1"/>
          </p:nvPr>
        </p:nvSpPr>
        <p:spPr>
          <a:xfrm>
            <a:off x="468000" y="4230000"/>
            <a:ext cx="7560000" cy="324000"/>
          </a:xfrm>
        </p:spPr>
        <p:txBody>
          <a:bodyPr/>
          <a:lstStyle/>
          <a:p>
            <a:r>
              <a:rPr lang="en-US" dirty="0"/>
              <a:t>Sputter rates in </a:t>
            </a:r>
            <a:r>
              <a:rPr lang="en-US" dirty="0" err="1"/>
              <a:t>WebCompact</a:t>
            </a:r>
            <a:r>
              <a:rPr lang="en-US" dirty="0"/>
              <a:t> &amp; INF project status</a:t>
            </a:r>
          </a:p>
        </p:txBody>
      </p:sp>
    </p:spTree>
    <p:extLst>
      <p:ext uri="{BB962C8B-B14F-4D97-AF65-F5344CB8AC3E}">
        <p14:creationId xmlns:p14="http://schemas.microsoft.com/office/powerpoint/2010/main" val="342693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a:t>
            </a:r>
            <a:r>
              <a:rPr lang="en-US" sz="2800" dirty="0"/>
              <a:t>Registration and Authorization</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10</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13577" y="665498"/>
            <a:ext cx="4464496" cy="2339102"/>
          </a:xfrm>
          <a:prstGeom prst="rect">
            <a:avLst/>
          </a:prstGeom>
          <a:noFill/>
        </p:spPr>
        <p:txBody>
          <a:bodyPr wrap="square">
            <a:spAutoFit/>
          </a:bodyPr>
          <a:lstStyle/>
          <a:p>
            <a:r>
              <a:rPr lang="en-US" sz="1400" dirty="0"/>
              <a:t>Application access level is determined by the current user context.</a:t>
            </a:r>
          </a:p>
          <a:p>
            <a:r>
              <a:rPr lang="en-US" sz="1400" b="1" dirty="0"/>
              <a:t>Two-way registration </a:t>
            </a:r>
            <a:r>
              <a:rPr lang="en-US" sz="1400" dirty="0"/>
              <a:t>(choose any):</a:t>
            </a:r>
          </a:p>
          <a:p>
            <a:pPr marL="285750" indent="-285750">
              <a:buFont typeface="Arial" panose="020B0604020202020204" pitchFamily="34" charset="0"/>
              <a:buChar char="•"/>
            </a:pPr>
            <a:r>
              <a:rPr lang="en-US" sz="1400" dirty="0"/>
              <a:t>using </a:t>
            </a:r>
            <a:r>
              <a:rPr lang="en-US" sz="1400" b="1" dirty="0"/>
              <a:t>external provider </a:t>
            </a:r>
            <a:r>
              <a:rPr lang="en-US" sz="1400" dirty="0"/>
              <a:t>(OpenID Connect)</a:t>
            </a:r>
            <a:r>
              <a:rPr lang="ru-RU" sz="1400" dirty="0"/>
              <a:t>, </a:t>
            </a:r>
            <a:r>
              <a:rPr lang="en-US" sz="1400" dirty="0"/>
              <a:t>e.g. Google (external authentication authority is used, no credentials are stored locally).</a:t>
            </a:r>
          </a:p>
          <a:p>
            <a:pPr marL="285750" indent="-285750">
              <a:buFont typeface="Arial" panose="020B0604020202020204" pitchFamily="34" charset="0"/>
              <a:buChar char="•"/>
            </a:pPr>
            <a:r>
              <a:rPr lang="en-US" sz="1400" dirty="0"/>
              <a:t>using </a:t>
            </a:r>
            <a:r>
              <a:rPr lang="en-US" sz="1400" b="1" dirty="0"/>
              <a:t>local account </a:t>
            </a:r>
            <a:r>
              <a:rPr lang="en-US" sz="1400" dirty="0"/>
              <a:t>(credentials are stored internally);</a:t>
            </a:r>
          </a:p>
          <a:p>
            <a:endParaRPr lang="en-US" sz="600" dirty="0"/>
          </a:p>
          <a:p>
            <a:r>
              <a:rPr lang="en-US" sz="1400" dirty="0"/>
              <a:t>In both cases, an </a:t>
            </a:r>
            <a:r>
              <a:rPr lang="en-US" sz="1400" u="sng" dirty="0"/>
              <a:t>e-mail address is required</a:t>
            </a:r>
            <a:r>
              <a:rPr lang="en-US" sz="1400" dirty="0"/>
              <a:t>, and its successful verification is a prerequisite for access.</a:t>
            </a:r>
          </a:p>
        </p:txBody>
      </p:sp>
      <p:sp>
        <p:nvSpPr>
          <p:cNvPr id="6" name="TextBox 5">
            <a:extLst>
              <a:ext uri="{FF2B5EF4-FFF2-40B4-BE49-F238E27FC236}">
                <a16:creationId xmlns:a16="http://schemas.microsoft.com/office/drawing/2014/main" id="{46A7F561-025C-3393-12AD-61E435B81D6A}"/>
              </a:ext>
            </a:extLst>
          </p:cNvPr>
          <p:cNvSpPr txBox="1"/>
          <p:nvPr/>
        </p:nvSpPr>
        <p:spPr>
          <a:xfrm>
            <a:off x="553304" y="4532475"/>
            <a:ext cx="6654800" cy="600164"/>
          </a:xfrm>
          <a:prstGeom prst="rect">
            <a:avLst/>
          </a:prstGeom>
          <a:noFill/>
        </p:spPr>
        <p:txBody>
          <a:bodyPr wrap="square">
            <a:spAutoFit/>
          </a:bodyPr>
          <a:lstStyle/>
          <a:p>
            <a:r>
              <a:rPr lang="en-US" sz="1100" dirty="0">
                <a:hlinkClick r:id="rId3"/>
              </a:rPr>
              <a:t>https://openid.net</a:t>
            </a:r>
            <a:endParaRPr lang="en-US" sz="1100" dirty="0"/>
          </a:p>
          <a:p>
            <a:r>
              <a:rPr lang="en-US" sz="1100" dirty="0">
                <a:hlinkClick r:id="rId4"/>
              </a:rPr>
              <a:t>https://en.wikipedia.org/wiki/Authentication</a:t>
            </a:r>
            <a:endParaRPr lang="en-US" sz="1100" dirty="0"/>
          </a:p>
          <a:p>
            <a:r>
              <a:rPr lang="en-US" sz="1100" dirty="0">
                <a:hlinkClick r:id="rId5"/>
              </a:rPr>
              <a:t>https://en.wikipedia.org/wiki/Authorization</a:t>
            </a:r>
            <a:endParaRPr lang="en-US" sz="1100" dirty="0"/>
          </a:p>
        </p:txBody>
      </p:sp>
      <p:pic>
        <p:nvPicPr>
          <p:cNvPr id="4" name="Picture 3">
            <a:extLst>
              <a:ext uri="{FF2B5EF4-FFF2-40B4-BE49-F238E27FC236}">
                <a16:creationId xmlns:a16="http://schemas.microsoft.com/office/drawing/2014/main" id="{63DF5012-CD58-31BF-92C2-DFDEC5F6FD92}"/>
              </a:ext>
            </a:extLst>
          </p:cNvPr>
          <p:cNvPicPr>
            <a:picLocks noChangeAspect="1"/>
          </p:cNvPicPr>
          <p:nvPr/>
        </p:nvPicPr>
        <p:blipFill>
          <a:blip r:embed="rId6"/>
          <a:stretch>
            <a:fillRect/>
          </a:stretch>
        </p:blipFill>
        <p:spPr>
          <a:xfrm>
            <a:off x="4646868" y="665498"/>
            <a:ext cx="4383555" cy="2859782"/>
          </a:xfrm>
          <a:prstGeom prst="rect">
            <a:avLst/>
          </a:prstGeom>
          <a:ln>
            <a:solidFill>
              <a:schemeClr val="tx2">
                <a:lumMod val="90000"/>
                <a:lumOff val="10000"/>
              </a:schemeClr>
            </a:solidFill>
          </a:ln>
        </p:spPr>
      </p:pic>
      <p:pic>
        <p:nvPicPr>
          <p:cNvPr id="8" name="Picture 7">
            <a:extLst>
              <a:ext uri="{FF2B5EF4-FFF2-40B4-BE49-F238E27FC236}">
                <a16:creationId xmlns:a16="http://schemas.microsoft.com/office/drawing/2014/main" id="{68052AAF-6369-88F3-0C14-FD516F3CAC38}"/>
              </a:ext>
            </a:extLst>
          </p:cNvPr>
          <p:cNvPicPr>
            <a:picLocks noChangeAspect="1"/>
          </p:cNvPicPr>
          <p:nvPr/>
        </p:nvPicPr>
        <p:blipFill>
          <a:blip r:embed="rId7"/>
          <a:stretch>
            <a:fillRect/>
          </a:stretch>
        </p:blipFill>
        <p:spPr>
          <a:xfrm>
            <a:off x="179512" y="3219257"/>
            <a:ext cx="3240634" cy="1127843"/>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id="{CD54A1E0-935D-EAAC-7A34-6640772B1E69}"/>
              </a:ext>
            </a:extLst>
          </p:cNvPr>
          <p:cNvSpPr txBox="1"/>
          <p:nvPr/>
        </p:nvSpPr>
        <p:spPr>
          <a:xfrm>
            <a:off x="5508104" y="3723881"/>
            <a:ext cx="3635896" cy="738664"/>
          </a:xfrm>
          <a:prstGeom prst="rect">
            <a:avLst/>
          </a:prstGeom>
          <a:noFill/>
        </p:spPr>
        <p:txBody>
          <a:bodyPr wrap="square">
            <a:spAutoFit/>
          </a:bodyPr>
          <a:lstStyle/>
          <a:p>
            <a:r>
              <a:rPr lang="en-US" sz="1400" dirty="0"/>
              <a:t>After e-mail confirmation, the user is considered active, but does not have an assigned user group.</a:t>
            </a:r>
          </a:p>
        </p:txBody>
      </p:sp>
      <p:pic>
        <p:nvPicPr>
          <p:cNvPr id="12" name="Picture 11">
            <a:extLst>
              <a:ext uri="{FF2B5EF4-FFF2-40B4-BE49-F238E27FC236}">
                <a16:creationId xmlns:a16="http://schemas.microsoft.com/office/drawing/2014/main" id="{97F8A4D5-D699-1A0A-9BEE-E36B143E23BA}"/>
              </a:ext>
            </a:extLst>
          </p:cNvPr>
          <p:cNvPicPr>
            <a:picLocks noChangeAspect="1"/>
          </p:cNvPicPr>
          <p:nvPr/>
        </p:nvPicPr>
        <p:blipFill>
          <a:blip r:embed="rId8"/>
          <a:stretch>
            <a:fillRect/>
          </a:stretch>
        </p:blipFill>
        <p:spPr>
          <a:xfrm>
            <a:off x="2771800" y="3723881"/>
            <a:ext cx="2661810" cy="605616"/>
          </a:xfrm>
          <a:prstGeom prst="rect">
            <a:avLst/>
          </a:prstGeom>
          <a:ln>
            <a:solidFill>
              <a:schemeClr val="tx2">
                <a:lumMod val="90000"/>
                <a:lumOff val="10000"/>
              </a:schemeClr>
            </a:solidFill>
          </a:ln>
        </p:spPr>
      </p:pic>
      <p:cxnSp>
        <p:nvCxnSpPr>
          <p:cNvPr id="14" name="Straight Arrow Connector 13">
            <a:extLst>
              <a:ext uri="{FF2B5EF4-FFF2-40B4-BE49-F238E27FC236}">
                <a16:creationId xmlns:a16="http://schemas.microsoft.com/office/drawing/2014/main" id="{7E32E696-1737-A79A-20C8-EF28A56393C2}"/>
              </a:ext>
            </a:extLst>
          </p:cNvPr>
          <p:cNvCxnSpPr>
            <a:cxnSpLocks/>
          </p:cNvCxnSpPr>
          <p:nvPr/>
        </p:nvCxnSpPr>
        <p:spPr>
          <a:xfrm>
            <a:off x="2483768" y="4173045"/>
            <a:ext cx="360040"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E745BD-C034-F945-98A4-FF74BB5322AF}"/>
              </a:ext>
            </a:extLst>
          </p:cNvPr>
          <p:cNvCxnSpPr>
            <a:cxnSpLocks/>
          </p:cNvCxnSpPr>
          <p:nvPr/>
        </p:nvCxnSpPr>
        <p:spPr>
          <a:xfrm flipV="1">
            <a:off x="4363900" y="1419622"/>
            <a:ext cx="2474745" cy="144016"/>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F6E894-B952-36E9-E793-300B41B29803}"/>
              </a:ext>
            </a:extLst>
          </p:cNvPr>
          <p:cNvCxnSpPr>
            <a:cxnSpLocks/>
          </p:cNvCxnSpPr>
          <p:nvPr/>
        </p:nvCxnSpPr>
        <p:spPr>
          <a:xfrm>
            <a:off x="1812653" y="2239526"/>
            <a:ext cx="2903363" cy="93545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1916C2-47DB-5260-B17D-779E3DFD3EFE}"/>
              </a:ext>
            </a:extLst>
          </p:cNvPr>
          <p:cNvCxnSpPr>
            <a:cxnSpLocks/>
          </p:cNvCxnSpPr>
          <p:nvPr/>
        </p:nvCxnSpPr>
        <p:spPr>
          <a:xfrm>
            <a:off x="1043608" y="2936465"/>
            <a:ext cx="0" cy="28279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00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6391995" y="2425582"/>
            <a:ext cx="2638427" cy="1586327"/>
          </a:xfrm>
          <a:prstGeom prst="rect">
            <a:avLst/>
          </a:prstGeom>
          <a:ln>
            <a:solidFill>
              <a:schemeClr val="tx2">
                <a:lumMod val="90000"/>
                <a:lumOff val="10000"/>
              </a:schemeClr>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219539" y="2425582"/>
            <a:ext cx="4104458" cy="2114628"/>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a:t>
            </a:r>
            <a:r>
              <a:rPr lang="en-US" sz="2800" dirty="0"/>
              <a:t>Identity User Control Interface</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11</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13577" y="665498"/>
            <a:ext cx="2586215" cy="2185214"/>
          </a:xfrm>
          <a:prstGeom prst="rect">
            <a:avLst/>
          </a:prstGeom>
          <a:noFill/>
        </p:spPr>
        <p:txBody>
          <a:bodyPr wrap="square">
            <a:spAutoFit/>
          </a:bodyPr>
          <a:lstStyle/>
          <a:p>
            <a:r>
              <a:rPr lang="en-US" sz="1600" b="1" dirty="0"/>
              <a:t>Features:</a:t>
            </a:r>
          </a:p>
          <a:p>
            <a:endParaRPr lang="en-US" sz="800" b="1" dirty="0"/>
          </a:p>
          <a:p>
            <a:pPr marL="285750" indent="-285750">
              <a:buFont typeface="Arial" panose="020B0604020202020204" pitchFamily="34" charset="0"/>
              <a:buChar char="•"/>
            </a:pPr>
            <a:r>
              <a:rPr lang="en-US" sz="1400" dirty="0"/>
              <a:t>Registered users management;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Roles management;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Claims managements.</a:t>
            </a:r>
          </a:p>
          <a:p>
            <a:pPr marL="285750" indent="-285750">
              <a:buFont typeface="Arial" panose="020B0604020202020204" pitchFamily="34" charset="0"/>
              <a:buChar char="•"/>
            </a:pPr>
            <a:endParaRPr lang="en-US" sz="1400" dirty="0"/>
          </a:p>
          <a:p>
            <a:endParaRPr lang="en-US" sz="1400" dirty="0"/>
          </a:p>
        </p:txBody>
      </p:sp>
      <p:sp>
        <p:nvSpPr>
          <p:cNvPr id="6" name="TextBox 5">
            <a:extLst>
              <a:ext uri="{FF2B5EF4-FFF2-40B4-BE49-F238E27FC236}">
                <a16:creationId xmlns:a16="http://schemas.microsoft.com/office/drawing/2014/main" id="{46A7F561-025C-3393-12AD-61E435B81D6A}"/>
              </a:ext>
            </a:extLst>
          </p:cNvPr>
          <p:cNvSpPr txBox="1"/>
          <p:nvPr/>
        </p:nvSpPr>
        <p:spPr>
          <a:xfrm>
            <a:off x="549903" y="4675195"/>
            <a:ext cx="6654800" cy="261610"/>
          </a:xfrm>
          <a:prstGeom prst="rect">
            <a:avLst/>
          </a:prstGeom>
          <a:noFill/>
        </p:spPr>
        <p:txBody>
          <a:bodyPr wrap="square">
            <a:spAutoFit/>
          </a:bodyPr>
          <a:lstStyle/>
          <a:p>
            <a:r>
              <a:rPr lang="en-US" sz="1100" dirty="0">
                <a:hlinkClick r:id="rId5"/>
              </a:rPr>
              <a:t>https://learn.microsoft.com/en-us/aspnet/core/security/authentication/identity</a:t>
            </a:r>
            <a:endParaRPr lang="en-US" sz="1100" dirty="0"/>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2802239" y="553041"/>
            <a:ext cx="6228184" cy="1800531"/>
          </a:xfrm>
          <a:prstGeom prst="rect">
            <a:avLst/>
          </a:prstGeom>
          <a:ln>
            <a:solidFill>
              <a:schemeClr val="tx2">
                <a:lumMod val="90000"/>
                <a:lumOff val="10000"/>
              </a:schemeClr>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1710887" y="1347614"/>
            <a:ext cx="1224136"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3418437" y="987574"/>
            <a:ext cx="0" cy="284916"/>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2123728" y="1815180"/>
            <a:ext cx="4749925" cy="107526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2274969" y="2303034"/>
            <a:ext cx="871276" cy="52616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113577" y="2850712"/>
            <a:ext cx="1997198" cy="1615827"/>
          </a:xfrm>
          <a:prstGeom prst="rect">
            <a:avLst/>
          </a:prstGeom>
          <a:noFill/>
        </p:spPr>
        <p:txBody>
          <a:bodyPr wrap="square">
            <a:spAutoFit/>
          </a:bodyPr>
          <a:lstStyle/>
          <a:p>
            <a:r>
              <a:rPr lang="en-US" sz="1100" dirty="0"/>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a:t>
            </a:r>
            <a:r>
              <a:rPr lang="en-US" dirty="0"/>
              <a:t>Predefined Roles</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12</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211523" y="633843"/>
            <a:ext cx="8706895" cy="3816429"/>
          </a:xfrm>
          <a:prstGeom prst="rect">
            <a:avLst/>
          </a:prstGeom>
          <a:noFill/>
        </p:spPr>
        <p:txBody>
          <a:bodyPr wrap="square">
            <a:spAutoFit/>
          </a:bodyPr>
          <a:lstStyle/>
          <a:p>
            <a:r>
              <a:rPr lang="en-US" sz="1600" b="1" dirty="0"/>
              <a:t>Roles:</a:t>
            </a:r>
          </a:p>
          <a:p>
            <a:endParaRPr lang="en-US" sz="1600" b="1" dirty="0"/>
          </a:p>
          <a:p>
            <a:pPr marL="285750" indent="-285750">
              <a:buFont typeface="Arial" panose="020B0604020202020204" pitchFamily="34" charset="0"/>
              <a:buChar char="•"/>
            </a:pPr>
            <a:r>
              <a:rPr lang="en-US" sz="1400" b="1" dirty="0"/>
              <a:t>User:</a:t>
            </a:r>
          </a:p>
          <a:p>
            <a:pPr lvl="2"/>
            <a:r>
              <a:rPr lang="en-US" sz="1400" dirty="0"/>
              <a:t>- read-only access to public and protected data;</a:t>
            </a:r>
          </a:p>
          <a:p>
            <a:pPr marL="971550" lvl="2" indent="-285750">
              <a:buFontTx/>
              <a:buChar char="-"/>
            </a:pPr>
            <a:endParaRPr lang="en-US" sz="1400" dirty="0"/>
          </a:p>
          <a:p>
            <a:pPr marL="285750" indent="-285750">
              <a:buFont typeface="Arial" panose="020B0604020202020204" pitchFamily="34" charset="0"/>
              <a:buChar char="•"/>
            </a:pPr>
            <a:r>
              <a:rPr lang="en-US" sz="1400" b="1" dirty="0" err="1"/>
              <a:t>PowerUser</a:t>
            </a:r>
            <a:r>
              <a:rPr lang="en-US" sz="1400" b="1" dirty="0"/>
              <a:t>:</a:t>
            </a:r>
          </a:p>
          <a:p>
            <a:r>
              <a:rPr lang="en-US" sz="1400" dirty="0"/>
              <a:t>	- read-only access to public and protected data (+ private data, created by the current user); </a:t>
            </a:r>
          </a:p>
          <a:p>
            <a:r>
              <a:rPr lang="en-US" sz="1400" dirty="0"/>
              <a:t>	- create data (+ write access to data, created by the current user);</a:t>
            </a:r>
          </a:p>
          <a:p>
            <a:endParaRPr lang="en-US" sz="1400" dirty="0"/>
          </a:p>
          <a:p>
            <a:pPr marL="285750" indent="-285750">
              <a:buFont typeface="Arial" panose="020B0604020202020204" pitchFamily="34" charset="0"/>
              <a:buChar char="•"/>
            </a:pPr>
            <a:r>
              <a:rPr lang="en-US" sz="1400" b="1" dirty="0"/>
              <a:t>Administrator</a:t>
            </a:r>
            <a:r>
              <a:rPr lang="en-US" sz="1400" dirty="0"/>
              <a:t>:</a:t>
            </a:r>
          </a:p>
          <a:p>
            <a:r>
              <a:rPr lang="en-US" sz="1400" dirty="0"/>
              <a:t>	- read-only access to all data;</a:t>
            </a:r>
          </a:p>
          <a:p>
            <a:r>
              <a:rPr lang="en-US" sz="1400" dirty="0"/>
              <a:t>	- write access to all data;</a:t>
            </a:r>
          </a:p>
          <a:p>
            <a:r>
              <a:rPr lang="en-US" sz="1400" dirty="0"/>
              <a:t>	- user management.</a:t>
            </a:r>
          </a:p>
          <a:p>
            <a:endParaRPr lang="en-US" sz="1400" dirty="0"/>
          </a:p>
          <a:p>
            <a:endParaRPr lang="en-US" sz="1400" dirty="0"/>
          </a:p>
          <a:p>
            <a:pPr marL="285750" indent="-285750">
              <a:buFont typeface="Arial" panose="020B0604020202020204" pitchFamily="34" charset="0"/>
              <a:buChar char="•"/>
            </a:pPr>
            <a:r>
              <a:rPr lang="en-US" sz="1400" b="1" dirty="0"/>
              <a:t>Anonymous (== registered user with no roles assigned)</a:t>
            </a:r>
            <a:r>
              <a:rPr lang="en-US" sz="1400" dirty="0"/>
              <a:t>:</a:t>
            </a:r>
          </a:p>
          <a:p>
            <a:r>
              <a:rPr lang="en-US" sz="1400" dirty="0"/>
              <a:t>	- read-only access to public data only (be</a:t>
            </a:r>
            <a:r>
              <a:rPr lang="ru-RU" sz="1400" dirty="0"/>
              <a:t> </a:t>
            </a:r>
            <a:r>
              <a:rPr lang="en-US" sz="1400" dirty="0"/>
              <a:t>aware: internet search engines will index public data).</a:t>
            </a:r>
            <a:endParaRPr lang="ru-RU" sz="1400" b="1" dirty="0"/>
          </a:p>
        </p:txBody>
      </p:sp>
      <p:sp>
        <p:nvSpPr>
          <p:cNvPr id="6" name="TextBox 5">
            <a:extLst>
              <a:ext uri="{FF2B5EF4-FFF2-40B4-BE49-F238E27FC236}">
                <a16:creationId xmlns:a16="http://schemas.microsoft.com/office/drawing/2014/main" id="{46A7F561-025C-3393-12AD-61E435B81D6A}"/>
              </a:ext>
            </a:extLst>
          </p:cNvPr>
          <p:cNvSpPr txBox="1"/>
          <p:nvPr/>
        </p:nvSpPr>
        <p:spPr>
          <a:xfrm>
            <a:off x="576000" y="4662758"/>
            <a:ext cx="6654800" cy="261610"/>
          </a:xfrm>
          <a:prstGeom prst="rect">
            <a:avLst/>
          </a:prstGeom>
          <a:noFill/>
        </p:spPr>
        <p:txBody>
          <a:bodyPr wrap="square">
            <a:spAutoFit/>
          </a:bodyPr>
          <a:lstStyle/>
          <a:p>
            <a:r>
              <a:rPr lang="en-US" sz="1100" dirty="0">
                <a:hlinkClick r:id="rId3"/>
              </a:rPr>
              <a:t>https://en.wikipedia.org/wiki/Role-based_access_control</a:t>
            </a:r>
            <a:endParaRPr lang="en-US" sz="1100" dirty="0"/>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5555609" y="102006"/>
            <a:ext cx="3494749" cy="1749664"/>
          </a:xfrm>
          <a:prstGeom prst="rect">
            <a:avLst/>
          </a:prstGeom>
          <a:ln>
            <a:solidFill>
              <a:schemeClr val="tx2">
                <a:lumMod val="90000"/>
                <a:lumOff val="10000"/>
              </a:schemeClr>
            </a:solidFill>
          </a:ln>
        </p:spPr>
      </p:pic>
    </p:spTree>
    <p:extLst>
      <p:ext uri="{BB962C8B-B14F-4D97-AF65-F5344CB8AC3E}">
        <p14:creationId xmlns:p14="http://schemas.microsoft.com/office/powerpoint/2010/main" val="188643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a:t>
            </a:r>
            <a:r>
              <a:rPr lang="en-US" dirty="0"/>
              <a:t>Setting the Object Access Level</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13</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46544" y="591235"/>
            <a:ext cx="8850911" cy="4216539"/>
          </a:xfrm>
          <a:prstGeom prst="rect">
            <a:avLst/>
          </a:prstGeom>
          <a:noFill/>
        </p:spPr>
        <p:txBody>
          <a:bodyPr wrap="square">
            <a:spAutoFit/>
          </a:bodyPr>
          <a:lstStyle/>
          <a:p>
            <a:r>
              <a:rPr lang="en-US" sz="1600" b="1" dirty="0"/>
              <a:t>What is an Object?</a:t>
            </a:r>
          </a:p>
          <a:p>
            <a:r>
              <a:rPr lang="en-US" sz="1600" dirty="0"/>
              <a:t>	Object (=document) is a data entry within RDMS that has user-defined access level and reflects an object of the real world (e.g. sample) or its model. Ultimately, object has it’s unique Web page (with unique URL address).</a:t>
            </a:r>
          </a:p>
          <a:p>
            <a:pPr algn="ctr"/>
            <a:r>
              <a:rPr lang="en-US" sz="1600" b="1" dirty="0">
                <a:solidFill>
                  <a:schemeClr val="tx2">
                    <a:lumMod val="75000"/>
                    <a:lumOff val="25000"/>
                  </a:schemeClr>
                </a:solidFill>
              </a:rPr>
              <a:t>To establish data access policy Data Access Levels are introduced in RDMS.</a:t>
            </a:r>
          </a:p>
          <a:p>
            <a:endParaRPr lang="en-US" sz="600" b="1" dirty="0"/>
          </a:p>
          <a:p>
            <a:r>
              <a:rPr lang="en-US" sz="1600" b="1" dirty="0"/>
              <a:t>Three Access Levels:</a:t>
            </a:r>
          </a:p>
          <a:p>
            <a:endParaRPr lang="en-US" sz="1600" b="1" dirty="0"/>
          </a:p>
          <a:p>
            <a:pPr marL="285750" indent="-285750">
              <a:buFont typeface="Arial" panose="020B0604020202020204" pitchFamily="34" charset="0"/>
              <a:buChar char="•"/>
            </a:pPr>
            <a:r>
              <a:rPr lang="en-US" sz="1400" b="1" dirty="0"/>
              <a:t>Public</a:t>
            </a:r>
            <a:r>
              <a:rPr lang="en-US" sz="1400" b="1" dirty="0">
                <a:solidFill>
                  <a:schemeClr val="bg1">
                    <a:lumMod val="50000"/>
                  </a:schemeClr>
                </a:solidFill>
              </a:rPr>
              <a:t> </a:t>
            </a:r>
            <a:r>
              <a:rPr lang="en-US" sz="1400" dirty="0">
                <a:solidFill>
                  <a:schemeClr val="bg1">
                    <a:lumMod val="50000"/>
                  </a:schemeClr>
                </a:solidFill>
              </a:rPr>
              <a:t>(</a:t>
            </a:r>
            <a:r>
              <a:rPr lang="en-US" sz="1400" b="1" dirty="0">
                <a:solidFill>
                  <a:schemeClr val="bg1">
                    <a:lumMod val="50000"/>
                  </a:schemeClr>
                </a:solidFill>
              </a:rPr>
              <a:t>default</a:t>
            </a:r>
            <a:r>
              <a:rPr lang="en-US" sz="1400" dirty="0">
                <a:solidFill>
                  <a:schemeClr val="bg1">
                    <a:lumMod val="50000"/>
                  </a:schemeClr>
                </a:solidFill>
              </a:rPr>
              <a:t>, we are doing open science, FAIR, aren’t we?)</a:t>
            </a:r>
            <a:r>
              <a:rPr lang="en-US" sz="1400" dirty="0"/>
              <a:t>:</a:t>
            </a:r>
          </a:p>
          <a:p>
            <a:pPr marL="971550" lvl="2" indent="-285750">
              <a:buFontTx/>
              <a:buChar char="-"/>
            </a:pPr>
            <a:r>
              <a:rPr lang="en-US" sz="1400" dirty="0"/>
              <a:t>objects are </a:t>
            </a:r>
            <a:r>
              <a:rPr lang="en-US" sz="1400" u="sng" dirty="0"/>
              <a:t>available to everybody </a:t>
            </a:r>
            <a:r>
              <a:rPr lang="en-US" sz="1400" dirty="0"/>
              <a:t>regardless of authorization (visible to internet search engines);</a:t>
            </a:r>
          </a:p>
          <a:p>
            <a:pPr marL="971550" lvl="2" indent="-285750">
              <a:buFontTx/>
              <a:buChar char="-"/>
            </a:pPr>
            <a:endParaRPr lang="en-US" sz="1400" dirty="0"/>
          </a:p>
          <a:p>
            <a:pPr marL="285750" indent="-285750">
              <a:buFont typeface="Arial" panose="020B0604020202020204" pitchFamily="34" charset="0"/>
              <a:buChar char="•"/>
            </a:pPr>
            <a:r>
              <a:rPr lang="en-US" sz="1400" b="1" dirty="0"/>
              <a:t>Protected </a:t>
            </a:r>
            <a:r>
              <a:rPr lang="en-US" sz="1400" dirty="0">
                <a:solidFill>
                  <a:schemeClr val="bg1">
                    <a:lumMod val="65000"/>
                  </a:schemeClr>
                </a:solidFill>
              </a:rPr>
              <a:t>(visible to the community only):</a:t>
            </a:r>
          </a:p>
          <a:p>
            <a:r>
              <a:rPr lang="en-US" sz="1400" dirty="0"/>
              <a:t>	- objects are visible to the community (</a:t>
            </a:r>
            <a:r>
              <a:rPr lang="en-US" sz="1400" u="sng" dirty="0"/>
              <a:t>available to authorized users with at least</a:t>
            </a:r>
            <a:r>
              <a:rPr lang="ru-RU" sz="1400" u="sng" dirty="0"/>
              <a:t> </a:t>
            </a:r>
            <a:r>
              <a:rPr lang="en-US" sz="1400" b="1" u="sng" dirty="0"/>
              <a:t>User</a:t>
            </a:r>
            <a:r>
              <a:rPr lang="en-US" sz="1400" u="sng" dirty="0"/>
              <a:t> role</a:t>
            </a:r>
            <a:r>
              <a:rPr lang="en-US" sz="1400" dirty="0"/>
              <a:t> assigned);  </a:t>
            </a:r>
          </a:p>
          <a:p>
            <a:endParaRPr lang="en-US" sz="1400" dirty="0"/>
          </a:p>
          <a:p>
            <a:pPr marL="285750" indent="-285750">
              <a:buFont typeface="Arial" panose="020B0604020202020204" pitchFamily="34" charset="0"/>
              <a:buChar char="•"/>
            </a:pPr>
            <a:r>
              <a:rPr lang="en-US" sz="1400" b="1" dirty="0"/>
              <a:t>Private</a:t>
            </a:r>
            <a:r>
              <a:rPr lang="en-US" sz="1400" dirty="0">
                <a:solidFill>
                  <a:schemeClr val="bg1">
                    <a:lumMod val="65000"/>
                  </a:schemeClr>
                </a:solidFill>
              </a:rPr>
              <a:t> (person’s secret, but open for Administrators):</a:t>
            </a:r>
          </a:p>
          <a:p>
            <a:r>
              <a:rPr lang="en-US" sz="1400" dirty="0"/>
              <a:t>	- objects are visible to the user-creator (at least </a:t>
            </a:r>
            <a:r>
              <a:rPr lang="en-US" sz="1400" b="1" dirty="0" err="1"/>
              <a:t>PowerUser</a:t>
            </a:r>
            <a:r>
              <a:rPr lang="en-US" sz="1400" dirty="0"/>
              <a:t> role assigned);</a:t>
            </a:r>
          </a:p>
          <a:p>
            <a:r>
              <a:rPr lang="en-US" sz="1400" dirty="0"/>
              <a:t>	- objects are visible to all users of </a:t>
            </a:r>
            <a:r>
              <a:rPr lang="en-US" sz="1400" b="1" dirty="0"/>
              <a:t>Administrator</a:t>
            </a:r>
            <a:r>
              <a:rPr lang="en-US" sz="1400" dirty="0"/>
              <a:t> role.</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75943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dirty="0"/>
              <a:t>Upload and Store Documents</a:t>
            </a:r>
            <a:r>
              <a:rPr lang="ru-RU" dirty="0"/>
              <a:t> </a:t>
            </a:r>
            <a:r>
              <a:rPr lang="en-US" sz="1200" dirty="0"/>
              <a:t>(with minimalistic mandatory metadata)</a:t>
            </a:r>
            <a:br>
              <a:rPr lang="en-US" sz="1200" dirty="0"/>
            </a:b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14</a:t>
            </a:fld>
            <a:r>
              <a:rPr lang="de-DE"/>
              <a:t> </a:t>
            </a:r>
            <a:endParaRPr lang="de-DE" dirty="0"/>
          </a:p>
        </p:txBody>
      </p:sp>
      <p:pic>
        <p:nvPicPr>
          <p:cNvPr id="9" name="Picture 8">
            <a:extLst>
              <a:ext uri="{FF2B5EF4-FFF2-40B4-BE49-F238E27FC236}">
                <a16:creationId xmlns:a16="http://schemas.microsoft.com/office/drawing/2014/main" id="{80E6EB93-DFAB-F6C6-FFFC-A079E5EEC157}"/>
              </a:ext>
            </a:extLst>
          </p:cNvPr>
          <p:cNvPicPr>
            <a:picLocks noChangeAspect="1"/>
          </p:cNvPicPr>
          <p:nvPr/>
        </p:nvPicPr>
        <p:blipFill>
          <a:blip r:embed="rId3"/>
          <a:stretch>
            <a:fillRect/>
          </a:stretch>
        </p:blipFill>
        <p:spPr>
          <a:xfrm>
            <a:off x="107504" y="519487"/>
            <a:ext cx="2880320" cy="3935841"/>
          </a:xfrm>
          <a:prstGeom prst="rect">
            <a:avLst/>
          </a:prstGeom>
        </p:spPr>
      </p:pic>
      <p:cxnSp>
        <p:nvCxnSpPr>
          <p:cNvPr id="10" name="Straight Arrow Connector 9">
            <a:extLst>
              <a:ext uri="{FF2B5EF4-FFF2-40B4-BE49-F238E27FC236}">
                <a16:creationId xmlns:a16="http://schemas.microsoft.com/office/drawing/2014/main" id="{3AE32D06-BE9C-D876-BBFF-2743CABDABB0}"/>
              </a:ext>
            </a:extLst>
          </p:cNvPr>
          <p:cNvCxnSpPr>
            <a:cxnSpLocks/>
          </p:cNvCxnSpPr>
          <p:nvPr/>
        </p:nvCxnSpPr>
        <p:spPr>
          <a:xfrm flipV="1">
            <a:off x="1979712" y="760471"/>
            <a:ext cx="1368152" cy="25595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C2457B-D10B-DB97-7508-6338A564BB0D}"/>
              </a:ext>
            </a:extLst>
          </p:cNvPr>
          <p:cNvSpPr txBox="1"/>
          <p:nvPr/>
        </p:nvSpPr>
        <p:spPr>
          <a:xfrm>
            <a:off x="3347864" y="599287"/>
            <a:ext cx="5796136" cy="3657411"/>
          </a:xfrm>
          <a:prstGeom prst="rect">
            <a:avLst/>
          </a:prstGeom>
          <a:noFill/>
        </p:spPr>
        <p:txBody>
          <a:bodyPr wrap="square">
            <a:spAutoFit/>
          </a:bodyPr>
          <a:lstStyle/>
          <a:p>
            <a:r>
              <a:rPr lang="en-US" sz="1400" dirty="0"/>
              <a:t>Unique Object Identifier (</a:t>
            </a:r>
            <a:r>
              <a:rPr lang="en-US" sz="1400" dirty="0">
                <a:solidFill>
                  <a:srgbClr val="0070C0"/>
                </a:solidFill>
              </a:rPr>
              <a:t>assigned automatically</a:t>
            </a:r>
            <a:r>
              <a:rPr lang="en-US" sz="1400" dirty="0"/>
              <a:t>), primary key</a:t>
            </a:r>
          </a:p>
          <a:p>
            <a:endParaRPr lang="en-US" sz="1400" dirty="0"/>
          </a:p>
          <a:p>
            <a:r>
              <a:rPr lang="en-US" sz="1400" dirty="0"/>
              <a:t>Tenant Identifier (</a:t>
            </a:r>
            <a:r>
              <a:rPr lang="en-US" sz="1400" dirty="0">
                <a:solidFill>
                  <a:srgbClr val="0070C0"/>
                </a:solidFill>
              </a:rPr>
              <a:t>assigned automatically </a:t>
            </a:r>
            <a:r>
              <a:rPr lang="en-US" sz="1400" dirty="0"/>
              <a:t>based on URL address)</a:t>
            </a:r>
          </a:p>
          <a:p>
            <a:endParaRPr lang="en-US" sz="1400" dirty="0"/>
          </a:p>
          <a:p>
            <a:r>
              <a:rPr lang="en-US" sz="1400" dirty="0"/>
              <a:t>User who created the object</a:t>
            </a:r>
            <a:r>
              <a:rPr lang="ru-RU" sz="1400" dirty="0"/>
              <a:t> </a:t>
            </a:r>
            <a:r>
              <a:rPr lang="en-US" sz="1400" dirty="0"/>
              <a:t>and date with time (</a:t>
            </a:r>
            <a:r>
              <a:rPr lang="en-US" sz="1400" dirty="0">
                <a:solidFill>
                  <a:srgbClr val="0070C0"/>
                </a:solidFill>
              </a:rPr>
              <a:t>automatically</a:t>
            </a:r>
            <a:r>
              <a:rPr lang="en-US" sz="1400" dirty="0"/>
              <a:t>)</a:t>
            </a:r>
          </a:p>
          <a:p>
            <a:endParaRPr lang="en-US" sz="1400" dirty="0"/>
          </a:p>
          <a:p>
            <a:r>
              <a:rPr lang="en-US" sz="1400" dirty="0"/>
              <a:t>User who modified the object</a:t>
            </a:r>
            <a:r>
              <a:rPr lang="ru-RU" sz="1400" dirty="0"/>
              <a:t> </a:t>
            </a:r>
            <a:r>
              <a:rPr lang="en-US" sz="1400" dirty="0"/>
              <a:t>and modification date and time (</a:t>
            </a:r>
            <a:r>
              <a:rPr lang="en-US" sz="1400" dirty="0">
                <a:solidFill>
                  <a:srgbClr val="0070C0"/>
                </a:solidFill>
              </a:rPr>
              <a:t>auto</a:t>
            </a:r>
            <a:r>
              <a:rPr lang="en-US" sz="1400" dirty="0"/>
              <a:t>)</a:t>
            </a:r>
          </a:p>
          <a:p>
            <a:pPr>
              <a:spcBef>
                <a:spcPts val="600"/>
              </a:spcBef>
            </a:pPr>
            <a:r>
              <a:rPr lang="en-US" sz="1400" dirty="0"/>
              <a:t>Object type reference (determined by user on object creation)</a:t>
            </a:r>
          </a:p>
          <a:p>
            <a:pPr>
              <a:spcBef>
                <a:spcPts val="100"/>
              </a:spcBef>
            </a:pPr>
            <a:r>
              <a:rPr lang="en-US" sz="1400" dirty="0"/>
              <a:t>Project </a:t>
            </a:r>
            <a:r>
              <a:rPr lang="en-US" sz="1000" dirty="0"/>
              <a:t>(tree-structure)</a:t>
            </a:r>
            <a:r>
              <a:rPr lang="en-US" sz="1400" dirty="0"/>
              <a:t> reference (can specified by user on object creation)</a:t>
            </a:r>
          </a:p>
          <a:p>
            <a:pPr>
              <a:spcBef>
                <a:spcPts val="100"/>
              </a:spcBef>
            </a:pPr>
            <a:r>
              <a:rPr lang="en-US" sz="1400" dirty="0"/>
              <a:t>Code to define a certain order in list of objects (</a:t>
            </a:r>
            <a:r>
              <a:rPr lang="en-US" sz="1400" dirty="0">
                <a:solidFill>
                  <a:srgbClr val="0070C0"/>
                </a:solidFill>
              </a:rPr>
              <a:t>auto</a:t>
            </a:r>
            <a:r>
              <a:rPr lang="ru-RU" sz="1400" dirty="0"/>
              <a:t>,</a:t>
            </a:r>
            <a:r>
              <a:rPr lang="en-US" sz="1400" dirty="0">
                <a:solidFill>
                  <a:srgbClr val="0070C0"/>
                </a:solidFill>
              </a:rPr>
              <a:t> </a:t>
            </a:r>
            <a:r>
              <a:rPr lang="en-US" sz="1400" dirty="0"/>
              <a:t>can be changed)</a:t>
            </a:r>
          </a:p>
          <a:p>
            <a:pPr>
              <a:spcBef>
                <a:spcPts val="100"/>
              </a:spcBef>
            </a:pPr>
            <a:r>
              <a:rPr lang="en-US" sz="1400" dirty="0"/>
              <a:t>One of predefined Object Access Levels: </a:t>
            </a:r>
            <a:r>
              <a:rPr lang="en-US" sz="1400" b="1" dirty="0"/>
              <a:t>public</a:t>
            </a:r>
            <a:r>
              <a:rPr lang="en-US" sz="100" b="1" dirty="0"/>
              <a:t> </a:t>
            </a:r>
            <a:r>
              <a:rPr lang="en-US" sz="700" dirty="0"/>
              <a:t>def</a:t>
            </a:r>
            <a:r>
              <a:rPr lang="en-US" sz="800" b="1" dirty="0"/>
              <a:t> </a:t>
            </a:r>
            <a:r>
              <a:rPr lang="en-US" sz="1400" dirty="0"/>
              <a:t>/ protected / private</a:t>
            </a:r>
          </a:p>
          <a:p>
            <a:pPr>
              <a:spcBef>
                <a:spcPts val="100"/>
              </a:spcBef>
            </a:pPr>
            <a:endParaRPr lang="en-US" sz="1000" dirty="0"/>
          </a:p>
          <a:p>
            <a:pPr>
              <a:spcBef>
                <a:spcPts val="100"/>
              </a:spcBef>
            </a:pPr>
            <a:r>
              <a:rPr lang="en-US" sz="1400" dirty="0"/>
              <a:t>Name of the object (</a:t>
            </a:r>
            <a:r>
              <a:rPr lang="en-US" sz="1400" b="1" dirty="0">
                <a:solidFill>
                  <a:schemeClr val="accent3"/>
                </a:solidFill>
              </a:rPr>
              <a:t>must be specified</a:t>
            </a:r>
            <a:r>
              <a:rPr lang="en-US" sz="1400" dirty="0"/>
              <a:t>)</a:t>
            </a:r>
          </a:p>
          <a:p>
            <a:pPr>
              <a:spcBef>
                <a:spcPts val="100"/>
              </a:spcBef>
            </a:pPr>
            <a:r>
              <a:rPr lang="en-US" sz="1400" dirty="0"/>
              <a:t>Relative URL for page to access object (</a:t>
            </a:r>
            <a:r>
              <a:rPr lang="en-US" sz="1400" dirty="0">
                <a:solidFill>
                  <a:srgbClr val="0070C0"/>
                </a:solidFill>
              </a:rPr>
              <a:t>auto formed</a:t>
            </a:r>
            <a:r>
              <a:rPr lang="en-US" sz="1400" dirty="0"/>
              <a:t>; can be changed)</a:t>
            </a:r>
          </a:p>
          <a:p>
            <a:pPr>
              <a:spcBef>
                <a:spcPts val="100"/>
              </a:spcBef>
            </a:pPr>
            <a:r>
              <a:rPr lang="en-US" sz="1400" dirty="0"/>
              <a:t>Reference to Data File uploaded to system (uploading by choice)</a:t>
            </a:r>
          </a:p>
          <a:p>
            <a:pPr>
              <a:spcBef>
                <a:spcPts val="100"/>
              </a:spcBef>
            </a:pPr>
            <a:r>
              <a:rPr lang="en-US" sz="1400" dirty="0"/>
              <a:t>Object Description (can be empty, as all nullable attributes above)</a:t>
            </a:r>
          </a:p>
        </p:txBody>
      </p:sp>
      <p:cxnSp>
        <p:nvCxnSpPr>
          <p:cNvPr id="14" name="Straight Arrow Connector 13">
            <a:extLst>
              <a:ext uri="{FF2B5EF4-FFF2-40B4-BE49-F238E27FC236}">
                <a16:creationId xmlns:a16="http://schemas.microsoft.com/office/drawing/2014/main" id="{79F371A4-6A34-BCF5-C910-8E73A9A07F0C}"/>
              </a:ext>
            </a:extLst>
          </p:cNvPr>
          <p:cNvCxnSpPr>
            <a:cxnSpLocks/>
          </p:cNvCxnSpPr>
          <p:nvPr/>
        </p:nvCxnSpPr>
        <p:spPr>
          <a:xfrm flipV="1">
            <a:off x="1964226" y="1151561"/>
            <a:ext cx="1383638" cy="11022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7597CC-1D26-F228-301A-6B6AC0DA328C}"/>
              </a:ext>
            </a:extLst>
          </p:cNvPr>
          <p:cNvCxnSpPr>
            <a:cxnSpLocks/>
          </p:cNvCxnSpPr>
          <p:nvPr/>
        </p:nvCxnSpPr>
        <p:spPr>
          <a:xfrm>
            <a:off x="1988350" y="1596571"/>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E6FC7A-C3F3-DC4C-F196-1508518B152B}"/>
              </a:ext>
            </a:extLst>
          </p:cNvPr>
          <p:cNvCxnSpPr>
            <a:cxnSpLocks/>
          </p:cNvCxnSpPr>
          <p:nvPr/>
        </p:nvCxnSpPr>
        <p:spPr>
          <a:xfrm>
            <a:off x="1984442" y="2025258"/>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44CAC95-E4A2-A0DF-D40A-40EE060C96CD}"/>
              </a:ext>
            </a:extLst>
          </p:cNvPr>
          <p:cNvCxnSpPr>
            <a:cxnSpLocks/>
          </p:cNvCxnSpPr>
          <p:nvPr/>
        </p:nvCxnSpPr>
        <p:spPr>
          <a:xfrm>
            <a:off x="1979712" y="2340096"/>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0E3294-9FD1-EDF8-260F-EB94841305D7}"/>
              </a:ext>
            </a:extLst>
          </p:cNvPr>
          <p:cNvCxnSpPr>
            <a:cxnSpLocks/>
          </p:cNvCxnSpPr>
          <p:nvPr/>
        </p:nvCxnSpPr>
        <p:spPr>
          <a:xfrm>
            <a:off x="1979712" y="2554447"/>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01E66D-0D4F-8B99-EBAE-39B0CF162C20}"/>
              </a:ext>
            </a:extLst>
          </p:cNvPr>
          <p:cNvCxnSpPr>
            <a:cxnSpLocks/>
          </p:cNvCxnSpPr>
          <p:nvPr/>
        </p:nvCxnSpPr>
        <p:spPr>
          <a:xfrm>
            <a:off x="1979712" y="2770471"/>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BB59BC-36A3-D266-F281-1FDF660C07EC}"/>
              </a:ext>
            </a:extLst>
          </p:cNvPr>
          <p:cNvCxnSpPr>
            <a:cxnSpLocks/>
          </p:cNvCxnSpPr>
          <p:nvPr/>
        </p:nvCxnSpPr>
        <p:spPr>
          <a:xfrm>
            <a:off x="2195736" y="3412401"/>
            <a:ext cx="1156858"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72E2F7-B137-7366-BACE-2E6AA5620BC6}"/>
              </a:ext>
            </a:extLst>
          </p:cNvPr>
          <p:cNvCxnSpPr>
            <a:cxnSpLocks/>
          </p:cNvCxnSpPr>
          <p:nvPr/>
        </p:nvCxnSpPr>
        <p:spPr>
          <a:xfrm>
            <a:off x="2195736" y="3634568"/>
            <a:ext cx="1156858"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3CCD76A-6B57-2EC5-9A22-8CE7C9B68137}"/>
              </a:ext>
            </a:extLst>
          </p:cNvPr>
          <p:cNvCxnSpPr>
            <a:cxnSpLocks/>
          </p:cNvCxnSpPr>
          <p:nvPr/>
        </p:nvCxnSpPr>
        <p:spPr>
          <a:xfrm>
            <a:off x="2191006" y="3834961"/>
            <a:ext cx="1156858"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B3073E-3834-AEDB-8BB4-1370C086F034}"/>
              </a:ext>
            </a:extLst>
          </p:cNvPr>
          <p:cNvCxnSpPr>
            <a:cxnSpLocks/>
          </p:cNvCxnSpPr>
          <p:nvPr/>
        </p:nvCxnSpPr>
        <p:spPr>
          <a:xfrm>
            <a:off x="2195736" y="4050985"/>
            <a:ext cx="1156858"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F32EB0F-81EC-EDEC-3684-CA884AF133ED}"/>
              </a:ext>
            </a:extLst>
          </p:cNvPr>
          <p:cNvCxnSpPr>
            <a:cxnSpLocks/>
          </p:cNvCxnSpPr>
          <p:nvPr/>
        </p:nvCxnSpPr>
        <p:spPr>
          <a:xfrm>
            <a:off x="1979712" y="2986495"/>
            <a:ext cx="1368152"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6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dirty="0"/>
              <a:t>Data Types (hierarchies and lists)</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15</a:t>
            </a:fld>
            <a:r>
              <a:rPr lang="de-DE"/>
              <a:t> </a:t>
            </a:r>
            <a:endParaRPr lang="de-DE" dirty="0"/>
          </a:p>
        </p:txBody>
      </p:sp>
      <p:sp>
        <p:nvSpPr>
          <p:cNvPr id="3" name="Text Box 10">
            <a:extLst>
              <a:ext uri="{FF2B5EF4-FFF2-40B4-BE49-F238E27FC236}">
                <a16:creationId xmlns:a16="http://schemas.microsoft.com/office/drawing/2014/main" id="{A0407B93-C816-C34C-6475-CAB677808585}"/>
              </a:ext>
            </a:extLst>
          </p:cNvPr>
          <p:cNvSpPr txBox="1">
            <a:spLocks noChangeArrowheads="1"/>
          </p:cNvSpPr>
          <p:nvPr/>
        </p:nvSpPr>
        <p:spPr bwMode="auto">
          <a:xfrm>
            <a:off x="827584" y="1235651"/>
            <a:ext cx="1620441" cy="5078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err="1">
                <a:solidFill>
                  <a:schemeClr val="tx1"/>
                </a:solidFill>
                <a:latin typeface="Arial" panose="020B0604020202020204" pitchFamily="34" charset="0"/>
              </a:rPr>
              <a:t>Hierarcical</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900" dirty="0">
                <a:solidFill>
                  <a:schemeClr val="tx1"/>
                </a:solidFill>
                <a:latin typeface="Arial" panose="020B0604020202020204" pitchFamily="34" charset="0"/>
              </a:rPr>
              <a:t>(</a:t>
            </a:r>
            <a:r>
              <a:rPr lang="en-US" altLang="ru-RU" sz="900" dirty="0">
                <a:solidFill>
                  <a:schemeClr val="tx1"/>
                </a:solidFill>
                <a:latin typeface="Arial" panose="020B0604020202020204" pitchFamily="34" charset="0"/>
              </a:rPr>
              <a:t>tree types</a:t>
            </a:r>
            <a:r>
              <a:rPr lang="ru-RU" altLang="ru-RU" sz="900" dirty="0">
                <a:solidFill>
                  <a:schemeClr val="tx1"/>
                </a:solidFill>
                <a:latin typeface="Arial" panose="020B0604020202020204" pitchFamily="34" charset="0"/>
              </a:rPr>
              <a:t>)</a:t>
            </a:r>
          </a:p>
        </p:txBody>
      </p:sp>
      <p:sp>
        <p:nvSpPr>
          <p:cNvPr id="4" name="Line 11">
            <a:extLst>
              <a:ext uri="{FF2B5EF4-FFF2-40B4-BE49-F238E27FC236}">
                <a16:creationId xmlns:a16="http://schemas.microsoft.com/office/drawing/2014/main" id="{58BC3B1C-62E7-B2CF-BBF9-FC3FA0A48914}"/>
              </a:ext>
            </a:extLst>
          </p:cNvPr>
          <p:cNvSpPr>
            <a:spLocks noChangeShapeType="1"/>
          </p:cNvSpPr>
          <p:nvPr/>
        </p:nvSpPr>
        <p:spPr bwMode="auto">
          <a:xfrm flipH="1">
            <a:off x="2448025" y="822328"/>
            <a:ext cx="1131974" cy="41332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
        <p:nvSpPr>
          <p:cNvPr id="9" name="Line 36">
            <a:extLst>
              <a:ext uri="{FF2B5EF4-FFF2-40B4-BE49-F238E27FC236}">
                <a16:creationId xmlns:a16="http://schemas.microsoft.com/office/drawing/2014/main" id="{D2FA48E8-CB94-6C77-D9B9-2BB4B7A571E8}"/>
              </a:ext>
            </a:extLst>
          </p:cNvPr>
          <p:cNvSpPr>
            <a:spLocks noChangeShapeType="1"/>
          </p:cNvSpPr>
          <p:nvPr/>
        </p:nvSpPr>
        <p:spPr bwMode="auto">
          <a:xfrm>
            <a:off x="5220071" y="822328"/>
            <a:ext cx="1259879" cy="41332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
        <p:nvSpPr>
          <p:cNvPr id="10" name="Text Box 52">
            <a:extLst>
              <a:ext uri="{FF2B5EF4-FFF2-40B4-BE49-F238E27FC236}">
                <a16:creationId xmlns:a16="http://schemas.microsoft.com/office/drawing/2014/main" id="{34071D77-04FB-D77F-1E6E-8F5CA6362F54}"/>
              </a:ext>
            </a:extLst>
          </p:cNvPr>
          <p:cNvSpPr txBox="1">
            <a:spLocks noChangeArrowheads="1"/>
          </p:cNvSpPr>
          <p:nvPr/>
        </p:nvSpPr>
        <p:spPr bwMode="auto">
          <a:xfrm>
            <a:off x="6372200" y="1942361"/>
            <a:ext cx="2700038"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500" b="1" dirty="0">
                <a:solidFill>
                  <a:schemeClr val="tx1"/>
                </a:solidFill>
                <a:latin typeface="Arial" panose="020B0604020202020204" pitchFamily="34" charset="0"/>
              </a:rPr>
              <a:t>Objects</a:t>
            </a:r>
            <a:r>
              <a:rPr lang="en-US" altLang="ru-RU" sz="1500" dirty="0">
                <a:solidFill>
                  <a:schemeClr val="tx1"/>
                </a:solidFill>
                <a:latin typeface="Arial" panose="020B0604020202020204" pitchFamily="34" charset="0"/>
              </a:rPr>
              <a:t> (</a:t>
            </a:r>
            <a:r>
              <a:rPr lang="en-US" altLang="ru-RU" sz="1500" dirty="0" err="1">
                <a:solidFill>
                  <a:schemeClr val="tx1"/>
                </a:solidFill>
                <a:latin typeface="Arial" panose="020B0604020202020204" pitchFamily="34" charset="0"/>
              </a:rPr>
              <a:t>ObjectInfo</a:t>
            </a:r>
            <a:r>
              <a:rPr lang="en-US" altLang="ru-RU" sz="1500" dirty="0">
                <a:solidFill>
                  <a:schemeClr val="tx1"/>
                </a:solidFill>
                <a:latin typeface="Arial" panose="020B0604020202020204" pitchFamily="34" charset="0"/>
              </a:rPr>
              <a:t> table) and all derived (non-hierarchical) types: </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Reference;</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Sample;</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Composition;</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 (extendable).</a:t>
            </a:r>
            <a:endParaRPr lang="ru-RU" altLang="ru-RU" sz="1500" dirty="0">
              <a:solidFill>
                <a:schemeClr val="tx1"/>
              </a:solidFill>
              <a:latin typeface="Arial" panose="020B0604020202020204" pitchFamily="34" charset="0"/>
            </a:endParaRPr>
          </a:p>
        </p:txBody>
      </p:sp>
      <p:sp>
        <p:nvSpPr>
          <p:cNvPr id="13" name="Titel 4">
            <a:extLst>
              <a:ext uri="{FF2B5EF4-FFF2-40B4-BE49-F238E27FC236}">
                <a16:creationId xmlns:a16="http://schemas.microsoft.com/office/drawing/2014/main" id="{1D1FD4FF-9120-4BBC-8F8F-397D56904C15}"/>
              </a:ext>
            </a:extLst>
          </p:cNvPr>
          <p:cNvSpPr txBox="1">
            <a:spLocks/>
          </p:cNvSpPr>
          <p:nvPr/>
        </p:nvSpPr>
        <p:spPr>
          <a:xfrm>
            <a:off x="3563888" y="483518"/>
            <a:ext cx="1774280" cy="594000"/>
          </a:xfrm>
          <a:prstGeom prst="rect">
            <a:avLst/>
          </a:prstGeom>
        </p:spPr>
        <p:txBody>
          <a:bodyPr vert="horz" lIns="68580" tIns="27000" rIns="68580" bIns="27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r>
              <a:rPr lang="en-US" sz="2700" dirty="0"/>
              <a:t>Data Types</a:t>
            </a:r>
            <a:endParaRPr lang="en-GB" sz="2700" dirty="0"/>
          </a:p>
        </p:txBody>
      </p:sp>
      <p:sp>
        <p:nvSpPr>
          <p:cNvPr id="14" name="Text Box 10">
            <a:extLst>
              <a:ext uri="{FF2B5EF4-FFF2-40B4-BE49-F238E27FC236}">
                <a16:creationId xmlns:a16="http://schemas.microsoft.com/office/drawing/2014/main" id="{5117C12F-4253-6CBC-619B-AA15E9F022D5}"/>
              </a:ext>
            </a:extLst>
          </p:cNvPr>
          <p:cNvSpPr txBox="1">
            <a:spLocks noChangeArrowheads="1"/>
          </p:cNvSpPr>
          <p:nvPr/>
        </p:nvSpPr>
        <p:spPr bwMode="auto">
          <a:xfrm>
            <a:off x="6479951" y="1232355"/>
            <a:ext cx="1620441" cy="5078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List</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900" dirty="0">
                <a:solidFill>
                  <a:schemeClr val="tx1"/>
                </a:solidFill>
                <a:latin typeface="Arial" panose="020B0604020202020204" pitchFamily="34" charset="0"/>
              </a:rPr>
              <a:t>(</a:t>
            </a:r>
            <a:r>
              <a:rPr lang="en-US" altLang="ru-RU" sz="900" dirty="0">
                <a:solidFill>
                  <a:schemeClr val="tx1"/>
                </a:solidFill>
                <a:latin typeface="Arial" panose="020B0604020202020204" pitchFamily="34" charset="0"/>
              </a:rPr>
              <a:t>list types</a:t>
            </a:r>
            <a:r>
              <a:rPr lang="ru-RU" altLang="ru-RU" sz="900" dirty="0">
                <a:solidFill>
                  <a:schemeClr val="tx1"/>
                </a:solidFill>
                <a:latin typeface="Arial" panose="020B0604020202020204" pitchFamily="34" charset="0"/>
              </a:rPr>
              <a:t>)</a:t>
            </a:r>
          </a:p>
        </p:txBody>
      </p:sp>
      <p:pic>
        <p:nvPicPr>
          <p:cNvPr id="15" name="Picture 14">
            <a:extLst>
              <a:ext uri="{FF2B5EF4-FFF2-40B4-BE49-F238E27FC236}">
                <a16:creationId xmlns:a16="http://schemas.microsoft.com/office/drawing/2014/main" id="{B3E9DDF7-D247-FFA3-7D28-C453E8A0F9B0}"/>
              </a:ext>
            </a:extLst>
          </p:cNvPr>
          <p:cNvPicPr>
            <a:picLocks noChangeAspect="1"/>
          </p:cNvPicPr>
          <p:nvPr/>
        </p:nvPicPr>
        <p:blipFill>
          <a:blip r:embed="rId3"/>
          <a:stretch>
            <a:fillRect/>
          </a:stretch>
        </p:blipFill>
        <p:spPr>
          <a:xfrm>
            <a:off x="3033455" y="1669089"/>
            <a:ext cx="2861066" cy="1514005"/>
          </a:xfrm>
          <a:prstGeom prst="rect">
            <a:avLst/>
          </a:prstGeom>
          <a:ln>
            <a:solidFill>
              <a:srgbClr val="0070C0"/>
            </a:solidFill>
          </a:ln>
        </p:spPr>
      </p:pic>
      <p:sp>
        <p:nvSpPr>
          <p:cNvPr id="16" name="Text Box 52">
            <a:extLst>
              <a:ext uri="{FF2B5EF4-FFF2-40B4-BE49-F238E27FC236}">
                <a16:creationId xmlns:a16="http://schemas.microsoft.com/office/drawing/2014/main" id="{F582009A-FCEB-364F-ABEF-6F504B4772F1}"/>
              </a:ext>
            </a:extLst>
          </p:cNvPr>
          <p:cNvSpPr txBox="1">
            <a:spLocks noChangeArrowheads="1"/>
          </p:cNvSpPr>
          <p:nvPr/>
        </p:nvSpPr>
        <p:spPr bwMode="auto">
          <a:xfrm>
            <a:off x="2869735" y="1369679"/>
            <a:ext cx="43204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200" dirty="0">
                <a:solidFill>
                  <a:schemeClr val="tx1"/>
                </a:solidFill>
                <a:latin typeface="Arial" panose="020B0604020202020204" pitchFamily="34" charset="0"/>
              </a:rPr>
              <a:t>All types are extendable (stored in </a:t>
            </a:r>
            <a:r>
              <a:rPr lang="en-US" altLang="ru-RU" sz="1200" dirty="0" err="1">
                <a:solidFill>
                  <a:schemeClr val="tx1"/>
                </a:solidFill>
                <a:latin typeface="Arial" panose="020B0604020202020204" pitchFamily="34" charset="0"/>
              </a:rPr>
              <a:t>TypeInfo</a:t>
            </a:r>
            <a:r>
              <a:rPr lang="en-US" altLang="ru-RU" sz="1200" dirty="0">
                <a:solidFill>
                  <a:schemeClr val="tx1"/>
                </a:solidFill>
                <a:latin typeface="Arial" panose="020B0604020202020204" pitchFamily="34" charset="0"/>
              </a:rPr>
              <a:t>)</a:t>
            </a:r>
            <a:endParaRPr lang="ru-RU" altLang="ru-RU" sz="1200" dirty="0">
              <a:solidFill>
                <a:schemeClr val="tx1"/>
              </a:solidFill>
              <a:latin typeface="Arial" panose="020B0604020202020204" pitchFamily="34" charset="0"/>
            </a:endParaRPr>
          </a:p>
        </p:txBody>
      </p:sp>
      <p:cxnSp>
        <p:nvCxnSpPr>
          <p:cNvPr id="17" name="Straight Arrow Connector 16">
            <a:extLst>
              <a:ext uri="{FF2B5EF4-FFF2-40B4-BE49-F238E27FC236}">
                <a16:creationId xmlns:a16="http://schemas.microsoft.com/office/drawing/2014/main" id="{DA4AA1ED-1C1E-172D-7501-FCF6D834D092}"/>
              </a:ext>
            </a:extLst>
          </p:cNvPr>
          <p:cNvCxnSpPr>
            <a:cxnSpLocks/>
          </p:cNvCxnSpPr>
          <p:nvPr/>
        </p:nvCxnSpPr>
        <p:spPr>
          <a:xfrm flipH="1" flipV="1">
            <a:off x="2448025" y="1743482"/>
            <a:ext cx="1131974" cy="308807"/>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2347F5-DB74-F42F-435B-EB2FCC03C69C}"/>
              </a:ext>
            </a:extLst>
          </p:cNvPr>
          <p:cNvCxnSpPr>
            <a:cxnSpLocks/>
          </p:cNvCxnSpPr>
          <p:nvPr/>
        </p:nvCxnSpPr>
        <p:spPr>
          <a:xfrm flipV="1">
            <a:off x="3779912" y="1740186"/>
            <a:ext cx="2700038" cy="97558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52">
            <a:extLst>
              <a:ext uri="{FF2B5EF4-FFF2-40B4-BE49-F238E27FC236}">
                <a16:creationId xmlns:a16="http://schemas.microsoft.com/office/drawing/2014/main" id="{7EAE1CFE-1E79-33B6-2A6D-4D566947AAC9}"/>
              </a:ext>
            </a:extLst>
          </p:cNvPr>
          <p:cNvSpPr txBox="1">
            <a:spLocks noChangeArrowheads="1"/>
          </p:cNvSpPr>
          <p:nvPr/>
        </p:nvSpPr>
        <p:spPr bwMode="auto">
          <a:xfrm>
            <a:off x="94578" y="1942360"/>
            <a:ext cx="2938876"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500" b="1" dirty="0">
                <a:solidFill>
                  <a:schemeClr val="tx1"/>
                </a:solidFill>
                <a:latin typeface="Arial" panose="020B0604020202020204" pitchFamily="34" charset="0"/>
              </a:rPr>
              <a:t>Rubrics</a:t>
            </a:r>
            <a:r>
              <a:rPr lang="en-US" altLang="ru-RU" sz="1500" dirty="0">
                <a:solidFill>
                  <a:schemeClr val="tx1"/>
                </a:solidFill>
                <a:latin typeface="Arial" panose="020B0604020202020204" pitchFamily="34" charset="0"/>
              </a:rPr>
              <a:t> (</a:t>
            </a:r>
            <a:r>
              <a:rPr lang="en-US" altLang="ru-RU" sz="1500" dirty="0" err="1">
                <a:solidFill>
                  <a:schemeClr val="tx1"/>
                </a:solidFill>
                <a:latin typeface="Arial" panose="020B0604020202020204" pitchFamily="34" charset="0"/>
              </a:rPr>
              <a:t>RubricInfo</a:t>
            </a:r>
            <a:r>
              <a:rPr lang="en-US" altLang="ru-RU" sz="1500" dirty="0">
                <a:solidFill>
                  <a:schemeClr val="tx1"/>
                </a:solidFill>
                <a:latin typeface="Arial" panose="020B0604020202020204" pitchFamily="34" charset="0"/>
              </a:rPr>
              <a:t> table) types:</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Project;</a:t>
            </a:r>
          </a:p>
          <a:p>
            <a:pPr marL="285750" indent="-285750" eaLnBrk="1" hangingPunct="1">
              <a:spcBef>
                <a:spcPct val="50000"/>
              </a:spcBef>
              <a:buFont typeface="Arial" panose="020B0604020202020204" pitchFamily="34" charset="0"/>
              <a:buChar char="•"/>
            </a:pPr>
            <a:r>
              <a:rPr lang="en-US" altLang="ru-RU" sz="1500" dirty="0" err="1">
                <a:solidFill>
                  <a:schemeClr val="tx1"/>
                </a:solidFill>
                <a:latin typeface="Arial" panose="020B0604020202020204" pitchFamily="34" charset="0"/>
              </a:rPr>
              <a:t>Organisation</a:t>
            </a:r>
            <a:r>
              <a:rPr lang="en-US" altLang="ru-RU" sz="1500" dirty="0">
                <a:solidFill>
                  <a:schemeClr val="tx1"/>
                </a:solidFill>
                <a:latin typeface="Arial" panose="020B0604020202020204" pitchFamily="34" charset="0"/>
              </a:rPr>
              <a:t> Structure;</a:t>
            </a:r>
          </a:p>
          <a:p>
            <a:pPr marL="285750" indent="-285750" eaLnBrk="1" hangingPunct="1">
              <a:spcBef>
                <a:spcPct val="50000"/>
              </a:spcBef>
              <a:buFont typeface="Arial" panose="020B0604020202020204" pitchFamily="34" charset="0"/>
              <a:buChar char="•"/>
            </a:pPr>
            <a:r>
              <a:rPr lang="en-US" altLang="ru-RU" sz="1500" dirty="0">
                <a:solidFill>
                  <a:schemeClr val="tx1"/>
                </a:solidFill>
                <a:latin typeface="Arial" panose="020B0604020202020204" pitchFamily="34" charset="0"/>
              </a:rPr>
              <a:t>++ (extendable).</a:t>
            </a:r>
            <a:endParaRPr lang="ru-RU" altLang="ru-RU" sz="1500" dirty="0">
              <a:solidFill>
                <a:schemeClr val="tx1"/>
              </a:solidFill>
              <a:latin typeface="Arial" panose="020B0604020202020204" pitchFamily="34" charset="0"/>
            </a:endParaRPr>
          </a:p>
        </p:txBody>
      </p:sp>
      <p:sp>
        <p:nvSpPr>
          <p:cNvPr id="25" name="TextBox 24">
            <a:extLst>
              <a:ext uri="{FF2B5EF4-FFF2-40B4-BE49-F238E27FC236}">
                <a16:creationId xmlns:a16="http://schemas.microsoft.com/office/drawing/2014/main" id="{E272F42D-6A33-A30C-7580-C0075CB68683}"/>
              </a:ext>
            </a:extLst>
          </p:cNvPr>
          <p:cNvSpPr txBox="1"/>
          <p:nvPr/>
        </p:nvSpPr>
        <p:spPr>
          <a:xfrm>
            <a:off x="975533" y="989430"/>
            <a:ext cx="1566495" cy="246221"/>
          </a:xfrm>
          <a:prstGeom prst="rect">
            <a:avLst/>
          </a:prstGeom>
          <a:noFill/>
        </p:spPr>
        <p:txBody>
          <a:bodyPr wrap="square">
            <a:spAutoFit/>
          </a:bodyPr>
          <a:lstStyle/>
          <a:p>
            <a:pPr eaLnBrk="1" hangingPunct="1">
              <a:spcBef>
                <a:spcPct val="50000"/>
              </a:spcBef>
            </a:pPr>
            <a:r>
              <a:rPr lang="en-US" altLang="ru-RU" sz="1000" dirty="0" err="1">
                <a:latin typeface="Arial" panose="020B0604020202020204" pitchFamily="34" charset="0"/>
              </a:rPr>
              <a:t>IsHierarchical</a:t>
            </a:r>
            <a:r>
              <a:rPr lang="en-US" altLang="ru-RU" sz="1000" dirty="0">
                <a:latin typeface="Arial" panose="020B0604020202020204" pitchFamily="34" charset="0"/>
              </a:rPr>
              <a:t> = True</a:t>
            </a:r>
            <a:endParaRPr lang="ru-RU" altLang="ru-RU" sz="1000" dirty="0">
              <a:solidFill>
                <a:schemeClr val="tx1"/>
              </a:solidFill>
              <a:latin typeface="Arial" panose="020B0604020202020204" pitchFamily="34" charset="0"/>
            </a:endParaRPr>
          </a:p>
        </p:txBody>
      </p:sp>
      <p:sp>
        <p:nvSpPr>
          <p:cNvPr id="26" name="TextBox 25">
            <a:extLst>
              <a:ext uri="{FF2B5EF4-FFF2-40B4-BE49-F238E27FC236}">
                <a16:creationId xmlns:a16="http://schemas.microsoft.com/office/drawing/2014/main" id="{B7916C57-7C69-424E-7A37-35113590CDF4}"/>
              </a:ext>
            </a:extLst>
          </p:cNvPr>
          <p:cNvSpPr txBox="1"/>
          <p:nvPr/>
        </p:nvSpPr>
        <p:spPr>
          <a:xfrm>
            <a:off x="6578881" y="990214"/>
            <a:ext cx="1566495" cy="246221"/>
          </a:xfrm>
          <a:prstGeom prst="rect">
            <a:avLst/>
          </a:prstGeom>
          <a:noFill/>
        </p:spPr>
        <p:txBody>
          <a:bodyPr wrap="square">
            <a:spAutoFit/>
          </a:bodyPr>
          <a:lstStyle/>
          <a:p>
            <a:pPr eaLnBrk="1" hangingPunct="1">
              <a:spcBef>
                <a:spcPct val="50000"/>
              </a:spcBef>
            </a:pPr>
            <a:r>
              <a:rPr lang="en-US" altLang="ru-RU" sz="1000" dirty="0" err="1">
                <a:latin typeface="Arial" panose="020B0604020202020204" pitchFamily="34" charset="0"/>
              </a:rPr>
              <a:t>IsHierarchical</a:t>
            </a:r>
            <a:r>
              <a:rPr lang="en-US" altLang="ru-RU" sz="1000" dirty="0">
                <a:latin typeface="Arial" panose="020B0604020202020204" pitchFamily="34" charset="0"/>
              </a:rPr>
              <a:t> = False</a:t>
            </a:r>
            <a:endParaRPr lang="ru-RU" altLang="ru-RU" sz="1000" dirty="0">
              <a:solidFill>
                <a:schemeClr val="tx1"/>
              </a:solidFill>
              <a:latin typeface="Arial" panose="020B0604020202020204" pitchFamily="34" charset="0"/>
            </a:endParaRPr>
          </a:p>
        </p:txBody>
      </p:sp>
    </p:spTree>
    <p:extLst>
      <p:ext uri="{BB962C8B-B14F-4D97-AF65-F5344CB8AC3E}">
        <p14:creationId xmlns:p14="http://schemas.microsoft.com/office/powerpoint/2010/main" val="179927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dirty="0"/>
              <a:t>Tree Types: control and display</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16</a:t>
            </a:fld>
            <a:r>
              <a:rPr lang="de-DE"/>
              <a:t> </a:t>
            </a:r>
            <a:endParaRPr lang="de-DE"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3"/>
          <a:stretch>
            <a:fillRect/>
          </a:stretch>
        </p:blipFill>
        <p:spPr>
          <a:xfrm>
            <a:off x="147680" y="3187882"/>
            <a:ext cx="8844236" cy="1472100"/>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4"/>
          <a:stretch>
            <a:fillRect/>
          </a:stretch>
        </p:blipFill>
        <p:spPr>
          <a:xfrm>
            <a:off x="107504" y="553041"/>
            <a:ext cx="4353188" cy="1421105"/>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5"/>
          <a:stretch>
            <a:fillRect/>
          </a:stretch>
        </p:blipFill>
        <p:spPr>
          <a:xfrm>
            <a:off x="4081977" y="493290"/>
            <a:ext cx="3235234" cy="2801128"/>
          </a:xfrm>
          <a:prstGeom prst="rect">
            <a:avLst/>
          </a:prstGeom>
          <a:ln>
            <a:solidFill>
              <a:srgbClr val="0070C0"/>
            </a:solidFill>
          </a:ln>
        </p:spPr>
      </p:pic>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a:off x="5220072" y="2715766"/>
            <a:ext cx="2808312" cy="11064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6"/>
          <a:stretch>
            <a:fillRect/>
          </a:stretch>
        </p:blipFill>
        <p:spPr>
          <a:xfrm>
            <a:off x="157383" y="1895570"/>
            <a:ext cx="2096904" cy="1377242"/>
          </a:xfrm>
          <a:prstGeom prst="rect">
            <a:avLst/>
          </a:prstGeom>
          <a:ln>
            <a:solidFill>
              <a:srgbClr val="0070C0"/>
            </a:solidFill>
          </a:ln>
        </p:spPr>
      </p:pic>
      <p:pic>
        <p:nvPicPr>
          <p:cNvPr id="40" name="Picture 39">
            <a:extLst>
              <a:ext uri="{FF2B5EF4-FFF2-40B4-BE49-F238E27FC236}">
                <a16:creationId xmlns:a16="http://schemas.microsoft.com/office/drawing/2014/main" id="{402147CB-2240-0E35-8275-B2B24EC441E9}"/>
              </a:ext>
            </a:extLst>
          </p:cNvPr>
          <p:cNvPicPr>
            <a:picLocks noChangeAspect="1"/>
          </p:cNvPicPr>
          <p:nvPr/>
        </p:nvPicPr>
        <p:blipFill>
          <a:blip r:embed="rId7"/>
          <a:stretch>
            <a:fillRect/>
          </a:stretch>
        </p:blipFill>
        <p:spPr>
          <a:xfrm>
            <a:off x="7057315" y="81053"/>
            <a:ext cx="2016224" cy="2090441"/>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flipV="1">
            <a:off x="755576" y="2467885"/>
            <a:ext cx="4752528" cy="142110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6895539" y="267494"/>
            <a:ext cx="340757" cy="189938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1691680" y="724951"/>
            <a:ext cx="2431230" cy="953346"/>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7398073" y="2142604"/>
            <a:ext cx="172301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Control </a:t>
            </a:r>
            <a:r>
              <a:rPr lang="en-US" altLang="ru-RU" sz="1600" dirty="0">
                <a:solidFill>
                  <a:schemeClr val="tx1"/>
                </a:solidFill>
                <a:latin typeface="Arial" panose="020B0604020202020204" pitchFamily="34" charset="0"/>
              </a:rPr>
              <a:t>(admin):</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Name;</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Parent Id;</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Sort Code;</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Access.</a:t>
            </a:r>
            <a:endParaRPr lang="ru-RU" altLang="ru-RU" sz="1200" dirty="0">
              <a:solidFill>
                <a:schemeClr val="tx1"/>
              </a:solidFill>
              <a:latin typeface="Arial" panose="020B0604020202020204" pitchFamily="34" charset="0"/>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2468276" y="2099571"/>
            <a:ext cx="16590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Display </a:t>
            </a:r>
            <a:r>
              <a:rPr lang="en-US" altLang="ru-RU" sz="1600" dirty="0">
                <a:solidFill>
                  <a:schemeClr val="tx1"/>
                </a:solidFill>
                <a:latin typeface="Arial" panose="020B0604020202020204" pitchFamily="34" charset="0"/>
              </a:rPr>
              <a:t>for users in Web Application</a:t>
            </a:r>
            <a:endParaRPr lang="ru-RU" altLang="ru-RU" sz="1600" dirty="0">
              <a:solidFill>
                <a:schemeClr val="tx1"/>
              </a:solidFill>
              <a:latin typeface="Arial" panose="020B0604020202020204" pitchFamily="34" charset="0"/>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a:off x="1643782" y="2441609"/>
            <a:ext cx="805479" cy="537"/>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15616" y="2593310"/>
            <a:ext cx="1413577" cy="835753"/>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D372864-1910-6B52-00EE-BFCCC34072C4}"/>
              </a:ext>
            </a:extLst>
          </p:cNvPr>
          <p:cNvSpPr txBox="1"/>
          <p:nvPr/>
        </p:nvSpPr>
        <p:spPr>
          <a:xfrm>
            <a:off x="581496" y="4739032"/>
            <a:ext cx="6654800" cy="300082"/>
          </a:xfrm>
          <a:prstGeom prst="rect">
            <a:avLst/>
          </a:prstGeom>
          <a:noFill/>
        </p:spPr>
        <p:txBody>
          <a:bodyPr wrap="square">
            <a:spAutoFit/>
          </a:bodyPr>
          <a:lstStyle/>
          <a:p>
            <a:r>
              <a:rPr lang="en-US" dirty="0">
                <a:hlinkClick r:id="rId8"/>
              </a:rPr>
              <a:t>https://demo.mdi.ruhr-uni-bochum.de/</a:t>
            </a:r>
            <a:endParaRPr lang="en-US" dirty="0"/>
          </a:p>
        </p:txBody>
      </p:sp>
    </p:spTree>
    <p:extLst>
      <p:ext uri="{BB962C8B-B14F-4D97-AF65-F5344CB8AC3E}">
        <p14:creationId xmlns:p14="http://schemas.microsoft.com/office/powerpoint/2010/main" val="298169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dirty="0"/>
              <a:t>List Types: control</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17</a:t>
            </a:fld>
            <a:r>
              <a:rPr lang="de-DE"/>
              <a:t> </a:t>
            </a:r>
            <a:endParaRPr lang="de-DE"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23664" y="3169255"/>
            <a:ext cx="23042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000" b="1" dirty="0">
                <a:solidFill>
                  <a:schemeClr val="tx1"/>
                </a:solidFill>
                <a:latin typeface="Arial" panose="020B0604020202020204" pitchFamily="34" charset="0"/>
              </a:rPr>
              <a:t>Control </a:t>
            </a:r>
            <a:r>
              <a:rPr lang="en-US" altLang="ru-RU" sz="1000" dirty="0">
                <a:solidFill>
                  <a:schemeClr val="tx1"/>
                </a:solidFill>
                <a:latin typeface="Arial" panose="020B0604020202020204" pitchFamily="34" charset="0"/>
              </a:rPr>
              <a:t>(</a:t>
            </a:r>
            <a:r>
              <a:rPr lang="en-US" altLang="ru-RU" sz="1000" u="sng" dirty="0">
                <a:solidFill>
                  <a:schemeClr val="tx1"/>
                </a:solidFill>
                <a:latin typeface="Arial" panose="020B0604020202020204" pitchFamily="34" charset="0"/>
              </a:rPr>
              <a:t>common to all objects</a:t>
            </a:r>
            <a:r>
              <a:rPr lang="en-US" altLang="ru-RU" sz="1000" dirty="0">
                <a:solidFill>
                  <a:schemeClr val="tx1"/>
                </a:solidFill>
                <a:latin typeface="Arial" panose="020B0604020202020204" pitchFamily="34" charset="0"/>
              </a:rPr>
              <a:t>):</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Rubric Id;</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Sort Code;</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Access;</a:t>
            </a:r>
          </a:p>
          <a:p>
            <a:pPr marL="285750" indent="-285750">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Name;</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URL (adjustable*);</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Attach File (document);</a:t>
            </a: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Description.</a:t>
            </a:r>
            <a:endParaRPr lang="ru-RU" altLang="ru-RU" sz="1000" dirty="0">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3"/>
          <a:stretch>
            <a:fillRect/>
          </a:stretch>
        </p:blipFill>
        <p:spPr>
          <a:xfrm>
            <a:off x="107504" y="553041"/>
            <a:ext cx="4666128" cy="2590322"/>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4"/>
          <a:stretch>
            <a:fillRect/>
          </a:stretch>
        </p:blipFill>
        <p:spPr>
          <a:xfrm>
            <a:off x="4860032" y="1491630"/>
            <a:ext cx="4176464" cy="2967738"/>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5"/>
          <a:stretch>
            <a:fillRect/>
          </a:stretch>
        </p:blipFill>
        <p:spPr>
          <a:xfrm>
            <a:off x="7300508" y="4175956"/>
            <a:ext cx="1726818" cy="938106"/>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8892480" y="3651870"/>
            <a:ext cx="0" cy="99313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6948264" y="4148439"/>
            <a:ext cx="1871736" cy="49657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6"/>
          <a:stretch>
            <a:fillRect/>
          </a:stretch>
        </p:blipFill>
        <p:spPr>
          <a:xfrm>
            <a:off x="4739104" y="626394"/>
            <a:ext cx="3736564" cy="867048"/>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1547664" y="1129487"/>
            <a:ext cx="3225968" cy="1514271"/>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4739104" y="287840"/>
            <a:ext cx="4249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dirty="0">
                <a:solidFill>
                  <a:schemeClr val="tx1"/>
                </a:solidFill>
                <a:latin typeface="Arial" panose="020B0604020202020204" pitchFamily="34" charset="0"/>
              </a:rPr>
              <a:t>List of all objects (of type Composition):</a:t>
            </a:r>
            <a:endParaRPr lang="ru-RU" altLang="ru-RU" sz="1200" dirty="0">
              <a:solidFill>
                <a:schemeClr val="tx1"/>
              </a:solidFill>
              <a:latin typeface="Arial" panose="020B0604020202020204" pitchFamily="34" charset="0"/>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6422496" y="1054133"/>
            <a:ext cx="1389864" cy="53213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2355FA9-6262-DACD-C01E-4076CC8B9987}"/>
              </a:ext>
            </a:extLst>
          </p:cNvPr>
          <p:cNvSpPr txBox="1"/>
          <p:nvPr/>
        </p:nvSpPr>
        <p:spPr>
          <a:xfrm>
            <a:off x="616314" y="4655959"/>
            <a:ext cx="6654800" cy="300082"/>
          </a:xfrm>
          <a:prstGeom prst="rect">
            <a:avLst/>
          </a:prstGeom>
          <a:noFill/>
        </p:spPr>
        <p:txBody>
          <a:bodyPr wrap="square">
            <a:spAutoFit/>
          </a:bodyPr>
          <a:lstStyle/>
          <a:p>
            <a:r>
              <a:rPr lang="en-US">
                <a:hlinkClick r:id="rId7"/>
              </a:rPr>
              <a:t>https://demo.mdi.ruhr-uni-bochum.de/</a:t>
            </a:r>
            <a:endParaRPr lang="en-US" dirty="0"/>
          </a:p>
        </p:txBody>
      </p: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2272937" y="3068643"/>
            <a:ext cx="25747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ts val="0"/>
              </a:spcBef>
            </a:pPr>
            <a:r>
              <a:rPr lang="en-US" altLang="ru-RU" sz="4400" dirty="0">
                <a:solidFill>
                  <a:srgbClr val="0070C0"/>
                </a:solidFill>
                <a:latin typeface="Arial" panose="020B0604020202020204" pitchFamily="34" charset="0"/>
              </a:rPr>
              <a:t>2</a:t>
            </a:r>
          </a:p>
          <a:p>
            <a:pPr eaLnBrk="1" hangingPunct="1">
              <a:spcBef>
                <a:spcPts val="0"/>
              </a:spcBef>
            </a:pPr>
            <a:endParaRPr lang="en-US" altLang="ru-RU" sz="1000" b="1" dirty="0">
              <a:solidFill>
                <a:schemeClr val="tx1"/>
              </a:solidFill>
              <a:latin typeface="Arial" panose="020B0604020202020204" pitchFamily="34" charset="0"/>
            </a:endParaRPr>
          </a:p>
          <a:p>
            <a:pPr eaLnBrk="1" hangingPunct="1">
              <a:spcBef>
                <a:spcPts val="0"/>
              </a:spcBef>
            </a:pPr>
            <a:r>
              <a:rPr lang="en-US" altLang="ru-RU" sz="1000" b="1" dirty="0">
                <a:solidFill>
                  <a:schemeClr val="tx1"/>
                </a:solidFill>
                <a:latin typeface="Arial" panose="020B0604020202020204" pitchFamily="34" charset="0"/>
              </a:rPr>
              <a:t>Type specific control</a:t>
            </a:r>
            <a:r>
              <a:rPr lang="en-US" altLang="ru-RU" sz="1000" dirty="0">
                <a:solidFill>
                  <a:schemeClr val="tx1"/>
                </a:solidFill>
                <a:latin typeface="Arial" panose="020B0604020202020204" pitchFamily="34" charset="0"/>
              </a:rPr>
              <a:t> (e.g. Composition)</a:t>
            </a:r>
            <a:r>
              <a:rPr lang="en-US" altLang="ru-RU" sz="1000" b="1" dirty="0">
                <a:solidFill>
                  <a:schemeClr val="tx1"/>
                </a:solidFill>
                <a:latin typeface="Arial" panose="020B0604020202020204" pitchFamily="34" charset="0"/>
              </a:rPr>
              <a:t>:</a:t>
            </a:r>
            <a:endParaRPr lang="en-US" altLang="ru-RU" sz="1000" dirty="0">
              <a:solidFill>
                <a:schemeClr val="tx1"/>
              </a:solidFill>
              <a:latin typeface="Arial" panose="020B0604020202020204" pitchFamily="34" charset="0"/>
            </a:endParaRPr>
          </a:p>
          <a:p>
            <a:pPr marL="285750" indent="-285750" eaLnBrk="1" hangingPunct="1">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Chemical System;</a:t>
            </a:r>
          </a:p>
          <a:p>
            <a:pPr marL="285750" indent="-285750">
              <a:spcBef>
                <a:spcPts val="0"/>
              </a:spcBef>
              <a:buFont typeface="Arial" panose="020B0604020202020204" pitchFamily="34" charset="0"/>
              <a:buChar char="•"/>
            </a:pPr>
            <a:r>
              <a:rPr lang="en-US" altLang="ru-RU" sz="1000" dirty="0">
                <a:solidFill>
                  <a:schemeClr val="tx1"/>
                </a:solidFill>
                <a:latin typeface="Arial" panose="020B0604020202020204" pitchFamily="34" charset="0"/>
              </a:rPr>
              <a:t>Composition (elements containment).</a:t>
            </a:r>
            <a:endParaRPr lang="ru-RU" altLang="ru-RU" sz="1000" dirty="0">
              <a:solidFill>
                <a:schemeClr val="tx1"/>
              </a:solidFill>
              <a:latin typeface="Arial" panose="020B0604020202020204" pitchFamily="34" charset="0"/>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804186" y="3244572"/>
            <a:ext cx="978490" cy="769441"/>
          </a:xfrm>
          <a:prstGeom prst="rect">
            <a:avLst/>
          </a:prstGeom>
          <a:noFill/>
        </p:spPr>
        <p:txBody>
          <a:bodyPr wrap="square">
            <a:spAutoFit/>
          </a:bodyPr>
          <a:lstStyle/>
          <a:p>
            <a:pPr algn="ctr" eaLnBrk="1" hangingPunct="1">
              <a:spcBef>
                <a:spcPts val="0"/>
              </a:spcBef>
            </a:pPr>
            <a:r>
              <a:rPr lang="en-US" altLang="ru-RU" sz="4400"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dirty="0"/>
              <a:t>List Types: display</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18</a:t>
            </a:fld>
            <a:r>
              <a:rPr lang="de-DE"/>
              <a:t> </a:t>
            </a:r>
            <a:endParaRPr lang="de-DE"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338" y="3710775"/>
            <a:ext cx="4357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UI Experience</a:t>
            </a:r>
            <a:r>
              <a:rPr lang="en-US" altLang="ru-RU" sz="1200" dirty="0">
                <a:solidFill>
                  <a:schemeClr val="tx1"/>
                </a:solidFill>
                <a:latin typeface="Arial" panose="020B0604020202020204" pitchFamily="34" charset="0"/>
              </a:rPr>
              <a:t>:</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Select project (rubric with objects);</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Select object of interest;</a:t>
            </a:r>
          </a:p>
          <a:p>
            <a:pPr marL="285750" indent="-2857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Follow the link and explore object data and properties.</a:t>
            </a:r>
            <a:endParaRPr lang="ru-RU" altLang="ru-RU" sz="1200" dirty="0">
              <a:solidFill>
                <a:schemeClr val="tx1"/>
              </a:solidFill>
              <a:latin typeface="Arial" panose="020B0604020202020204" pitchFamily="34" charset="0"/>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460626" y="4655959"/>
            <a:ext cx="6654800" cy="276999"/>
          </a:xfrm>
          <a:prstGeom prst="rect">
            <a:avLst/>
          </a:prstGeom>
          <a:noFill/>
        </p:spPr>
        <p:txBody>
          <a:bodyPr wrap="square">
            <a:spAutoFit/>
          </a:bodyPr>
          <a:lstStyle/>
          <a:p>
            <a:r>
              <a:rPr lang="en-US" sz="1200" dirty="0">
                <a:hlinkClick r:id="rId3"/>
              </a:rPr>
              <a:t>https://demo.mdi.ruhr-uni-bochum.de/object/ag2s-4870</a:t>
            </a:r>
            <a:endParaRPr lang="en-US" sz="1200" dirty="0"/>
          </a:p>
        </p:txBody>
      </p:sp>
      <p:pic>
        <p:nvPicPr>
          <p:cNvPr id="6" name="Picture 5">
            <a:extLst>
              <a:ext uri="{FF2B5EF4-FFF2-40B4-BE49-F238E27FC236}">
                <a16:creationId xmlns:a16="http://schemas.microsoft.com/office/drawing/2014/main" id="{68EA0A0C-0F14-7179-EBE4-6B9507BD6A8F}"/>
              </a:ext>
            </a:extLst>
          </p:cNvPr>
          <p:cNvPicPr>
            <a:picLocks noChangeAspect="1"/>
          </p:cNvPicPr>
          <p:nvPr/>
        </p:nvPicPr>
        <p:blipFill>
          <a:blip r:embed="rId4"/>
          <a:stretch>
            <a:fillRect/>
          </a:stretch>
        </p:blipFill>
        <p:spPr>
          <a:xfrm>
            <a:off x="107504" y="553041"/>
            <a:ext cx="4954463" cy="3170857"/>
          </a:xfrm>
          <a:prstGeom prst="rect">
            <a:avLst/>
          </a:prstGeom>
          <a:ln>
            <a:solidFill>
              <a:schemeClr val="tx2">
                <a:lumMod val="90000"/>
                <a:lumOff val="10000"/>
              </a:schemeClr>
            </a:solidFill>
          </a:ln>
        </p:spPr>
      </p:pic>
      <p:cxnSp>
        <p:nvCxnSpPr>
          <p:cNvPr id="7" name="Straight Arrow Connector 6">
            <a:extLst>
              <a:ext uri="{FF2B5EF4-FFF2-40B4-BE49-F238E27FC236}">
                <a16:creationId xmlns:a16="http://schemas.microsoft.com/office/drawing/2014/main" id="{F9ECC49D-0DC6-373A-9AFE-256AAC30C37F}"/>
              </a:ext>
            </a:extLst>
          </p:cNvPr>
          <p:cNvCxnSpPr>
            <a:cxnSpLocks/>
          </p:cNvCxnSpPr>
          <p:nvPr/>
        </p:nvCxnSpPr>
        <p:spPr>
          <a:xfrm>
            <a:off x="298994" y="699542"/>
            <a:ext cx="251686" cy="197066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EDE51-4C4E-F105-D9C2-D9D19424B9BA}"/>
              </a:ext>
            </a:extLst>
          </p:cNvPr>
          <p:cNvCxnSpPr>
            <a:cxnSpLocks/>
          </p:cNvCxnSpPr>
          <p:nvPr/>
        </p:nvCxnSpPr>
        <p:spPr>
          <a:xfrm flipV="1">
            <a:off x="875058" y="2506837"/>
            <a:ext cx="744614" cy="523467"/>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6B6C239-D597-47A7-A41F-0FCE446C383D}"/>
              </a:ext>
            </a:extLst>
          </p:cNvPr>
          <p:cNvPicPr>
            <a:picLocks noChangeAspect="1"/>
          </p:cNvPicPr>
          <p:nvPr/>
        </p:nvPicPr>
        <p:blipFill>
          <a:blip r:embed="rId5"/>
          <a:stretch>
            <a:fillRect/>
          </a:stretch>
        </p:blipFill>
        <p:spPr>
          <a:xfrm>
            <a:off x="5112646" y="194752"/>
            <a:ext cx="4005561" cy="2670374"/>
          </a:xfrm>
          <a:prstGeom prst="rect">
            <a:avLst/>
          </a:prstGeom>
          <a:ln>
            <a:solidFill>
              <a:schemeClr val="tx2">
                <a:lumMod val="90000"/>
                <a:lumOff val="10000"/>
              </a:schemeClr>
            </a:solidFill>
          </a:ln>
        </p:spPr>
      </p:pic>
      <p:cxnSp>
        <p:nvCxnSpPr>
          <p:cNvPr id="19" name="Straight Arrow Connector 18">
            <a:extLst>
              <a:ext uri="{FF2B5EF4-FFF2-40B4-BE49-F238E27FC236}">
                <a16:creationId xmlns:a16="http://schemas.microsoft.com/office/drawing/2014/main" id="{5551AAC0-609C-B77E-32AA-643872902D52}"/>
              </a:ext>
            </a:extLst>
          </p:cNvPr>
          <p:cNvCxnSpPr>
            <a:cxnSpLocks/>
          </p:cNvCxnSpPr>
          <p:nvPr/>
        </p:nvCxnSpPr>
        <p:spPr>
          <a:xfrm flipV="1">
            <a:off x="1840339" y="699542"/>
            <a:ext cx="3413118" cy="183013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18520F-667D-C00F-A910-7E8CF1D371C4}"/>
              </a:ext>
            </a:extLst>
          </p:cNvPr>
          <p:cNvCxnSpPr>
            <a:cxnSpLocks/>
          </p:cNvCxnSpPr>
          <p:nvPr/>
        </p:nvCxnSpPr>
        <p:spPr>
          <a:xfrm>
            <a:off x="578247" y="2745266"/>
            <a:ext cx="38067" cy="33054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5D46264-E13E-9B3C-3552-E031E9A1DC0B}"/>
              </a:ext>
            </a:extLst>
          </p:cNvPr>
          <p:cNvPicPr>
            <a:picLocks noChangeAspect="1"/>
          </p:cNvPicPr>
          <p:nvPr/>
        </p:nvPicPr>
        <p:blipFill>
          <a:blip r:embed="rId6"/>
          <a:stretch>
            <a:fillRect/>
          </a:stretch>
        </p:blipFill>
        <p:spPr>
          <a:xfrm>
            <a:off x="4455650" y="2852369"/>
            <a:ext cx="4654930" cy="2289773"/>
          </a:xfrm>
          <a:prstGeom prst="rect">
            <a:avLst/>
          </a:prstGeom>
          <a:ln>
            <a:solidFill>
              <a:schemeClr val="tx2">
                <a:lumMod val="90000"/>
                <a:lumOff val="10000"/>
              </a:schemeClr>
            </a:solidFill>
          </a:ln>
        </p:spPr>
      </p:pic>
      <p:cxnSp>
        <p:nvCxnSpPr>
          <p:cNvPr id="30" name="Straight Arrow Connector 29">
            <a:extLst>
              <a:ext uri="{FF2B5EF4-FFF2-40B4-BE49-F238E27FC236}">
                <a16:creationId xmlns:a16="http://schemas.microsoft.com/office/drawing/2014/main" id="{41388A56-4046-D8AC-B24B-FA52C0B21FE4}"/>
              </a:ext>
            </a:extLst>
          </p:cNvPr>
          <p:cNvCxnSpPr>
            <a:cxnSpLocks/>
          </p:cNvCxnSpPr>
          <p:nvPr/>
        </p:nvCxnSpPr>
        <p:spPr>
          <a:xfrm>
            <a:off x="5967818" y="2768570"/>
            <a:ext cx="0" cy="52643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52">
            <a:extLst>
              <a:ext uri="{FF2B5EF4-FFF2-40B4-BE49-F238E27FC236}">
                <a16:creationId xmlns:a16="http://schemas.microsoft.com/office/drawing/2014/main" id="{6466592C-EF21-5A10-5890-470B3ED4D5BD}"/>
              </a:ext>
            </a:extLst>
          </p:cNvPr>
          <p:cNvSpPr txBox="1">
            <a:spLocks noChangeArrowheads="1"/>
          </p:cNvSpPr>
          <p:nvPr/>
        </p:nvSpPr>
        <p:spPr bwMode="auto">
          <a:xfrm>
            <a:off x="7217876" y="1394080"/>
            <a:ext cx="1818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Visibility depends on user privileges </a:t>
            </a:r>
            <a:endParaRPr lang="ru-RU" altLang="ru-RU" sz="1200" dirty="0">
              <a:solidFill>
                <a:schemeClr val="tx1"/>
              </a:solidFill>
              <a:latin typeface="Arial" panose="020B0604020202020204" pitchFamily="34" charset="0"/>
            </a:endParaRPr>
          </a:p>
        </p:txBody>
      </p:sp>
      <p:cxnSp>
        <p:nvCxnSpPr>
          <p:cNvPr id="36" name="Straight Arrow Connector 35">
            <a:extLst>
              <a:ext uri="{FF2B5EF4-FFF2-40B4-BE49-F238E27FC236}">
                <a16:creationId xmlns:a16="http://schemas.microsoft.com/office/drawing/2014/main" id="{3DBE0C00-8322-7986-AB39-E7F21D5716B3}"/>
              </a:ext>
            </a:extLst>
          </p:cNvPr>
          <p:cNvCxnSpPr>
            <a:cxnSpLocks/>
          </p:cNvCxnSpPr>
          <p:nvPr/>
        </p:nvCxnSpPr>
        <p:spPr>
          <a:xfrm flipH="1">
            <a:off x="7217876" y="1802014"/>
            <a:ext cx="226560" cy="116869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D0753E-A80D-6A87-9FA0-4999F57DA8BF}"/>
              </a:ext>
            </a:extLst>
          </p:cNvPr>
          <p:cNvCxnSpPr>
            <a:cxnSpLocks/>
          </p:cNvCxnSpPr>
          <p:nvPr/>
        </p:nvCxnSpPr>
        <p:spPr>
          <a:xfrm>
            <a:off x="8350288" y="1802014"/>
            <a:ext cx="215465" cy="116869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9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07504" y="908999"/>
            <a:ext cx="4824536" cy="82764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a:t>
            </a:r>
            <a:r>
              <a:rPr lang="en-US" dirty="0"/>
              <a:t>: Interlink Objects</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19</a:t>
            </a:fld>
            <a:r>
              <a:rPr lang="de-DE"/>
              <a:t> </a:t>
            </a:r>
            <a:endParaRPr lang="de-DE"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576000" y="4605945"/>
            <a:ext cx="6654800" cy="400110"/>
          </a:xfrm>
          <a:prstGeom prst="rect">
            <a:avLst/>
          </a:prstGeom>
          <a:noFill/>
        </p:spPr>
        <p:txBody>
          <a:bodyPr wrap="square">
            <a:spAutoFit/>
          </a:bodyPr>
          <a:lstStyle/>
          <a:p>
            <a:r>
              <a:rPr lang="en-US" altLang="ru-RU" sz="1000" dirty="0">
                <a:solidFill>
                  <a:schemeClr val="tx1"/>
                </a:solidFill>
                <a:latin typeface="Arial" panose="020B0604020202020204" pitchFamily="34" charset="0"/>
              </a:rPr>
              <a:t>User view: </a:t>
            </a:r>
            <a:r>
              <a:rPr lang="en-US" altLang="ru-RU" sz="1000" dirty="0">
                <a:solidFill>
                  <a:schemeClr val="tx1"/>
                </a:solidFill>
                <a:latin typeface="Arial" panose="020B0604020202020204" pitchFamily="34" charset="0"/>
                <a:hlinkClick r:id="rId4"/>
              </a:rPr>
              <a:t>https://demo.mdi.ruhr-uni-bochum.de/object/ag2s-4870</a:t>
            </a:r>
            <a:endParaRPr lang="en-US" altLang="ru-RU" sz="1000" dirty="0">
              <a:solidFill>
                <a:schemeClr val="tx1"/>
              </a:solidFill>
              <a:latin typeface="Arial" panose="020B0604020202020204" pitchFamily="34" charset="0"/>
            </a:endParaRPr>
          </a:p>
          <a:p>
            <a:r>
              <a:rPr lang="en-US" altLang="ru-RU" sz="1000" dirty="0">
                <a:solidFill>
                  <a:schemeClr val="tx1"/>
                </a:solidFill>
                <a:latin typeface="Arial" panose="020B0604020202020204" pitchFamily="34" charset="0"/>
              </a:rPr>
              <a:t>Admin view: </a:t>
            </a:r>
            <a:r>
              <a:rPr lang="en-US" altLang="ru-RU" sz="1000" dirty="0">
                <a:solidFill>
                  <a:schemeClr val="tx1"/>
                </a:solidFill>
                <a:latin typeface="Arial" panose="020B0604020202020204" pitchFamily="34" charset="0"/>
                <a:hlinkClick r:id="rId5"/>
              </a:rPr>
              <a:t>https://demo.mdi.ruhr-uni-bochum.de/adminobject/edititem/4870</a:t>
            </a:r>
            <a:endParaRPr lang="en-US" sz="100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81856" y="650006"/>
            <a:ext cx="65783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Example: literature reference for published data on composition </a:t>
            </a:r>
            <a:r>
              <a:rPr lang="en-US" altLang="ru-RU" sz="1200" dirty="0">
                <a:solidFill>
                  <a:schemeClr val="tx1"/>
                </a:solidFill>
                <a:latin typeface="Arial" panose="020B0604020202020204" pitchFamily="34" charset="0"/>
              </a:rPr>
              <a:t>(see previous slide):</a:t>
            </a:r>
            <a:endParaRPr lang="ru-RU" altLang="ru-RU" sz="1200" dirty="0">
              <a:solidFill>
                <a:schemeClr val="tx1"/>
              </a:solidFill>
              <a:latin typeface="Arial" panose="020B0604020202020204" pitchFamily="34" charset="0"/>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288" y="6175"/>
            <a:ext cx="2242396" cy="1485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4298605" y="1520628"/>
            <a:ext cx="4824537" cy="3016585"/>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33295" y="1830389"/>
            <a:ext cx="4153937"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To add associated objects:</a:t>
            </a:r>
          </a:p>
          <a:p>
            <a:pPr eaLnBrk="1" hangingPunct="1">
              <a:spcBef>
                <a:spcPts val="600"/>
              </a:spcBef>
            </a:pPr>
            <a:r>
              <a:rPr lang="en-US" altLang="ru-RU" sz="1200" dirty="0">
                <a:solidFill>
                  <a:schemeClr val="tx1"/>
                </a:solidFill>
                <a:latin typeface="Arial" panose="020B0604020202020204" pitchFamily="34" charset="0"/>
              </a:rPr>
              <a:t>0) Go to “List edit” or select object to edit;</a:t>
            </a:r>
          </a:p>
          <a:p>
            <a:pPr eaLnBrk="1" hangingPunct="1">
              <a:spcBef>
                <a:spcPts val="600"/>
              </a:spcBef>
            </a:pPr>
            <a:r>
              <a:rPr lang="en-US" altLang="ru-RU" sz="1200" dirty="0">
                <a:solidFill>
                  <a:schemeClr val="tx1"/>
                </a:solidFill>
                <a:latin typeface="Arial" panose="020B0604020202020204" pitchFamily="34" charset="0"/>
              </a:rPr>
              <a:t>1) Select associated object type (optional filter);</a:t>
            </a:r>
          </a:p>
          <a:p>
            <a:pPr eaLnBrk="1" hangingPunct="1">
              <a:spcBef>
                <a:spcPts val="600"/>
              </a:spcBef>
            </a:pPr>
            <a:r>
              <a:rPr lang="en-US" altLang="ru-RU" sz="1200" dirty="0">
                <a:solidFill>
                  <a:schemeClr val="tx1"/>
                </a:solidFill>
                <a:latin typeface="Arial" panose="020B0604020202020204" pitchFamily="34" charset="0"/>
              </a:rPr>
              <a:t>2) Input search phrase, contained in the </a:t>
            </a:r>
            <a:r>
              <a:rPr lang="en-US" altLang="ru-RU" sz="1200" u="sng" dirty="0">
                <a:solidFill>
                  <a:schemeClr val="tx1"/>
                </a:solidFill>
                <a:latin typeface="Arial" panose="020B0604020202020204" pitchFamily="34" charset="0"/>
              </a:rPr>
              <a:t>Name</a:t>
            </a:r>
            <a:r>
              <a:rPr lang="en-US" altLang="ru-RU" sz="1200" dirty="0">
                <a:solidFill>
                  <a:schemeClr val="tx1"/>
                </a:solidFill>
                <a:latin typeface="Arial" panose="020B0604020202020204" pitchFamily="34" charset="0"/>
              </a:rPr>
              <a:t> of desired object to be associated;</a:t>
            </a:r>
          </a:p>
          <a:p>
            <a:pPr eaLnBrk="1" hangingPunct="1">
              <a:spcBef>
                <a:spcPts val="600"/>
              </a:spcBef>
            </a:pPr>
            <a:r>
              <a:rPr lang="en-US" altLang="ru-RU" sz="1200" dirty="0">
                <a:solidFill>
                  <a:schemeClr val="tx1"/>
                </a:solidFill>
                <a:latin typeface="Arial" panose="020B0604020202020204" pitchFamily="34" charset="0"/>
              </a:rPr>
              <a:t>3) Drag &amp; Drop desired object(s) from search result list to the area / adjust list;</a:t>
            </a:r>
          </a:p>
          <a:p>
            <a:pPr eaLnBrk="1" hangingPunct="1">
              <a:spcBef>
                <a:spcPts val="600"/>
              </a:spcBef>
            </a:pPr>
            <a:r>
              <a:rPr lang="en-US" altLang="ru-RU" sz="1200" dirty="0">
                <a:solidFill>
                  <a:schemeClr val="tx1"/>
                </a:solidFill>
                <a:latin typeface="Arial" panose="020B0604020202020204" pitchFamily="34" charset="0"/>
              </a:rPr>
              <a:t>4) Save changes.</a:t>
            </a:r>
          </a:p>
          <a:p>
            <a:pPr eaLnBrk="1" hangingPunct="1">
              <a:spcBef>
                <a:spcPts val="600"/>
              </a:spcBef>
            </a:pPr>
            <a:r>
              <a:rPr lang="en-US" altLang="ru-RU" sz="1200" b="1" dirty="0">
                <a:solidFill>
                  <a:srgbClr val="0070C0"/>
                </a:solidFill>
                <a:latin typeface="Arial" panose="020B0604020202020204" pitchFamily="34" charset="0"/>
              </a:rPr>
              <a:t>Important</a:t>
            </a:r>
            <a:r>
              <a:rPr lang="en-US" altLang="ru-RU" sz="1200" dirty="0">
                <a:solidFill>
                  <a:schemeClr val="tx1"/>
                </a:solidFill>
                <a:latin typeface="Arial" panose="020B0604020202020204" pitchFamily="34" charset="0"/>
              </a:rPr>
              <a:t>: Reverse associations allow to browse reverse directional associations, such as finding all compounds mentioned in a particular literature reference.</a:t>
            </a:r>
            <a:endParaRPr lang="ru-RU" altLang="ru-RU"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58797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CAC28F6-A4FF-477B-8781-A79F1DF656F9}"/>
              </a:ext>
            </a:extLst>
          </p:cNvPr>
          <p:cNvSpPr>
            <a:spLocks noGrp="1"/>
          </p:cNvSpPr>
          <p:nvPr>
            <p:ph type="title"/>
          </p:nvPr>
        </p:nvSpPr>
        <p:spPr/>
        <p:txBody>
          <a:bodyPr/>
          <a:lstStyle/>
          <a:p>
            <a:r>
              <a:rPr lang="de-DE" dirty="0"/>
              <a:t>Agenda</a:t>
            </a:r>
          </a:p>
        </p:txBody>
      </p:sp>
      <p:sp>
        <p:nvSpPr>
          <p:cNvPr id="7" name="Inhaltsplatzhalter 6">
            <a:extLst>
              <a:ext uri="{FF2B5EF4-FFF2-40B4-BE49-F238E27FC236}">
                <a16:creationId xmlns:a16="http://schemas.microsoft.com/office/drawing/2014/main" id="{46D54C26-918D-4A11-B056-DA6D2F9EA34C}"/>
              </a:ext>
            </a:extLst>
          </p:cNvPr>
          <p:cNvSpPr>
            <a:spLocks noGrp="1"/>
          </p:cNvSpPr>
          <p:nvPr>
            <p:ph idx="1"/>
          </p:nvPr>
        </p:nvSpPr>
        <p:spPr>
          <a:xfrm>
            <a:off x="468000" y="1779005"/>
            <a:ext cx="7560000" cy="2273575"/>
          </a:xfrm>
        </p:spPr>
        <p:txBody>
          <a:bodyPr/>
          <a:lstStyle/>
          <a:p>
            <a:endParaRPr lang="de-DE" dirty="0"/>
          </a:p>
          <a:p>
            <a:pPr lvl="2"/>
            <a:r>
              <a:rPr lang="de-DE" sz="1600" dirty="0" err="1"/>
              <a:t>WebCompact</a:t>
            </a:r>
            <a:r>
              <a:rPr lang="de-DE" sz="1600" dirty="0"/>
              <a:t> (</a:t>
            </a:r>
            <a:r>
              <a:rPr lang="de-DE" sz="1600" dirty="0" err="1"/>
              <a:t>sputter</a:t>
            </a:r>
            <a:r>
              <a:rPr lang="de-DE" sz="1600" dirty="0"/>
              <a:t> </a:t>
            </a:r>
            <a:r>
              <a:rPr lang="de-DE" sz="1600" dirty="0" err="1"/>
              <a:t>rates</a:t>
            </a:r>
            <a:r>
              <a:rPr lang="de-DE" sz="1600" dirty="0"/>
              <a:t>);</a:t>
            </a:r>
          </a:p>
          <a:p>
            <a:pPr lvl="2"/>
            <a:r>
              <a:rPr lang="de-DE" sz="1600" dirty="0"/>
              <a:t>INF Project</a:t>
            </a:r>
            <a:r>
              <a:rPr lang="en-US" sz="1600" dirty="0"/>
              <a:t>:</a:t>
            </a:r>
            <a:endParaRPr lang="ru-RU" sz="1600" dirty="0"/>
          </a:p>
          <a:p>
            <a:pPr lvl="3"/>
            <a:r>
              <a:rPr lang="en-US" sz="1600" dirty="0"/>
              <a:t>Defining requirements;</a:t>
            </a:r>
            <a:endParaRPr lang="ru-RU" sz="1600" dirty="0"/>
          </a:p>
          <a:p>
            <a:pPr lvl="3"/>
            <a:r>
              <a:rPr lang="en-US" sz="1600" dirty="0"/>
              <a:t>Database schema and flexibility;</a:t>
            </a:r>
          </a:p>
          <a:p>
            <a:pPr lvl="3"/>
            <a:r>
              <a:rPr lang="en-US" sz="1600" dirty="0"/>
              <a:t>Current state: implemented features and future plans;</a:t>
            </a:r>
          </a:p>
          <a:p>
            <a:pPr lvl="3"/>
            <a:r>
              <a:rPr lang="en-US" sz="1600" dirty="0"/>
              <a:t>Demonstration.</a:t>
            </a:r>
            <a:endParaRPr lang="de-DE" sz="1600" dirty="0"/>
          </a:p>
          <a:p>
            <a:pPr lvl="2"/>
            <a:r>
              <a:rPr lang="de-DE" sz="1600" dirty="0"/>
              <a:t>Q&amp;A.</a:t>
            </a:r>
          </a:p>
          <a:p>
            <a:pPr lvl="4"/>
            <a:endParaRPr lang="de-DE" dirty="0"/>
          </a:p>
        </p:txBody>
      </p:sp>
      <p:sp>
        <p:nvSpPr>
          <p:cNvPr id="5" name="Foliennummernplatzhalter 4">
            <a:extLst>
              <a:ext uri="{FF2B5EF4-FFF2-40B4-BE49-F238E27FC236}">
                <a16:creationId xmlns:a16="http://schemas.microsoft.com/office/drawing/2014/main" id="{0F88CEBF-B030-42C6-B93E-274AF2CE9CBD}"/>
              </a:ext>
            </a:extLst>
          </p:cNvPr>
          <p:cNvSpPr>
            <a:spLocks noGrp="1"/>
          </p:cNvSpPr>
          <p:nvPr>
            <p:ph type="sldNum" sz="quarter" idx="12"/>
          </p:nvPr>
        </p:nvSpPr>
        <p:spPr/>
        <p:txBody>
          <a:bodyPr/>
          <a:lstStyle/>
          <a:p>
            <a:fld id="{6C8FC03C-C266-4645-ABC5-645062898383}" type="slidenum">
              <a:rPr lang="de-DE" smtClean="0"/>
              <a:pPr/>
              <a:t>2</a:t>
            </a:fld>
            <a:r>
              <a:rPr lang="de-DE"/>
              <a:t> </a:t>
            </a:r>
            <a:endParaRPr lang="de-DE" dirty="0"/>
          </a:p>
        </p:txBody>
      </p:sp>
      <p:pic>
        <p:nvPicPr>
          <p:cNvPr id="1028" name="Picture 4" descr="490.187 Agenda Bilder, Stockfotos und Vektorgrafiken | Shutterstock">
            <a:extLst>
              <a:ext uri="{FF2B5EF4-FFF2-40B4-BE49-F238E27FC236}">
                <a16:creationId xmlns:a16="http://schemas.microsoft.com/office/drawing/2014/main" id="{7140C334-FEB9-582C-1264-8E2D7C5E6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47" b="19773"/>
          <a:stretch/>
        </p:blipFill>
        <p:spPr bwMode="auto">
          <a:xfrm>
            <a:off x="0" y="46149"/>
            <a:ext cx="6467475" cy="174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18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de-DE" dirty="0" err="1"/>
              <a:t>Object‘s</a:t>
            </a:r>
            <a:r>
              <a:rPr lang="de-DE" dirty="0"/>
              <a:t> F</a:t>
            </a:r>
            <a:r>
              <a:rPr lang="en-US" sz="2800" dirty="0" err="1"/>
              <a:t>lexibility</a:t>
            </a:r>
            <a:r>
              <a:rPr lang="en-US" sz="2800" dirty="0"/>
              <a:t>: Extended Properties</a:t>
            </a:r>
            <a:br>
              <a:rPr lang="en-US" sz="2800" dirty="0"/>
            </a:b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20</a:t>
            </a:fld>
            <a:r>
              <a:rPr lang="de-DE"/>
              <a:t> </a:t>
            </a:r>
            <a:endParaRPr lang="de-DE"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576000" y="4605945"/>
            <a:ext cx="6654800" cy="400110"/>
          </a:xfrm>
          <a:prstGeom prst="rect">
            <a:avLst/>
          </a:prstGeom>
          <a:noFill/>
        </p:spPr>
        <p:txBody>
          <a:bodyPr wrap="square">
            <a:spAutoFit/>
          </a:bodyPr>
          <a:lstStyle/>
          <a:p>
            <a:r>
              <a:rPr lang="en-US" altLang="ru-RU" sz="1000" dirty="0">
                <a:solidFill>
                  <a:schemeClr val="tx1"/>
                </a:solidFill>
                <a:latin typeface="Arial" panose="020B0604020202020204" pitchFamily="34" charset="0"/>
              </a:rPr>
              <a:t>User view: </a:t>
            </a:r>
            <a:r>
              <a:rPr lang="en-US" altLang="ru-RU" sz="1000" dirty="0">
                <a:solidFill>
                  <a:schemeClr val="tx1"/>
                </a:solidFill>
                <a:latin typeface="Arial" panose="020B0604020202020204" pitchFamily="34" charset="0"/>
                <a:hlinkClick r:id="rId3"/>
              </a:rPr>
              <a:t>https://demo.mdi.ruhr-uni-bochum.de/object/ag2s-4870</a:t>
            </a:r>
            <a:endParaRPr lang="en-US" altLang="ru-RU" sz="1000" dirty="0">
              <a:solidFill>
                <a:schemeClr val="tx1"/>
              </a:solidFill>
              <a:latin typeface="Arial" panose="020B0604020202020204" pitchFamily="34" charset="0"/>
            </a:endParaRPr>
          </a:p>
          <a:p>
            <a:r>
              <a:rPr lang="en-US" altLang="ru-RU" sz="1000" dirty="0">
                <a:solidFill>
                  <a:schemeClr val="tx1"/>
                </a:solidFill>
                <a:latin typeface="Arial" panose="020B0604020202020204" pitchFamily="34" charset="0"/>
              </a:rPr>
              <a:t>Admin view: </a:t>
            </a:r>
            <a:r>
              <a:rPr lang="en-US" altLang="ru-RU" sz="1000" dirty="0">
                <a:solidFill>
                  <a:schemeClr val="tx1"/>
                </a:solidFill>
                <a:latin typeface="Arial" panose="020B0604020202020204" pitchFamily="34" charset="0"/>
                <a:hlinkClick r:id="rId4"/>
              </a:rPr>
              <a:t>https://demo.mdi.ruhr-uni-bochum.de/adminobject/edititem/4870</a:t>
            </a:r>
            <a:endParaRPr lang="en-US" sz="100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51357" y="592849"/>
            <a:ext cx="9041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Use case: </a:t>
            </a:r>
            <a:r>
              <a:rPr lang="en-US" altLang="ru-RU" sz="1200" dirty="0">
                <a:solidFill>
                  <a:schemeClr val="tx1"/>
                </a:solidFill>
                <a:latin typeface="Arial" panose="020B0604020202020204" pitchFamily="34" charset="0"/>
              </a:rPr>
              <a:t>add additional properties values (or even a table) to object and afterwards make search on them.</a:t>
            </a:r>
          </a:p>
          <a:p>
            <a:pPr eaLnBrk="1" hangingPunct="1">
              <a:spcBef>
                <a:spcPts val="0"/>
              </a:spcBef>
            </a:pPr>
            <a:r>
              <a:rPr lang="en-US" altLang="ru-RU" sz="1200" b="1" dirty="0">
                <a:solidFill>
                  <a:schemeClr val="bg1">
                    <a:lumMod val="50000"/>
                  </a:schemeClr>
                </a:solidFill>
                <a:latin typeface="Arial" panose="020B0604020202020204" pitchFamily="34" charset="0"/>
              </a:rPr>
              <a:t>OR</a:t>
            </a:r>
          </a:p>
          <a:p>
            <a:pPr eaLnBrk="1" hangingPunct="1">
              <a:spcBef>
                <a:spcPts val="0"/>
              </a:spcBef>
            </a:pPr>
            <a:r>
              <a:rPr lang="en-US" altLang="ru-RU" sz="1200" b="1" i="1" dirty="0">
                <a:solidFill>
                  <a:srgbClr val="0070C0"/>
                </a:solidFill>
                <a:latin typeface="Arial" panose="020B0604020202020204" pitchFamily="34" charset="0"/>
              </a:rPr>
              <a:t>When the existing fields set is not enough…</a:t>
            </a:r>
          </a:p>
          <a:p>
            <a:pPr eaLnBrk="1" hangingPunct="1">
              <a:spcBef>
                <a:spcPts val="0"/>
              </a:spcBef>
            </a:pPr>
            <a:endParaRPr lang="en-US" altLang="ru-RU" sz="1200" b="1" i="1" dirty="0">
              <a:solidFill>
                <a:srgbClr val="0070C0"/>
              </a:solidFill>
              <a:latin typeface="Arial" panose="020B0604020202020204" pitchFamily="34" charset="0"/>
            </a:endParaRPr>
          </a:p>
          <a:p>
            <a:pPr eaLnBrk="1" hangingPunct="1">
              <a:spcBef>
                <a:spcPts val="0"/>
              </a:spcBef>
            </a:pPr>
            <a:r>
              <a:rPr lang="en-US" altLang="ru-RU" sz="1200" b="1" dirty="0">
                <a:solidFill>
                  <a:schemeClr val="tx1"/>
                </a:solidFill>
                <a:latin typeface="Arial" panose="020B0604020202020204" pitchFamily="34" charset="0"/>
              </a:rPr>
              <a:t>Task: associate table with object</a:t>
            </a:r>
            <a:endParaRPr lang="ru-RU" altLang="ru-RU" sz="1200" i="1" dirty="0">
              <a:solidFill>
                <a:srgbClr val="0070C0"/>
              </a:solidFill>
              <a:latin typeface="Arial" panose="020B0604020202020204" pitchFamily="34" charset="0"/>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69942" y="1562191"/>
            <a:ext cx="3930638" cy="1545037"/>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4090788" y="900378"/>
            <a:ext cx="4969236" cy="2206850"/>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3563888" y="780925"/>
            <a:ext cx="2592288" cy="786199"/>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83976" y="2565831"/>
            <a:ext cx="3916604" cy="14993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79332" y="2931790"/>
            <a:ext cx="3916604" cy="14993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82764" y="2208078"/>
            <a:ext cx="3916604" cy="14993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1686918" y="3136859"/>
            <a:ext cx="705162" cy="17406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Float </a:t>
            </a:r>
            <a:r>
              <a:rPr lang="en-US" sz="1000" dirty="0">
                <a:solidFill>
                  <a:schemeClr val="bg1">
                    <a:lumMod val="50000"/>
                  </a:schemeClr>
                </a:solidFill>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2414954" y="3134352"/>
            <a:ext cx="932909" cy="176568"/>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Int </a:t>
            </a:r>
            <a:r>
              <a:rPr lang="en-US" sz="1000" dirty="0">
                <a:solidFill>
                  <a:schemeClr val="bg1">
                    <a:lumMod val="50000"/>
                  </a:schemeClr>
                </a:solidFill>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79333" y="3132733"/>
            <a:ext cx="1587872" cy="178187"/>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String </a:t>
            </a:r>
            <a:r>
              <a:rPr lang="en-US" sz="1000" dirty="0">
                <a:solidFill>
                  <a:schemeClr val="bg1">
                    <a:lumMod val="50000"/>
                  </a:schemeClr>
                </a:solidFill>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3370736" y="3134347"/>
            <a:ext cx="632089" cy="17406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3737848" y="1661679"/>
            <a:ext cx="3066400" cy="1054087"/>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2843808" y="1675238"/>
            <a:ext cx="1440160" cy="101295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207480" y="1682778"/>
            <a:ext cx="3372632" cy="114645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2270666" y="2512155"/>
            <a:ext cx="3234758" cy="49548"/>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69942" y="3412345"/>
            <a:ext cx="9041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Solution: Decompose the table so, that each cell value is stored in Property* table according to cell value type</a:t>
            </a:r>
            <a:r>
              <a:rPr lang="en-US" altLang="ru-RU" sz="1200" dirty="0">
                <a:solidFill>
                  <a:schemeClr val="tx1"/>
                </a:solidFill>
                <a:latin typeface="Arial" panose="020B0604020202020204" pitchFamily="34" charset="0"/>
              </a:rPr>
              <a:t>.</a:t>
            </a:r>
          </a:p>
          <a:p>
            <a:pPr eaLnBrk="1" hangingPunct="1">
              <a:spcBef>
                <a:spcPts val="0"/>
              </a:spcBef>
            </a:pPr>
            <a:r>
              <a:rPr lang="en-US" altLang="ru-RU" sz="1200" u="sng" dirty="0">
                <a:solidFill>
                  <a:schemeClr val="tx1"/>
                </a:solidFill>
                <a:latin typeface="Arial" panose="020B0604020202020204" pitchFamily="34" charset="0"/>
              </a:rPr>
              <a:t>Important attributes</a:t>
            </a:r>
            <a:r>
              <a:rPr lang="en-US" altLang="ru-RU" sz="1200" dirty="0">
                <a:solidFill>
                  <a:schemeClr val="tx1"/>
                </a:solidFill>
                <a:latin typeface="Arial" panose="020B0604020202020204" pitchFamily="34" charset="0"/>
              </a:rPr>
              <a:t>:</a:t>
            </a:r>
          </a:p>
          <a:p>
            <a:pPr marL="171450" indent="-171450" eaLnBrk="1" hangingPunct="1">
              <a:spcBef>
                <a:spcPts val="0"/>
              </a:spcBef>
              <a:buFont typeface="Arial" panose="020B0604020202020204" pitchFamily="34" charset="0"/>
              <a:buChar char="•"/>
            </a:pPr>
            <a:r>
              <a:rPr lang="en-US" altLang="ru-RU" sz="1200" dirty="0" err="1">
                <a:solidFill>
                  <a:schemeClr val="tx1"/>
                </a:solidFill>
                <a:latin typeface="Arial" panose="020B0604020202020204" pitchFamily="34" charset="0"/>
              </a:rPr>
              <a:t>PropertyName</a:t>
            </a:r>
            <a:r>
              <a:rPr lang="en-US" altLang="ru-RU" sz="1200" dirty="0">
                <a:solidFill>
                  <a:schemeClr val="tx1"/>
                </a:solidFill>
                <a:latin typeface="Arial" panose="020B0604020202020204" pitchFamily="34" charset="0"/>
              </a:rPr>
              <a:t> – contains column name.</a:t>
            </a:r>
          </a:p>
          <a:p>
            <a:pPr marL="171450" indent="-1714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Value – contains cell value.</a:t>
            </a:r>
          </a:p>
          <a:p>
            <a:pPr marL="171450" indent="-171450" eaLnBrk="1" hangingPunct="1">
              <a:spcBef>
                <a:spcPts val="0"/>
              </a:spcBef>
              <a:buFont typeface="Arial" panose="020B0604020202020204" pitchFamily="34" charset="0"/>
              <a:buChar char="•"/>
            </a:pPr>
            <a:r>
              <a:rPr lang="en-US" altLang="ru-RU" sz="1200" dirty="0">
                <a:solidFill>
                  <a:schemeClr val="tx1"/>
                </a:solidFill>
                <a:latin typeface="Arial" panose="020B0604020202020204" pitchFamily="34" charset="0"/>
              </a:rPr>
              <a:t>Row – contains row number (1, 2, 3, …). If no row number specified – value is threated as object’s property.</a:t>
            </a:r>
          </a:p>
        </p:txBody>
      </p:sp>
    </p:spTree>
    <p:extLst>
      <p:ext uri="{BB962C8B-B14F-4D97-AF65-F5344CB8AC3E}">
        <p14:creationId xmlns:p14="http://schemas.microsoft.com/office/powerpoint/2010/main" val="9551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sz="2800" dirty="0"/>
              <a:t>Extended Properties Control</a:t>
            </a:r>
            <a:br>
              <a:rPr lang="en-US" sz="2800" dirty="0"/>
            </a:b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21</a:t>
            </a:fld>
            <a:r>
              <a:rPr lang="de-DE"/>
              <a:t> </a:t>
            </a:r>
            <a:endParaRPr lang="de-DE"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576000" y="4605945"/>
            <a:ext cx="6654800" cy="400110"/>
          </a:xfrm>
          <a:prstGeom prst="rect">
            <a:avLst/>
          </a:prstGeom>
          <a:noFill/>
        </p:spPr>
        <p:txBody>
          <a:bodyPr wrap="square">
            <a:spAutoFit/>
          </a:bodyPr>
          <a:lstStyle/>
          <a:p>
            <a:r>
              <a:rPr lang="en-US" altLang="ru-RU" sz="1000" dirty="0">
                <a:solidFill>
                  <a:schemeClr val="tx1"/>
                </a:solidFill>
                <a:latin typeface="Arial" panose="020B0604020202020204" pitchFamily="34" charset="0"/>
              </a:rPr>
              <a:t>User view: </a:t>
            </a:r>
            <a:r>
              <a:rPr lang="en-US" altLang="ru-RU" sz="1000" dirty="0">
                <a:solidFill>
                  <a:schemeClr val="tx1"/>
                </a:solidFill>
                <a:latin typeface="Arial" panose="020B0604020202020204" pitchFamily="34" charset="0"/>
                <a:hlinkClick r:id="rId3"/>
              </a:rPr>
              <a:t>https://demo.mdi.ruhr-uni-bochum.de/object/ag2s-4870</a:t>
            </a:r>
            <a:endParaRPr lang="en-US" altLang="ru-RU" sz="1000" dirty="0">
              <a:solidFill>
                <a:schemeClr val="tx1"/>
              </a:solidFill>
              <a:latin typeface="Arial" panose="020B0604020202020204" pitchFamily="34" charset="0"/>
            </a:endParaRPr>
          </a:p>
          <a:p>
            <a:r>
              <a:rPr lang="en-US" altLang="ru-RU" sz="1000" dirty="0">
                <a:solidFill>
                  <a:schemeClr val="tx1"/>
                </a:solidFill>
                <a:latin typeface="Arial" panose="020B0604020202020204" pitchFamily="34" charset="0"/>
              </a:rPr>
              <a:t>Admin view: </a:t>
            </a:r>
            <a:r>
              <a:rPr lang="en-US" altLang="ru-RU" sz="1000" dirty="0">
                <a:solidFill>
                  <a:schemeClr val="tx1"/>
                </a:solidFill>
                <a:latin typeface="Arial" panose="020B0604020202020204" pitchFamily="34" charset="0"/>
                <a:hlinkClick r:id="rId4"/>
              </a:rPr>
              <a:t>https://demo.mdi.ruhr-uni-bochum.de/adminobject/edititem/4870</a:t>
            </a:r>
            <a:endParaRPr lang="en-US" sz="1000"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5"/>
          <a:stretch>
            <a:fillRect/>
          </a:stretch>
        </p:blipFill>
        <p:spPr>
          <a:xfrm>
            <a:off x="125590" y="1083068"/>
            <a:ext cx="5740326" cy="2087787"/>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1356" y="621403"/>
            <a:ext cx="5888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200" b="1" dirty="0">
                <a:solidFill>
                  <a:schemeClr val="tx1"/>
                </a:solidFill>
                <a:latin typeface="Arial" panose="020B0604020202020204" pitchFamily="34" charset="0"/>
              </a:rPr>
              <a:t>Extended Properties Control </a:t>
            </a:r>
            <a:r>
              <a:rPr lang="en-US" altLang="ru-RU" sz="1200" dirty="0">
                <a:solidFill>
                  <a:schemeClr val="tx1"/>
                </a:solidFill>
                <a:latin typeface="Arial" panose="020B0604020202020204" pitchFamily="34" charset="0"/>
              </a:rPr>
              <a:t>for object is available according to the object access managements in administration panel for objects</a:t>
            </a:r>
            <a:r>
              <a:rPr lang="en-US" altLang="ru-RU" sz="1200" i="1" dirty="0">
                <a:solidFill>
                  <a:srgbClr val="0070C0"/>
                </a:solidFill>
                <a:latin typeface="Arial" panose="020B0604020202020204" pitchFamily="34" charset="0"/>
              </a:rPr>
              <a:t>.</a:t>
            </a:r>
            <a:endParaRPr lang="en-US" altLang="ru-RU" sz="1200" dirty="0">
              <a:solidFill>
                <a:schemeClr val="tx1"/>
              </a:solidFill>
              <a:latin typeface="Arial" panose="020B0604020202020204" pitchFamily="34" charset="0"/>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6"/>
          <a:stretch>
            <a:fillRect/>
          </a:stretch>
        </p:blipFill>
        <p:spPr>
          <a:xfrm>
            <a:off x="6031943" y="118003"/>
            <a:ext cx="2980742" cy="4413206"/>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5364088" y="373081"/>
            <a:ext cx="792088" cy="1663901"/>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7"/>
          <a:stretch>
            <a:fillRect/>
          </a:stretch>
        </p:blipFill>
        <p:spPr>
          <a:xfrm>
            <a:off x="51355" y="2352627"/>
            <a:ext cx="5888796" cy="93287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8"/>
          <a:stretch>
            <a:fillRect/>
          </a:stretch>
        </p:blipFill>
        <p:spPr>
          <a:xfrm>
            <a:off x="179512" y="3266478"/>
            <a:ext cx="5436096" cy="1288587"/>
          </a:xfrm>
          <a:prstGeom prst="rect">
            <a:avLst/>
          </a:prstGeom>
          <a:ln>
            <a:solidFill>
              <a:srgbClr val="0070C0"/>
            </a:solidFill>
          </a:ln>
        </p:spPr>
      </p:pic>
    </p:spTree>
    <p:extLst>
      <p:ext uri="{BB962C8B-B14F-4D97-AF65-F5344CB8AC3E}">
        <p14:creationId xmlns:p14="http://schemas.microsoft.com/office/powerpoint/2010/main" val="260793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sz="2800" dirty="0"/>
              <a:t>Extended Properties: Export and Import</a:t>
            </a:r>
            <a:br>
              <a:rPr lang="en-US" sz="2800" dirty="0"/>
            </a:b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22</a:t>
            </a:fld>
            <a:r>
              <a:rPr lang="de-DE"/>
              <a:t> </a:t>
            </a:r>
            <a:endParaRPr lang="de-DE"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0" y="3206985"/>
            <a:ext cx="6654800" cy="246221"/>
          </a:xfrm>
          <a:prstGeom prst="rect">
            <a:avLst/>
          </a:prstGeom>
          <a:noFill/>
        </p:spPr>
        <p:txBody>
          <a:bodyPr wrap="square">
            <a:spAutoFit/>
          </a:bodyPr>
          <a:lstStyle/>
          <a:p>
            <a:r>
              <a:rPr lang="en-US" altLang="ru-RU" sz="1000" dirty="0">
                <a:solidFill>
                  <a:schemeClr val="tx1"/>
                </a:solidFill>
                <a:latin typeface="Arial" panose="020B0604020202020204" pitchFamily="34" charset="0"/>
                <a:hlinkClick r:id="rId3"/>
              </a:rPr>
              <a:t>https://demo.mdi.ruhr-uni-bochum.de/object/ag2s-4870</a:t>
            </a:r>
            <a:endParaRPr lang="en-US" altLang="ru-RU" sz="1000" dirty="0">
              <a:solidFill>
                <a:schemeClr val="tx1"/>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38077" y="659295"/>
            <a:ext cx="44619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Task: </a:t>
            </a:r>
            <a:r>
              <a:rPr lang="en-US" altLang="ru-RU" sz="1600" dirty="0">
                <a:solidFill>
                  <a:schemeClr val="tx1"/>
                </a:solidFill>
                <a:latin typeface="Arial" panose="020B0604020202020204" pitchFamily="34" charset="0"/>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3851411" y="2787774"/>
            <a:ext cx="5202969" cy="1734323"/>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07504" y="1083068"/>
            <a:ext cx="4536504" cy="2146452"/>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150072" y="2651914"/>
            <a:ext cx="5228758" cy="88273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094699" y="3417251"/>
            <a:ext cx="1135767" cy="307777"/>
          </a:xfrm>
          <a:prstGeom prst="rect">
            <a:avLst/>
          </a:prstGeom>
          <a:noFill/>
        </p:spPr>
        <p:txBody>
          <a:bodyPr wrap="square">
            <a:spAutoFit/>
          </a:bodyPr>
          <a:lstStyle/>
          <a:p>
            <a:r>
              <a:rPr lang="en-US" sz="1400" b="1" dirty="0">
                <a:solidFill>
                  <a:srgbClr val="0070C0"/>
                </a:solidFill>
              </a:rPr>
              <a:t>Export</a:t>
            </a:r>
            <a:endParaRPr lang="en-US" b="1" dirty="0">
              <a:solidFill>
                <a:srgbClr val="0070C0"/>
              </a:solidFill>
            </a:endParaRP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3238077" y="1898048"/>
            <a:ext cx="5276859" cy="909620"/>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5724127" y="1969829"/>
            <a:ext cx="2275969" cy="523220"/>
          </a:xfrm>
          <a:prstGeom prst="rect">
            <a:avLst/>
          </a:prstGeom>
          <a:noFill/>
        </p:spPr>
        <p:txBody>
          <a:bodyPr wrap="square">
            <a:spAutoFit/>
          </a:bodyPr>
          <a:lstStyle/>
          <a:p>
            <a:r>
              <a:rPr lang="en-US" sz="1400" b="1" dirty="0">
                <a:solidFill>
                  <a:srgbClr val="0070C0"/>
                </a:solidFill>
              </a:rPr>
              <a:t>Import</a:t>
            </a:r>
            <a:br>
              <a:rPr lang="en-US" sz="1400" dirty="0">
                <a:solidFill>
                  <a:srgbClr val="0070C0"/>
                </a:solidFill>
              </a:rPr>
            </a:br>
            <a:r>
              <a:rPr lang="en-US" sz="1400" dirty="0">
                <a:solidFill>
                  <a:schemeClr val="bg1">
                    <a:lumMod val="65000"/>
                  </a:schemeClr>
                </a:solidFill>
              </a:rPr>
              <a:t>(requires permissions)</a:t>
            </a:r>
            <a:endParaRPr lang="en-US" dirty="0">
              <a:solidFill>
                <a:schemeClr val="bg1">
                  <a:lumMod val="65000"/>
                </a:schemeClr>
              </a:solidFill>
            </a:endParaRP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5822957" y="669106"/>
            <a:ext cx="32829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Steps: </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Download data;</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Open in Excel and edit;</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Upload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en-US" sz="2800" dirty="0"/>
              <a:t>Search</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23</a:t>
            </a:fld>
            <a:r>
              <a:rPr lang="de-DE"/>
              <a:t> </a:t>
            </a:r>
            <a:endParaRPr lang="de-DE"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541760" y="4613169"/>
            <a:ext cx="6766544" cy="461665"/>
          </a:xfrm>
          <a:prstGeom prst="rect">
            <a:avLst/>
          </a:prstGeom>
          <a:noFill/>
        </p:spPr>
        <p:txBody>
          <a:bodyPr wrap="square">
            <a:spAutoFit/>
          </a:bodyPr>
          <a:lstStyle/>
          <a:p>
            <a:r>
              <a:rPr lang="en-US" altLang="ru-RU" sz="600" dirty="0">
                <a:solidFill>
                  <a:schemeClr val="tx1"/>
                </a:solidFill>
                <a:latin typeface="Arial" panose="020B0604020202020204" pitchFamily="34" charset="0"/>
                <a:hlinkClick r:id="rId3"/>
              </a:rPr>
              <a:t>1) https://demo.mdi.ruhr-uni-bochum.de/search/</a:t>
            </a:r>
            <a:endParaRPr lang="en-US" altLang="ru-RU" sz="600" dirty="0">
              <a:solidFill>
                <a:schemeClr val="tx1"/>
              </a:solidFill>
              <a:latin typeface="Arial" panose="020B0604020202020204" pitchFamily="34" charset="0"/>
            </a:endParaRPr>
          </a:p>
          <a:p>
            <a:r>
              <a:rPr lang="en-US" altLang="ru-RU" sz="600" dirty="0">
                <a:solidFill>
                  <a:schemeClr val="tx1"/>
                </a:solidFill>
                <a:latin typeface="Arial" panose="020B0604020202020204" pitchFamily="34" charset="0"/>
                <a:hlinkClick r:id="rId4"/>
              </a:rPr>
              <a:t>2) https://demo.mdi.ruhr-uni-bochum.de/search/?system=As-Ga&amp;Aspctmin=30&amp;Aspctmax=50&amp;Gaabsmin=1&amp;Gaabsmax=3&amp;pr0name=E&amp;pr0type=Float&amp;pr0min=1.5&amp;pr0max=2&amp;pr1name=Comment&amp;pr1type=String&amp;pr1max=3&amp;pr1str=solution&amp;prcnt=2</a:t>
            </a:r>
            <a:endParaRPr lang="en-US" altLang="ru-RU" sz="600" dirty="0">
              <a:solidFill>
                <a:schemeClr val="tx1"/>
              </a:solidFill>
              <a:latin typeface="Arial" panose="020B0604020202020204" pitchFamily="34" charset="0"/>
            </a:endParaRPr>
          </a:p>
          <a:p>
            <a:r>
              <a:rPr lang="en-US" altLang="ru-RU" sz="600" dirty="0">
                <a:latin typeface="Arial" panose="020B0604020202020204" pitchFamily="34" charset="0"/>
                <a:hlinkClick r:id="rId5"/>
              </a:rPr>
              <a:t>3) https://demo.mdi.ruhr-uni-bochum.de/search/?system=As-Ga&amp;Aspctmin=30&amp;Aspctmax=50&amp;Gaabsmin=1&amp;Gaabsmax=3&amp;pr0name=E&amp;pr0type=Float&amp;pr0min=1.5&amp;pr0max=2&amp;prcnt=1</a:t>
            </a:r>
            <a:endParaRPr lang="en-US" altLang="ru-RU" sz="600" dirty="0">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837313" y="997849"/>
            <a:ext cx="44619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Task: </a:t>
            </a:r>
            <a:r>
              <a:rPr lang="en-US" altLang="ru-RU" sz="1600" dirty="0">
                <a:solidFill>
                  <a:schemeClr val="tx1"/>
                </a:solidFill>
                <a:latin typeface="Arial" panose="020B0604020202020204" pitchFamily="34" charset="0"/>
              </a:rPr>
              <a:t>make properties modification easy</a:t>
            </a: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2987825" y="45762"/>
            <a:ext cx="6136764" cy="4514017"/>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99695" y="603770"/>
            <a:ext cx="288813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Search on: </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Chemical system;</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Composition;</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Object type;</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Phrase in object’s </a:t>
            </a:r>
            <a:r>
              <a:rPr lang="en-US" altLang="ru-RU" sz="1600" u="sng" dirty="0">
                <a:solidFill>
                  <a:schemeClr val="tx1"/>
                </a:solidFill>
                <a:latin typeface="Arial" panose="020B0604020202020204" pitchFamily="34" charset="0"/>
              </a:rPr>
              <a:t>Name</a:t>
            </a:r>
            <a:r>
              <a:rPr lang="en-US" altLang="ru-RU" sz="1600" dirty="0">
                <a:solidFill>
                  <a:schemeClr val="tx1"/>
                </a:solidFill>
                <a:latin typeface="Arial" panose="020B0604020202020204" pitchFamily="34" charset="0"/>
              </a:rPr>
              <a:t> or </a:t>
            </a:r>
            <a:r>
              <a:rPr lang="en-US" altLang="ru-RU" sz="1600" u="sng" dirty="0">
                <a:solidFill>
                  <a:schemeClr val="tx1"/>
                </a:solidFill>
                <a:latin typeface="Arial" panose="020B0604020202020204" pitchFamily="34" charset="0"/>
              </a:rPr>
              <a:t>Description</a:t>
            </a:r>
            <a:r>
              <a:rPr lang="en-US" altLang="ru-RU" sz="1600" dirty="0">
                <a:solidFill>
                  <a:schemeClr val="tx1"/>
                </a:solidFill>
                <a:latin typeface="Arial" panose="020B0604020202020204" pitchFamily="34" charset="0"/>
              </a:rPr>
              <a:t>;</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Properties values (all available within tenant);</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Person created;</a:t>
            </a:r>
          </a:p>
          <a:p>
            <a:pPr marL="342900" indent="-342900" eaLnBrk="1" hangingPunct="1">
              <a:spcBef>
                <a:spcPts val="0"/>
              </a:spcBef>
              <a:buAutoNum type="arabicParenR"/>
            </a:pPr>
            <a:r>
              <a:rPr lang="en-US" altLang="ru-RU" sz="1600" dirty="0">
                <a:solidFill>
                  <a:schemeClr val="tx1"/>
                </a:solidFill>
                <a:latin typeface="Arial" panose="020B0604020202020204" pitchFamily="34" charset="0"/>
              </a:rPr>
              <a:t>Creation date.</a:t>
            </a:r>
          </a:p>
          <a:p>
            <a:pPr marL="342900" indent="-342900" eaLnBrk="1" hangingPunct="1">
              <a:spcBef>
                <a:spcPts val="0"/>
              </a:spcBef>
              <a:buAutoNum type="arabicParenR"/>
            </a:pPr>
            <a:endParaRPr lang="en-US" altLang="ru-RU" sz="1600" dirty="0">
              <a:solidFill>
                <a:schemeClr val="tx1"/>
              </a:solidFill>
              <a:latin typeface="Arial" panose="020B0604020202020204" pitchFamily="34" charset="0"/>
            </a:endParaRPr>
          </a:p>
          <a:p>
            <a:pPr eaLnBrk="1" hangingPunct="1">
              <a:spcBef>
                <a:spcPts val="0"/>
              </a:spcBef>
            </a:pPr>
            <a:r>
              <a:rPr lang="en-US" altLang="ru-RU" sz="1600" b="1" dirty="0">
                <a:solidFill>
                  <a:schemeClr val="tx1"/>
                </a:solidFill>
                <a:latin typeface="Arial" panose="020B0604020202020204" pitchFamily="34" charset="0"/>
              </a:rPr>
              <a:t>Important feature:</a:t>
            </a:r>
          </a:p>
          <a:p>
            <a:pPr eaLnBrk="1" hangingPunct="1">
              <a:spcBef>
                <a:spcPts val="0"/>
              </a:spcBef>
            </a:pPr>
            <a:r>
              <a:rPr lang="en-US" altLang="ru-RU" sz="1600" dirty="0">
                <a:solidFill>
                  <a:srgbClr val="0070C0"/>
                </a:solidFill>
                <a:latin typeface="Arial" panose="020B0604020202020204" pitchFamily="34" charset="0"/>
              </a:rPr>
              <a:t>persistent URL on search </a:t>
            </a:r>
            <a:r>
              <a:rPr lang="en-US" altLang="ru-RU" sz="1200" dirty="0">
                <a:solidFill>
                  <a:schemeClr val="tx1"/>
                </a:solidFill>
                <a:latin typeface="Arial" panose="020B0604020202020204" pitchFamily="34" charset="0"/>
              </a:rPr>
              <a:t>(share search results easily by URL</a:t>
            </a:r>
            <a:r>
              <a:rPr lang="en-US" altLang="ru-RU" sz="1200" dirty="0">
                <a:solidFill>
                  <a:schemeClr val="accent3"/>
                </a:solidFill>
                <a:latin typeface="Arial" panose="020B0604020202020204" pitchFamily="34" charset="0"/>
              </a:rPr>
              <a:t>*</a:t>
            </a:r>
            <a:r>
              <a:rPr lang="en-US" altLang="ru-RU" sz="1200" dirty="0">
                <a:solidFill>
                  <a:schemeClr val="tx1"/>
                </a:solidFill>
                <a:latin typeface="Arial" panose="020B0604020202020204" pitchFamily="34" charset="0"/>
              </a:rPr>
              <a:t>)</a:t>
            </a:r>
            <a:r>
              <a:rPr lang="en-US" altLang="ru-RU" sz="1600" dirty="0">
                <a:solidFill>
                  <a:schemeClr val="tx1"/>
                </a:solidFill>
                <a:latin typeface="Arial" panose="020B0604020202020204" pitchFamily="34" charset="0"/>
              </a:rPr>
              <a:t>.</a:t>
            </a:r>
          </a:p>
          <a:p>
            <a:pPr eaLnBrk="1" hangingPunct="1">
              <a:spcBef>
                <a:spcPts val="0"/>
              </a:spcBef>
            </a:pPr>
            <a:endParaRPr lang="en-US" altLang="ru-RU" sz="1100" dirty="0">
              <a:solidFill>
                <a:schemeClr val="accent3"/>
              </a:solidFill>
              <a:latin typeface="Arial" panose="020B0604020202020204" pitchFamily="34" charset="0"/>
            </a:endParaRPr>
          </a:p>
          <a:p>
            <a:pPr eaLnBrk="1" hangingPunct="1">
              <a:spcBef>
                <a:spcPts val="0"/>
              </a:spcBef>
            </a:pPr>
            <a:r>
              <a:rPr lang="en-US" altLang="ru-RU" sz="1200" dirty="0">
                <a:solidFill>
                  <a:schemeClr val="accent3"/>
                </a:solidFill>
                <a:latin typeface="Arial" panose="020B0604020202020204" pitchFamily="34" charset="0"/>
              </a:rPr>
              <a:t>*</a:t>
            </a:r>
            <a:r>
              <a:rPr lang="en-US" altLang="ru-RU" sz="1200" dirty="0">
                <a:solidFill>
                  <a:schemeClr val="tx1"/>
                </a:solidFill>
                <a:latin typeface="Arial" panose="020B0604020202020204" pitchFamily="34" charset="0"/>
              </a:rPr>
              <a:t> - respecting current security context</a:t>
            </a:r>
          </a:p>
        </p:txBody>
      </p:sp>
    </p:spTree>
    <p:extLst>
      <p:ext uri="{BB962C8B-B14F-4D97-AF65-F5344CB8AC3E}">
        <p14:creationId xmlns:p14="http://schemas.microsoft.com/office/powerpoint/2010/main" val="2993878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de-DE" dirty="0" err="1"/>
              <a:t>Extensibility</a:t>
            </a:r>
            <a:r>
              <a:rPr lang="de-DE" dirty="0"/>
              <a:t>: </a:t>
            </a:r>
            <a:r>
              <a:rPr lang="en-US" sz="2800" dirty="0"/>
              <a:t>Additional Object Types</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24</a:t>
            </a:fld>
            <a:r>
              <a:rPr lang="de-DE"/>
              <a:t> </a:t>
            </a:r>
            <a:endParaRPr lang="de-DE"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71762" y="553040"/>
            <a:ext cx="8964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ts val="0"/>
              </a:spcBef>
            </a:pPr>
            <a:r>
              <a:rPr lang="en-US" altLang="ru-RU" sz="1600" b="1" dirty="0">
                <a:solidFill>
                  <a:schemeClr val="tx1"/>
                </a:solidFill>
                <a:latin typeface="Arial" panose="020B0604020202020204" pitchFamily="34" charset="0"/>
              </a:rPr>
              <a:t>Task: </a:t>
            </a:r>
            <a:r>
              <a:rPr lang="en-US" altLang="ru-RU" sz="1600" dirty="0">
                <a:solidFill>
                  <a:schemeClr val="tx1"/>
                </a:solidFill>
                <a:latin typeface="Arial" panose="020B0604020202020204" pitchFamily="34" charset="0"/>
              </a:rPr>
              <a:t>introduce new object types</a:t>
            </a:r>
          </a:p>
        </p:txBody>
      </p:sp>
      <p:sp>
        <p:nvSpPr>
          <p:cNvPr id="3" name="Text Box 10">
            <a:extLst>
              <a:ext uri="{FF2B5EF4-FFF2-40B4-BE49-F238E27FC236}">
                <a16:creationId xmlns:a16="http://schemas.microsoft.com/office/drawing/2014/main" id="{CC83C83C-D0BE-C248-18D5-A8CC7F6B7926}"/>
              </a:ext>
            </a:extLst>
          </p:cNvPr>
          <p:cNvSpPr txBox="1">
            <a:spLocks noChangeArrowheads="1"/>
          </p:cNvSpPr>
          <p:nvPr/>
        </p:nvSpPr>
        <p:spPr bwMode="auto">
          <a:xfrm>
            <a:off x="71762" y="1424425"/>
            <a:ext cx="2484014" cy="47705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600" dirty="0">
                <a:solidFill>
                  <a:schemeClr val="tx1"/>
                </a:solidFill>
                <a:latin typeface="Arial" panose="020B0604020202020204" pitchFamily="34" charset="0"/>
              </a:rPr>
              <a:t>Based on </a:t>
            </a:r>
            <a:r>
              <a:rPr lang="en-US" altLang="ru-RU" sz="1600" u="sng" dirty="0">
                <a:solidFill>
                  <a:schemeClr val="tx1"/>
                </a:solidFill>
                <a:latin typeface="Arial" panose="020B0604020202020204" pitchFamily="34" charset="0"/>
              </a:rPr>
              <a:t>existing</a:t>
            </a:r>
            <a:r>
              <a:rPr lang="en-US" altLang="ru-RU" sz="1600" dirty="0">
                <a:solidFill>
                  <a:schemeClr val="tx1"/>
                </a:solidFill>
                <a:latin typeface="Arial" panose="020B0604020202020204" pitchFamily="34" charset="0"/>
              </a:rPr>
              <a:t> tables</a:t>
            </a:r>
            <a:endParaRPr lang="ru-RU" altLang="ru-RU" sz="1600" dirty="0">
              <a:solidFill>
                <a:schemeClr val="tx1"/>
              </a:solidFill>
              <a:latin typeface="Arial" panose="020B0604020202020204" pitchFamily="34" charset="0"/>
            </a:endParaRPr>
          </a:p>
          <a:p>
            <a:pPr algn="ctr" eaLnBrk="1" hangingPunct="1">
              <a:spcBef>
                <a:spcPct val="0"/>
              </a:spcBef>
            </a:pPr>
            <a:r>
              <a:rPr lang="ru-RU" altLang="ru-RU" sz="900" dirty="0">
                <a:solidFill>
                  <a:schemeClr val="tx1"/>
                </a:solidFill>
                <a:latin typeface="Arial" panose="020B0604020202020204" pitchFamily="34" charset="0"/>
              </a:rPr>
              <a:t>(</a:t>
            </a:r>
            <a:r>
              <a:rPr lang="en-US" altLang="ru-RU" sz="900" dirty="0">
                <a:solidFill>
                  <a:schemeClr val="tx1"/>
                </a:solidFill>
                <a:latin typeface="Arial" panose="020B0604020202020204" pitchFamily="34" charset="0"/>
              </a:rPr>
              <a:t>hierarchical and non-hierarchical</a:t>
            </a:r>
            <a:r>
              <a:rPr lang="ru-RU" altLang="ru-RU" sz="900" dirty="0">
                <a:solidFill>
                  <a:schemeClr val="tx1"/>
                </a:solidFill>
                <a:latin typeface="Arial" panose="020B0604020202020204" pitchFamily="34" charset="0"/>
              </a:rPr>
              <a:t>)</a:t>
            </a:r>
          </a:p>
        </p:txBody>
      </p:sp>
      <p:sp>
        <p:nvSpPr>
          <p:cNvPr id="7" name="Line 11">
            <a:extLst>
              <a:ext uri="{FF2B5EF4-FFF2-40B4-BE49-F238E27FC236}">
                <a16:creationId xmlns:a16="http://schemas.microsoft.com/office/drawing/2014/main" id="{F4663E0D-FD49-CAA1-0DB4-4D65988154C5}"/>
              </a:ext>
            </a:extLst>
          </p:cNvPr>
          <p:cNvSpPr>
            <a:spLocks noChangeShapeType="1"/>
          </p:cNvSpPr>
          <p:nvPr/>
        </p:nvSpPr>
        <p:spPr bwMode="auto">
          <a:xfrm flipH="1">
            <a:off x="2555774" y="1113847"/>
            <a:ext cx="864097" cy="311361"/>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
        <p:nvSpPr>
          <p:cNvPr id="9" name="Line 36">
            <a:extLst>
              <a:ext uri="{FF2B5EF4-FFF2-40B4-BE49-F238E27FC236}">
                <a16:creationId xmlns:a16="http://schemas.microsoft.com/office/drawing/2014/main" id="{0652D764-7F38-E914-3562-6F71DBDAE4E2}"/>
              </a:ext>
            </a:extLst>
          </p:cNvPr>
          <p:cNvSpPr>
            <a:spLocks noChangeShapeType="1"/>
          </p:cNvSpPr>
          <p:nvPr/>
        </p:nvSpPr>
        <p:spPr bwMode="auto">
          <a:xfrm>
            <a:off x="5615852" y="1113063"/>
            <a:ext cx="864097" cy="311361"/>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
        <p:nvSpPr>
          <p:cNvPr id="10" name="Titel 4">
            <a:extLst>
              <a:ext uri="{FF2B5EF4-FFF2-40B4-BE49-F238E27FC236}">
                <a16:creationId xmlns:a16="http://schemas.microsoft.com/office/drawing/2014/main" id="{588AC44C-EEC0-DADF-CB50-2330AEF9F990}"/>
              </a:ext>
            </a:extLst>
          </p:cNvPr>
          <p:cNvSpPr txBox="1">
            <a:spLocks/>
          </p:cNvSpPr>
          <p:nvPr/>
        </p:nvSpPr>
        <p:spPr>
          <a:xfrm>
            <a:off x="3419872" y="672292"/>
            <a:ext cx="2448272" cy="594000"/>
          </a:xfrm>
          <a:prstGeom prst="rect">
            <a:avLst/>
          </a:prstGeom>
        </p:spPr>
        <p:txBody>
          <a:bodyPr vert="horz" lIns="68580" tIns="27000" rIns="68580" bIns="27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r>
              <a:rPr lang="en-US" sz="2700" dirty="0"/>
              <a:t>New Data Type</a:t>
            </a:r>
            <a:endParaRPr lang="en-GB" sz="2700" dirty="0"/>
          </a:p>
        </p:txBody>
      </p:sp>
      <p:sp>
        <p:nvSpPr>
          <p:cNvPr id="11" name="Text Box 10">
            <a:extLst>
              <a:ext uri="{FF2B5EF4-FFF2-40B4-BE49-F238E27FC236}">
                <a16:creationId xmlns:a16="http://schemas.microsoft.com/office/drawing/2014/main" id="{32AFC411-DB43-A2F3-4A33-168B284BDF15}"/>
              </a:ext>
            </a:extLst>
          </p:cNvPr>
          <p:cNvSpPr txBox="1">
            <a:spLocks noChangeArrowheads="1"/>
          </p:cNvSpPr>
          <p:nvPr/>
        </p:nvSpPr>
        <p:spPr bwMode="auto">
          <a:xfrm>
            <a:off x="6479951" y="1421129"/>
            <a:ext cx="2592287" cy="47705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600" dirty="0">
                <a:solidFill>
                  <a:schemeClr val="tx1"/>
                </a:solidFill>
                <a:latin typeface="Arial" panose="020B0604020202020204" pitchFamily="34" charset="0"/>
              </a:rPr>
              <a:t>New Data Structures</a:t>
            </a:r>
            <a:endParaRPr lang="ru-RU" altLang="ru-RU" sz="1600" dirty="0">
              <a:solidFill>
                <a:schemeClr val="tx1"/>
              </a:solidFill>
              <a:latin typeface="Arial" panose="020B0604020202020204" pitchFamily="34" charset="0"/>
            </a:endParaRPr>
          </a:p>
          <a:p>
            <a:pPr algn="ctr" eaLnBrk="1" hangingPunct="1">
              <a:spcBef>
                <a:spcPct val="0"/>
              </a:spcBef>
            </a:pPr>
            <a:r>
              <a:rPr lang="ru-RU" altLang="ru-RU" sz="900" dirty="0">
                <a:solidFill>
                  <a:schemeClr val="tx1"/>
                </a:solidFill>
                <a:latin typeface="Arial" panose="020B0604020202020204" pitchFamily="34" charset="0"/>
              </a:rPr>
              <a:t>(</a:t>
            </a:r>
            <a:r>
              <a:rPr lang="en-US" altLang="ru-RU" sz="900" dirty="0">
                <a:solidFill>
                  <a:schemeClr val="tx1"/>
                </a:solidFill>
                <a:latin typeface="Arial" panose="020B0604020202020204" pitchFamily="34" charset="0"/>
              </a:rPr>
              <a:t>new table &amp; code to fit particular requirements</a:t>
            </a:r>
            <a:r>
              <a:rPr lang="ru-RU" altLang="ru-RU" sz="900" dirty="0">
                <a:solidFill>
                  <a:schemeClr val="tx1"/>
                </a:solidFill>
                <a:latin typeface="Arial" panose="020B0604020202020204" pitchFamily="34" charset="0"/>
              </a:rPr>
              <a:t>)</a:t>
            </a:r>
          </a:p>
        </p:txBody>
      </p:sp>
      <p:pic>
        <p:nvPicPr>
          <p:cNvPr id="12" name="Picture 11">
            <a:extLst>
              <a:ext uri="{FF2B5EF4-FFF2-40B4-BE49-F238E27FC236}">
                <a16:creationId xmlns:a16="http://schemas.microsoft.com/office/drawing/2014/main" id="{9BC11E4B-2B07-0B54-80AF-6FE3B39040E0}"/>
              </a:ext>
            </a:extLst>
          </p:cNvPr>
          <p:cNvPicPr>
            <a:picLocks noChangeAspect="1"/>
          </p:cNvPicPr>
          <p:nvPr/>
        </p:nvPicPr>
        <p:blipFill>
          <a:blip r:embed="rId3"/>
          <a:stretch>
            <a:fillRect/>
          </a:stretch>
        </p:blipFill>
        <p:spPr>
          <a:xfrm>
            <a:off x="2627784" y="1901479"/>
            <a:ext cx="3770793" cy="1995410"/>
          </a:xfrm>
          <a:prstGeom prst="rect">
            <a:avLst/>
          </a:prstGeom>
          <a:ln>
            <a:solidFill>
              <a:srgbClr val="0070C0"/>
            </a:solidFill>
          </a:ln>
        </p:spPr>
      </p:pic>
      <p:sp>
        <p:nvSpPr>
          <p:cNvPr id="13" name="Text Box 52">
            <a:extLst>
              <a:ext uri="{FF2B5EF4-FFF2-40B4-BE49-F238E27FC236}">
                <a16:creationId xmlns:a16="http://schemas.microsoft.com/office/drawing/2014/main" id="{D43E4928-A395-4764-AF3E-EBFEE3AE44FB}"/>
              </a:ext>
            </a:extLst>
          </p:cNvPr>
          <p:cNvSpPr txBox="1">
            <a:spLocks noChangeArrowheads="1"/>
          </p:cNvSpPr>
          <p:nvPr/>
        </p:nvSpPr>
        <p:spPr bwMode="auto">
          <a:xfrm>
            <a:off x="3033454" y="1646679"/>
            <a:ext cx="28610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50000"/>
              </a:spcBef>
            </a:pPr>
            <a:r>
              <a:rPr lang="en-US" altLang="ru-RU" sz="1200" dirty="0">
                <a:solidFill>
                  <a:schemeClr val="tx1"/>
                </a:solidFill>
                <a:latin typeface="Arial" panose="020B0604020202020204" pitchFamily="34" charset="0"/>
              </a:rPr>
              <a:t>Add new type to </a:t>
            </a:r>
            <a:r>
              <a:rPr lang="en-US" altLang="ru-RU" sz="1200" dirty="0" err="1">
                <a:solidFill>
                  <a:schemeClr val="tx1"/>
                </a:solidFill>
                <a:latin typeface="Arial" panose="020B0604020202020204" pitchFamily="34" charset="0"/>
              </a:rPr>
              <a:t>TypeInfo</a:t>
            </a:r>
            <a:r>
              <a:rPr lang="en-US" altLang="ru-RU" sz="1200" dirty="0">
                <a:solidFill>
                  <a:schemeClr val="tx1"/>
                </a:solidFill>
                <a:latin typeface="Arial" panose="020B0604020202020204" pitchFamily="34" charset="0"/>
              </a:rPr>
              <a:t> table</a:t>
            </a:r>
            <a:endParaRPr lang="ru-RU" altLang="ru-RU" sz="1200" dirty="0">
              <a:solidFill>
                <a:schemeClr val="tx1"/>
              </a:solidFill>
              <a:latin typeface="Arial" panose="020B0604020202020204" pitchFamily="34" charset="0"/>
            </a:endParaRPr>
          </a:p>
        </p:txBody>
      </p:sp>
      <p:sp>
        <p:nvSpPr>
          <p:cNvPr id="16" name="Text Box 52">
            <a:extLst>
              <a:ext uri="{FF2B5EF4-FFF2-40B4-BE49-F238E27FC236}">
                <a16:creationId xmlns:a16="http://schemas.microsoft.com/office/drawing/2014/main" id="{3D774F5D-8E43-70F0-91B7-78D1548F2A4F}"/>
              </a:ext>
            </a:extLst>
          </p:cNvPr>
          <p:cNvSpPr txBox="1">
            <a:spLocks noChangeArrowheads="1"/>
          </p:cNvSpPr>
          <p:nvPr/>
        </p:nvSpPr>
        <p:spPr bwMode="auto">
          <a:xfrm>
            <a:off x="23266" y="2233776"/>
            <a:ext cx="260451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500" b="1" dirty="0">
                <a:solidFill>
                  <a:schemeClr val="tx1"/>
                </a:solidFill>
                <a:latin typeface="Arial" panose="020B0604020202020204" pitchFamily="34" charset="0"/>
              </a:rPr>
              <a:t>To be done manually</a:t>
            </a:r>
            <a:br>
              <a:rPr lang="en-US" altLang="ru-RU" sz="1500" b="1" dirty="0">
                <a:solidFill>
                  <a:schemeClr val="tx1"/>
                </a:solidFill>
                <a:latin typeface="Arial" panose="020B0604020202020204" pitchFamily="34" charset="0"/>
              </a:rPr>
            </a:br>
            <a:r>
              <a:rPr lang="en-US" altLang="ru-RU" sz="1400" dirty="0">
                <a:solidFill>
                  <a:srgbClr val="0070C0"/>
                </a:solidFill>
                <a:latin typeface="Arial" panose="020B0604020202020204" pitchFamily="34" charset="0"/>
              </a:rPr>
              <a:t>Approximate time: 3 minutes  </a:t>
            </a:r>
          </a:p>
          <a:p>
            <a:pPr eaLnBrk="1" hangingPunct="1">
              <a:spcBef>
                <a:spcPct val="50000"/>
              </a:spcBef>
            </a:pPr>
            <a:r>
              <a:rPr lang="en-US" altLang="ru-RU" sz="1400" dirty="0">
                <a:solidFill>
                  <a:schemeClr val="tx1"/>
                </a:solidFill>
                <a:latin typeface="Arial" panose="020B0604020202020204" pitchFamily="34" charset="0"/>
              </a:rPr>
              <a:t>Just add a new table row with object specification required ))</a:t>
            </a:r>
            <a:endParaRPr lang="ru-RU" altLang="ru-RU" sz="1400" dirty="0">
              <a:solidFill>
                <a:schemeClr val="tx1"/>
              </a:solidFill>
              <a:latin typeface="Arial" panose="020B0604020202020204" pitchFamily="34" charset="0"/>
            </a:endParaRPr>
          </a:p>
        </p:txBody>
      </p:sp>
      <p:sp>
        <p:nvSpPr>
          <p:cNvPr id="31" name="Rectangle 30">
            <a:extLst>
              <a:ext uri="{FF2B5EF4-FFF2-40B4-BE49-F238E27FC236}">
                <a16:creationId xmlns:a16="http://schemas.microsoft.com/office/drawing/2014/main" id="{6B3E3411-013B-7CB6-5936-0F5E6E6D983D}"/>
              </a:ext>
            </a:extLst>
          </p:cNvPr>
          <p:cNvSpPr/>
          <p:nvPr/>
        </p:nvSpPr>
        <p:spPr>
          <a:xfrm>
            <a:off x="5687864" y="1844534"/>
            <a:ext cx="747103" cy="2127609"/>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lumMod val="50000"/>
                </a:schemeClr>
              </a:solidFill>
            </a:endParaRPr>
          </a:p>
        </p:txBody>
      </p:sp>
      <p:sp>
        <p:nvSpPr>
          <p:cNvPr id="32" name="Text Box 52">
            <a:extLst>
              <a:ext uri="{FF2B5EF4-FFF2-40B4-BE49-F238E27FC236}">
                <a16:creationId xmlns:a16="http://schemas.microsoft.com/office/drawing/2014/main" id="{11AD76AF-95C5-CD65-FF09-13A449AB446C}"/>
              </a:ext>
            </a:extLst>
          </p:cNvPr>
          <p:cNvSpPr txBox="1">
            <a:spLocks noChangeArrowheads="1"/>
          </p:cNvSpPr>
          <p:nvPr/>
        </p:nvSpPr>
        <p:spPr bwMode="auto">
          <a:xfrm>
            <a:off x="6448077" y="2256978"/>
            <a:ext cx="2673415"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500" b="1" dirty="0">
                <a:solidFill>
                  <a:schemeClr val="tx1"/>
                </a:solidFill>
                <a:latin typeface="Arial" panose="020B0604020202020204" pitchFamily="34" charset="0"/>
              </a:rPr>
              <a:t>To be done manually</a:t>
            </a:r>
            <a:br>
              <a:rPr lang="en-US" altLang="ru-RU" sz="1500" b="1" dirty="0">
                <a:solidFill>
                  <a:schemeClr val="tx1"/>
                </a:solidFill>
                <a:latin typeface="Arial" panose="020B0604020202020204" pitchFamily="34" charset="0"/>
              </a:rPr>
            </a:br>
            <a:r>
              <a:rPr lang="en-US" altLang="ru-RU" sz="1400" dirty="0">
                <a:solidFill>
                  <a:srgbClr val="0070C0"/>
                </a:solidFill>
                <a:latin typeface="Arial" panose="020B0604020202020204" pitchFamily="34" charset="0"/>
              </a:rPr>
              <a:t>Approximate time: 1 week</a:t>
            </a:r>
          </a:p>
          <a:p>
            <a:pPr eaLnBrk="1" hangingPunct="1">
              <a:spcBef>
                <a:spcPct val="50000"/>
              </a:spcBef>
            </a:pPr>
            <a:r>
              <a:rPr lang="en-US" altLang="ru-RU" sz="1400" b="1" dirty="0">
                <a:solidFill>
                  <a:schemeClr val="tx1"/>
                </a:solidFill>
                <a:latin typeface="Arial" panose="020B0604020202020204" pitchFamily="34" charset="0"/>
              </a:rPr>
              <a:t>Tasks</a:t>
            </a:r>
            <a:r>
              <a:rPr lang="en-US" altLang="ru-RU" sz="1400" dirty="0">
                <a:solidFill>
                  <a:schemeClr val="tx1"/>
                </a:solidFill>
                <a:latin typeface="Arial" panose="020B0604020202020204" pitchFamily="34" charset="0"/>
              </a:rPr>
              <a:t>: </a:t>
            </a:r>
            <a:r>
              <a:rPr lang="en-US" altLang="ru-RU" sz="1200" dirty="0">
                <a:solidFill>
                  <a:schemeClr val="tx1"/>
                </a:solidFill>
                <a:latin typeface="Arial" panose="020B0604020202020204" pitchFamily="34" charset="0"/>
              </a:rPr>
              <a:t>develop and add </a:t>
            </a:r>
            <a:r>
              <a:rPr lang="en-US" altLang="ru-RU" sz="1200" u="sng" dirty="0">
                <a:solidFill>
                  <a:schemeClr val="tx1"/>
                </a:solidFill>
                <a:latin typeface="Arial" panose="020B0604020202020204" pitchFamily="34" charset="0"/>
              </a:rPr>
              <a:t>new table</a:t>
            </a:r>
            <a:r>
              <a:rPr lang="en-US" altLang="ru-RU" sz="1200" dirty="0">
                <a:solidFill>
                  <a:schemeClr val="tx1"/>
                </a:solidFill>
                <a:latin typeface="Arial" panose="020B0604020202020204" pitchFamily="34" charset="0"/>
              </a:rPr>
              <a:t>; define read / write logic with respect to mandatory (or optional) fields and types; reflect to </a:t>
            </a:r>
            <a:r>
              <a:rPr lang="en-US" altLang="ru-RU" sz="1200" u="sng" dirty="0">
                <a:solidFill>
                  <a:schemeClr val="tx1"/>
                </a:solidFill>
                <a:latin typeface="Arial" panose="020B0604020202020204" pitchFamily="34" charset="0"/>
              </a:rPr>
              <a:t>OOP model</a:t>
            </a:r>
            <a:r>
              <a:rPr lang="en-US" altLang="ru-RU" sz="1200" dirty="0">
                <a:solidFill>
                  <a:schemeClr val="tx1"/>
                </a:solidFill>
                <a:latin typeface="Arial" panose="020B0604020202020204" pitchFamily="34" charset="0"/>
              </a:rPr>
              <a:t> and provide consistency check (</a:t>
            </a:r>
            <a:r>
              <a:rPr lang="en-US" altLang="ru-RU" sz="1200" u="sng" dirty="0">
                <a:solidFill>
                  <a:schemeClr val="tx1"/>
                </a:solidFill>
                <a:latin typeface="Arial" panose="020B0604020202020204" pitchFamily="34" charset="0"/>
              </a:rPr>
              <a:t>validators</a:t>
            </a:r>
            <a:r>
              <a:rPr lang="en-US" altLang="ru-RU" sz="1200" dirty="0">
                <a:solidFill>
                  <a:schemeClr val="tx1"/>
                </a:solidFill>
                <a:latin typeface="Arial" panose="020B0604020202020204" pitchFamily="34" charset="0"/>
              </a:rPr>
              <a:t>); develop </a:t>
            </a:r>
            <a:r>
              <a:rPr lang="en-US" altLang="ru-RU" sz="1200" u="sng" dirty="0">
                <a:solidFill>
                  <a:schemeClr val="tx1"/>
                </a:solidFill>
                <a:latin typeface="Arial" panose="020B0604020202020204" pitchFamily="34" charset="0"/>
              </a:rPr>
              <a:t>import</a:t>
            </a:r>
            <a:r>
              <a:rPr lang="en-US" altLang="ru-RU" sz="1200" dirty="0">
                <a:solidFill>
                  <a:schemeClr val="tx1"/>
                </a:solidFill>
                <a:latin typeface="Arial" panose="020B0604020202020204" pitchFamily="34" charset="0"/>
              </a:rPr>
              <a:t> / </a:t>
            </a:r>
            <a:r>
              <a:rPr lang="en-US" altLang="ru-RU" sz="1200" u="sng" dirty="0">
                <a:solidFill>
                  <a:schemeClr val="tx1"/>
                </a:solidFill>
                <a:latin typeface="Arial" panose="020B0604020202020204" pitchFamily="34" charset="0"/>
              </a:rPr>
              <a:t>export</a:t>
            </a:r>
            <a:r>
              <a:rPr lang="en-US" altLang="ru-RU" sz="1200" dirty="0">
                <a:solidFill>
                  <a:schemeClr val="tx1"/>
                </a:solidFill>
                <a:latin typeface="Arial" panose="020B0604020202020204" pitchFamily="34" charset="0"/>
              </a:rPr>
              <a:t> and </a:t>
            </a:r>
            <a:r>
              <a:rPr lang="en-US" altLang="ru-RU" sz="1200" u="sng" dirty="0">
                <a:solidFill>
                  <a:schemeClr val="tx1"/>
                </a:solidFill>
                <a:latin typeface="Arial" panose="020B0604020202020204" pitchFamily="34" charset="0"/>
              </a:rPr>
              <a:t>search</a:t>
            </a:r>
            <a:r>
              <a:rPr lang="en-US" altLang="ru-RU" sz="1200" dirty="0">
                <a:solidFill>
                  <a:schemeClr val="tx1"/>
                </a:solidFill>
                <a:latin typeface="Arial" panose="020B0604020202020204" pitchFamily="34" charset="0"/>
              </a:rPr>
              <a:t> facilities, etc.</a:t>
            </a:r>
          </a:p>
        </p:txBody>
      </p:sp>
      <p:sp>
        <p:nvSpPr>
          <p:cNvPr id="33" name="Line 36">
            <a:extLst>
              <a:ext uri="{FF2B5EF4-FFF2-40B4-BE49-F238E27FC236}">
                <a16:creationId xmlns:a16="http://schemas.microsoft.com/office/drawing/2014/main" id="{0E7D72A9-DA3E-76E4-F241-377893B3EC4B}"/>
              </a:ext>
            </a:extLst>
          </p:cNvPr>
          <p:cNvSpPr>
            <a:spLocks noChangeShapeType="1"/>
          </p:cNvSpPr>
          <p:nvPr/>
        </p:nvSpPr>
        <p:spPr bwMode="auto">
          <a:xfrm>
            <a:off x="7764686" y="1898183"/>
            <a:ext cx="0" cy="35879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cxnSp>
        <p:nvCxnSpPr>
          <p:cNvPr id="34" name="Straight Arrow Connector 33">
            <a:extLst>
              <a:ext uri="{FF2B5EF4-FFF2-40B4-BE49-F238E27FC236}">
                <a16:creationId xmlns:a16="http://schemas.microsoft.com/office/drawing/2014/main" id="{7174DE6C-970F-D92D-E400-7289A0AC7FCC}"/>
              </a:ext>
            </a:extLst>
          </p:cNvPr>
          <p:cNvCxnSpPr>
            <a:cxnSpLocks/>
          </p:cNvCxnSpPr>
          <p:nvPr/>
        </p:nvCxnSpPr>
        <p:spPr>
          <a:xfrm flipH="1" flipV="1">
            <a:off x="2555776" y="1901479"/>
            <a:ext cx="3159224" cy="750281"/>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52">
            <a:extLst>
              <a:ext uri="{FF2B5EF4-FFF2-40B4-BE49-F238E27FC236}">
                <a16:creationId xmlns:a16="http://schemas.microsoft.com/office/drawing/2014/main" id="{1EB2A467-239E-82A5-0A36-57132646BB7A}"/>
              </a:ext>
            </a:extLst>
          </p:cNvPr>
          <p:cNvSpPr txBox="1">
            <a:spLocks noChangeArrowheads="1"/>
          </p:cNvSpPr>
          <p:nvPr/>
        </p:nvSpPr>
        <p:spPr bwMode="auto">
          <a:xfrm>
            <a:off x="0" y="3972143"/>
            <a:ext cx="7596336"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1500" b="1" dirty="0">
                <a:solidFill>
                  <a:schemeClr val="tx1"/>
                </a:solidFill>
                <a:latin typeface="Arial" panose="020B0604020202020204" pitchFamily="34" charset="0"/>
              </a:rPr>
              <a:t>Question: </a:t>
            </a:r>
            <a:r>
              <a:rPr lang="en-US" altLang="ru-RU" sz="1500" dirty="0">
                <a:solidFill>
                  <a:schemeClr val="tx1"/>
                </a:solidFill>
                <a:latin typeface="Arial" panose="020B0604020202020204" pitchFamily="34" charset="0"/>
              </a:rPr>
              <a:t>It seems that all can be done with extended properties.</a:t>
            </a:r>
            <a:r>
              <a:rPr lang="en-US" altLang="ru-RU" sz="1500" b="1" dirty="0">
                <a:solidFill>
                  <a:schemeClr val="tx1"/>
                </a:solidFill>
                <a:latin typeface="Arial" panose="020B0604020202020204" pitchFamily="34" charset="0"/>
              </a:rPr>
              <a:t> 	</a:t>
            </a:r>
            <a:br>
              <a:rPr lang="en-US" altLang="ru-RU" sz="1500" b="1" dirty="0">
                <a:solidFill>
                  <a:schemeClr val="tx1"/>
                </a:solidFill>
                <a:latin typeface="Arial" panose="020B0604020202020204" pitchFamily="34" charset="0"/>
              </a:rPr>
            </a:br>
            <a:r>
              <a:rPr lang="en-US" altLang="ru-RU" sz="1500" dirty="0">
                <a:solidFill>
                  <a:schemeClr val="tx1"/>
                </a:solidFill>
                <a:latin typeface="Arial" panose="020B0604020202020204" pitchFamily="34" charset="0"/>
              </a:rPr>
              <a:t>Why to use new data structures?      </a:t>
            </a:r>
          </a:p>
          <a:p>
            <a:pPr eaLnBrk="1" hangingPunct="1">
              <a:spcBef>
                <a:spcPts val="300"/>
              </a:spcBef>
            </a:pPr>
            <a:r>
              <a:rPr lang="en-US" altLang="ru-RU" sz="1500" b="1" dirty="0">
                <a:solidFill>
                  <a:schemeClr val="tx1"/>
                </a:solidFill>
                <a:latin typeface="Arial" panose="020B0604020202020204" pitchFamily="34" charset="0"/>
              </a:rPr>
              <a:t>Short</a:t>
            </a:r>
            <a:r>
              <a:rPr lang="en-US" altLang="ru-RU" sz="1500" dirty="0">
                <a:solidFill>
                  <a:schemeClr val="tx1"/>
                </a:solidFill>
                <a:latin typeface="Arial" panose="020B0604020202020204" pitchFamily="34" charset="0"/>
              </a:rPr>
              <a:t> </a:t>
            </a:r>
            <a:r>
              <a:rPr lang="en-US" altLang="ru-RU" sz="1500" b="1" dirty="0">
                <a:solidFill>
                  <a:schemeClr val="tx1"/>
                </a:solidFill>
                <a:latin typeface="Arial" panose="020B0604020202020204" pitchFamily="34" charset="0"/>
              </a:rPr>
              <a:t>Answer: </a:t>
            </a:r>
            <a:r>
              <a:rPr lang="en-US" altLang="ru-RU" sz="1400" b="1" dirty="0">
                <a:solidFill>
                  <a:srgbClr val="00B050"/>
                </a:solidFill>
                <a:latin typeface="Arial" panose="020B0604020202020204" pitchFamily="34" charset="0"/>
              </a:rPr>
              <a:t>Performance</a:t>
            </a:r>
            <a:r>
              <a:rPr lang="en-US" altLang="ru-RU" sz="1400" dirty="0">
                <a:solidFill>
                  <a:srgbClr val="00B050"/>
                </a:solidFill>
                <a:latin typeface="Arial" panose="020B0604020202020204" pitchFamily="34" charset="0"/>
              </a:rPr>
              <a:t> </a:t>
            </a:r>
            <a:r>
              <a:rPr lang="en-US" altLang="ru-RU" sz="1200" dirty="0">
                <a:solidFill>
                  <a:schemeClr val="bg1">
                    <a:lumMod val="50000"/>
                  </a:schemeClr>
                </a:solidFill>
                <a:latin typeface="Arial" panose="020B0604020202020204" pitchFamily="34" charset="0"/>
              </a:rPr>
              <a:t>(especially if number of new type objects is expected to exceed 10K)</a:t>
            </a:r>
            <a:endParaRPr lang="ru-RU" altLang="ru-RU" sz="1200" dirty="0">
              <a:solidFill>
                <a:schemeClr val="bg1">
                  <a:lumMod val="50000"/>
                </a:schemeClr>
              </a:solidFill>
              <a:latin typeface="Arial" panose="020B0604020202020204" pitchFamily="34" charset="0"/>
            </a:endParaRPr>
          </a:p>
        </p:txBody>
      </p:sp>
      <p:sp>
        <p:nvSpPr>
          <p:cNvPr id="42" name="Line 36">
            <a:extLst>
              <a:ext uri="{FF2B5EF4-FFF2-40B4-BE49-F238E27FC236}">
                <a16:creationId xmlns:a16="http://schemas.microsoft.com/office/drawing/2014/main" id="{2E8E2EB8-2EE8-3878-2665-49259370C43B}"/>
              </a:ext>
            </a:extLst>
          </p:cNvPr>
          <p:cNvSpPr>
            <a:spLocks noChangeShapeType="1"/>
          </p:cNvSpPr>
          <p:nvPr/>
        </p:nvSpPr>
        <p:spPr bwMode="auto">
          <a:xfrm>
            <a:off x="1259632" y="1901479"/>
            <a:ext cx="0" cy="35879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Tree>
    <p:extLst>
      <p:ext uri="{BB962C8B-B14F-4D97-AF65-F5344CB8AC3E}">
        <p14:creationId xmlns:p14="http://schemas.microsoft.com/office/powerpoint/2010/main" val="257445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Demonstration: </a:t>
            </a:r>
            <a:r>
              <a:rPr lang="de-DE" dirty="0" err="1"/>
              <a:t>Bandgap</a:t>
            </a:r>
            <a:r>
              <a:rPr lang="de-DE" dirty="0"/>
              <a:t> Data</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25</a:t>
            </a:fld>
            <a:r>
              <a:rPr lang="de-DE"/>
              <a:t> </a:t>
            </a:r>
            <a:endParaRPr lang="de-DE"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71762" y="553040"/>
            <a:ext cx="89647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600" b="1" dirty="0">
                <a:solidFill>
                  <a:schemeClr val="tx1"/>
                </a:solidFill>
                <a:latin typeface="Arial" panose="020B0604020202020204" pitchFamily="34" charset="0"/>
              </a:rPr>
              <a:t>Task: </a:t>
            </a:r>
            <a:r>
              <a:rPr lang="en-US" altLang="ru-RU" sz="1600" dirty="0">
                <a:solidFill>
                  <a:schemeClr val="tx1"/>
                </a:solidFill>
                <a:latin typeface="Arial" panose="020B0604020202020204" pitchFamily="34" charset="0"/>
              </a:rPr>
              <a:t>check RDMS on Bandgap data from </a:t>
            </a:r>
            <a:r>
              <a:rPr lang="en-US" altLang="ru-RU" sz="1600" dirty="0">
                <a:solidFill>
                  <a:schemeClr val="tx1"/>
                </a:solidFill>
                <a:latin typeface="Arial" panose="020B0604020202020204" pitchFamily="34" charset="0"/>
                <a:hlinkClick r:id="rId3"/>
              </a:rPr>
              <a:t>bg.imet-db.ru</a:t>
            </a:r>
            <a:r>
              <a:rPr lang="en-US" altLang="ru-RU" sz="1600" dirty="0">
                <a:solidFill>
                  <a:schemeClr val="tx1"/>
                </a:solidFill>
                <a:latin typeface="Arial" panose="020B0604020202020204" pitchFamily="34" charset="0"/>
              </a:rPr>
              <a:t> to test functionality and features.</a:t>
            </a:r>
          </a:p>
        </p:txBody>
      </p:sp>
      <p:sp>
        <p:nvSpPr>
          <p:cNvPr id="8" name="TextBox 7">
            <a:extLst>
              <a:ext uri="{FF2B5EF4-FFF2-40B4-BE49-F238E27FC236}">
                <a16:creationId xmlns:a16="http://schemas.microsoft.com/office/drawing/2014/main" id="{644F486A-C6E9-BD10-7C00-10CCCC052789}"/>
              </a:ext>
            </a:extLst>
          </p:cNvPr>
          <p:cNvSpPr txBox="1"/>
          <p:nvPr/>
        </p:nvSpPr>
        <p:spPr>
          <a:xfrm>
            <a:off x="611560" y="4587285"/>
            <a:ext cx="6656070" cy="430887"/>
          </a:xfrm>
          <a:prstGeom prst="rect">
            <a:avLst/>
          </a:prstGeom>
          <a:noFill/>
        </p:spPr>
        <p:txBody>
          <a:bodyPr wrap="square">
            <a:spAutoFit/>
          </a:bodyPr>
          <a:lstStyle/>
          <a:p>
            <a:r>
              <a:rPr lang="en-US" altLang="ru-RU" sz="1100" dirty="0">
                <a:solidFill>
                  <a:schemeClr val="tx1"/>
                </a:solidFill>
                <a:latin typeface="Arial" panose="020B0604020202020204" pitchFamily="34" charset="0"/>
                <a:hlinkClick r:id="rId4"/>
              </a:rPr>
              <a:t>https://demo.mdi.ruhr-uni-bochum.de/</a:t>
            </a:r>
            <a:endParaRPr lang="en-US" altLang="ru-RU" sz="1100" dirty="0">
              <a:solidFill>
                <a:schemeClr val="tx1"/>
              </a:solidFill>
              <a:latin typeface="Arial" panose="020B0604020202020204" pitchFamily="34" charset="0"/>
            </a:endParaRPr>
          </a:p>
          <a:p>
            <a:r>
              <a:rPr lang="en-US" altLang="ru-RU" sz="1100" dirty="0">
                <a:solidFill>
                  <a:schemeClr val="tx1"/>
                </a:solidFill>
                <a:latin typeface="Arial" panose="020B0604020202020204" pitchFamily="34" charset="0"/>
              </a:rPr>
              <a:t>Source data</a:t>
            </a:r>
            <a:r>
              <a:rPr lang="en-US" altLang="ru-RU" sz="1100" dirty="0">
                <a:latin typeface="Arial" panose="020B0604020202020204" pitchFamily="34" charset="0"/>
              </a:rPr>
              <a:t>:</a:t>
            </a:r>
            <a:r>
              <a:rPr lang="en-US" altLang="ru-RU" sz="1100" dirty="0">
                <a:solidFill>
                  <a:schemeClr val="tx1"/>
                </a:solidFill>
                <a:latin typeface="Arial" panose="020B0604020202020204" pitchFamily="34" charset="0"/>
              </a:rPr>
              <a:t> </a:t>
            </a:r>
            <a:r>
              <a:rPr lang="en-US" altLang="ru-RU" sz="1100" dirty="0">
                <a:solidFill>
                  <a:schemeClr val="tx1"/>
                </a:solidFill>
                <a:latin typeface="Arial" panose="020B0604020202020204" pitchFamily="34" charset="0"/>
                <a:hlinkClick r:id="rId3"/>
              </a:rPr>
              <a:t>https://bg.imet-db.ru/</a:t>
            </a:r>
            <a:endParaRPr lang="en-US" altLang="ru-RU" sz="1100" dirty="0">
              <a:solidFill>
                <a:schemeClr val="tx1"/>
              </a:solidFill>
              <a:latin typeface="Arial" panose="020B0604020202020204" pitchFamily="34" charset="0"/>
            </a:endParaRPr>
          </a:p>
        </p:txBody>
      </p:sp>
      <p:sp>
        <p:nvSpPr>
          <p:cNvPr id="14" name="Line 36">
            <a:extLst>
              <a:ext uri="{FF2B5EF4-FFF2-40B4-BE49-F238E27FC236}">
                <a16:creationId xmlns:a16="http://schemas.microsoft.com/office/drawing/2014/main" id="{4B6D4823-448E-2EA2-09FB-2D9D8AB1038C}"/>
              </a:ext>
            </a:extLst>
          </p:cNvPr>
          <p:cNvSpPr>
            <a:spLocks noChangeShapeType="1"/>
          </p:cNvSpPr>
          <p:nvPr/>
        </p:nvSpPr>
        <p:spPr bwMode="auto">
          <a:xfrm>
            <a:off x="754953" y="2210772"/>
            <a:ext cx="0" cy="54257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013"/>
          </a:p>
        </p:txBody>
      </p:sp>
      <p:sp>
        <p:nvSpPr>
          <p:cNvPr id="17" name="TextBox 16">
            <a:extLst>
              <a:ext uri="{FF2B5EF4-FFF2-40B4-BE49-F238E27FC236}">
                <a16:creationId xmlns:a16="http://schemas.microsoft.com/office/drawing/2014/main" id="{659FC9BA-E120-1CE1-4437-F9CA84474D09}"/>
              </a:ext>
            </a:extLst>
          </p:cNvPr>
          <p:cNvSpPr txBox="1"/>
          <p:nvPr/>
        </p:nvSpPr>
        <p:spPr>
          <a:xfrm>
            <a:off x="95034" y="1123612"/>
            <a:ext cx="3027397" cy="1077218"/>
          </a:xfrm>
          <a:prstGeom prst="rect">
            <a:avLst/>
          </a:prstGeom>
          <a:noFill/>
          <a:ln>
            <a:solidFill>
              <a:schemeClr val="tx1"/>
            </a:solidFill>
          </a:ln>
        </p:spPr>
        <p:txBody>
          <a:bodyPr wrap="square">
            <a:spAutoFit/>
          </a:bodyPr>
          <a:lstStyle/>
          <a:p>
            <a:pPr eaLnBrk="1" hangingPunct="1">
              <a:spcBef>
                <a:spcPts val="0"/>
              </a:spcBef>
            </a:pPr>
            <a:r>
              <a:rPr lang="en-US" altLang="ru-RU" sz="1600" b="1" dirty="0">
                <a:solidFill>
                  <a:schemeClr val="tx1"/>
                </a:solidFill>
                <a:latin typeface="Arial" panose="020B0604020202020204" pitchFamily="34" charset="0"/>
              </a:rPr>
              <a:t>Source data in numbers:</a:t>
            </a:r>
          </a:p>
          <a:p>
            <a:pPr marL="285750" indent="-285750" eaLnBrk="1" hangingPunct="1">
              <a:spcBef>
                <a:spcPts val="0"/>
              </a:spcBef>
              <a:buFont typeface="Arial" panose="020B0604020202020204" pitchFamily="34" charset="0"/>
              <a:buChar char="•"/>
            </a:pPr>
            <a:r>
              <a:rPr lang="en-US" altLang="ru-RU" sz="1600" dirty="0">
                <a:solidFill>
                  <a:schemeClr val="tx1"/>
                </a:solidFill>
                <a:latin typeface="Arial" panose="020B0604020202020204" pitchFamily="34" charset="0"/>
              </a:rPr>
              <a:t>Substances: 4748</a:t>
            </a:r>
          </a:p>
          <a:p>
            <a:pPr marL="285750" indent="-285750" eaLnBrk="1" hangingPunct="1">
              <a:spcBef>
                <a:spcPts val="0"/>
              </a:spcBef>
              <a:buFont typeface="Arial" panose="020B0604020202020204" pitchFamily="34" charset="0"/>
              <a:buChar char="•"/>
            </a:pPr>
            <a:r>
              <a:rPr lang="en-US" altLang="ru-RU" sz="1600" dirty="0">
                <a:solidFill>
                  <a:schemeClr val="tx1"/>
                </a:solidFill>
                <a:latin typeface="Arial" panose="020B0604020202020204" pitchFamily="34" charset="0"/>
              </a:rPr>
              <a:t>Bandgap records: 10264</a:t>
            </a:r>
          </a:p>
          <a:p>
            <a:pPr marL="285750" indent="-285750" eaLnBrk="1" hangingPunct="1">
              <a:spcBef>
                <a:spcPts val="0"/>
              </a:spcBef>
              <a:buFont typeface="Arial" panose="020B0604020202020204" pitchFamily="34" charset="0"/>
              <a:buChar char="•"/>
            </a:pPr>
            <a:r>
              <a:rPr lang="en-US" altLang="ru-RU" sz="1600" dirty="0">
                <a:solidFill>
                  <a:schemeClr val="tx1"/>
                </a:solidFill>
                <a:latin typeface="Arial" panose="020B0604020202020204" pitchFamily="34" charset="0"/>
              </a:rPr>
              <a:t>Literature references: 1861</a:t>
            </a:r>
          </a:p>
        </p:txBody>
      </p:sp>
      <p:pic>
        <p:nvPicPr>
          <p:cNvPr id="19" name="Picture 18">
            <a:extLst>
              <a:ext uri="{FF2B5EF4-FFF2-40B4-BE49-F238E27FC236}">
                <a16:creationId xmlns:a16="http://schemas.microsoft.com/office/drawing/2014/main" id="{AB5EDBD1-BB69-8215-A889-25CAE6034176}"/>
              </a:ext>
            </a:extLst>
          </p:cNvPr>
          <p:cNvPicPr>
            <a:picLocks noChangeAspect="1"/>
          </p:cNvPicPr>
          <p:nvPr/>
        </p:nvPicPr>
        <p:blipFill>
          <a:blip r:embed="rId5"/>
          <a:stretch>
            <a:fillRect/>
          </a:stretch>
        </p:blipFill>
        <p:spPr>
          <a:xfrm>
            <a:off x="213659" y="3019494"/>
            <a:ext cx="2790145" cy="1263360"/>
          </a:xfrm>
          <a:prstGeom prst="rect">
            <a:avLst/>
          </a:prstGeom>
          <a:ln>
            <a:solidFill>
              <a:srgbClr val="0070C0"/>
            </a:solidFill>
          </a:ln>
        </p:spPr>
      </p:pic>
      <p:sp>
        <p:nvSpPr>
          <p:cNvPr id="21" name="TextBox 20">
            <a:extLst>
              <a:ext uri="{FF2B5EF4-FFF2-40B4-BE49-F238E27FC236}">
                <a16:creationId xmlns:a16="http://schemas.microsoft.com/office/drawing/2014/main" id="{CC240763-4ABE-31A2-8825-3598A495F130}"/>
              </a:ext>
            </a:extLst>
          </p:cNvPr>
          <p:cNvSpPr txBox="1"/>
          <p:nvPr/>
        </p:nvSpPr>
        <p:spPr>
          <a:xfrm>
            <a:off x="196167" y="2679918"/>
            <a:ext cx="1850157" cy="307777"/>
          </a:xfrm>
          <a:prstGeom prst="rect">
            <a:avLst/>
          </a:prstGeom>
          <a:noFill/>
        </p:spPr>
        <p:txBody>
          <a:bodyPr wrap="square">
            <a:spAutoFit/>
          </a:bodyPr>
          <a:lstStyle/>
          <a:p>
            <a:r>
              <a:rPr lang="en-US" altLang="ru-RU" sz="1400" dirty="0">
                <a:solidFill>
                  <a:schemeClr val="tx1"/>
                </a:solidFill>
                <a:latin typeface="Arial" panose="020B0604020202020204" pitchFamily="34" charset="0"/>
              </a:rPr>
              <a:t>Projects structure:</a:t>
            </a:r>
            <a:endParaRPr lang="en-US" dirty="0"/>
          </a:p>
        </p:txBody>
      </p:sp>
      <p:pic>
        <p:nvPicPr>
          <p:cNvPr id="23" name="Picture 22">
            <a:extLst>
              <a:ext uri="{FF2B5EF4-FFF2-40B4-BE49-F238E27FC236}">
                <a16:creationId xmlns:a16="http://schemas.microsoft.com/office/drawing/2014/main" id="{DBD7A531-DC52-ED89-2C75-3592083EAB74}"/>
              </a:ext>
            </a:extLst>
          </p:cNvPr>
          <p:cNvPicPr>
            <a:picLocks noChangeAspect="1"/>
          </p:cNvPicPr>
          <p:nvPr/>
        </p:nvPicPr>
        <p:blipFill>
          <a:blip r:embed="rId6"/>
          <a:stretch>
            <a:fillRect/>
          </a:stretch>
        </p:blipFill>
        <p:spPr>
          <a:xfrm>
            <a:off x="3681217" y="884219"/>
            <a:ext cx="4995237" cy="2055277"/>
          </a:xfrm>
          <a:prstGeom prst="rect">
            <a:avLst/>
          </a:prstGeom>
          <a:ln>
            <a:solidFill>
              <a:srgbClr val="0070C0"/>
            </a:solidFill>
          </a:ln>
        </p:spPr>
      </p:pic>
      <p:cxnSp>
        <p:nvCxnSpPr>
          <p:cNvPr id="24" name="Straight Arrow Connector 23">
            <a:extLst>
              <a:ext uri="{FF2B5EF4-FFF2-40B4-BE49-F238E27FC236}">
                <a16:creationId xmlns:a16="http://schemas.microsoft.com/office/drawing/2014/main" id="{FAE7FDE7-135F-AA12-79D6-3B421963673C}"/>
              </a:ext>
            </a:extLst>
          </p:cNvPr>
          <p:cNvCxnSpPr>
            <a:cxnSpLocks/>
          </p:cNvCxnSpPr>
          <p:nvPr/>
        </p:nvCxnSpPr>
        <p:spPr>
          <a:xfrm flipV="1">
            <a:off x="2915816" y="1779662"/>
            <a:ext cx="1152128" cy="216024"/>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37F1B43-80F2-C3C1-554E-797914265421}"/>
              </a:ext>
            </a:extLst>
          </p:cNvPr>
          <p:cNvCxnSpPr>
            <a:cxnSpLocks/>
          </p:cNvCxnSpPr>
          <p:nvPr/>
        </p:nvCxnSpPr>
        <p:spPr>
          <a:xfrm>
            <a:off x="988479" y="1618074"/>
            <a:ext cx="3079465" cy="953676"/>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50E8C94-0569-4C04-6B4C-93DAF4831AC4}"/>
              </a:ext>
            </a:extLst>
          </p:cNvPr>
          <p:cNvSpPr txBox="1"/>
          <p:nvPr/>
        </p:nvSpPr>
        <p:spPr>
          <a:xfrm>
            <a:off x="3583499" y="3019494"/>
            <a:ext cx="5460577" cy="1423467"/>
          </a:xfrm>
          <a:prstGeom prst="rect">
            <a:avLst/>
          </a:prstGeom>
          <a:noFill/>
        </p:spPr>
        <p:txBody>
          <a:bodyPr wrap="square">
            <a:spAutoFit/>
          </a:bodyPr>
          <a:lstStyle/>
          <a:p>
            <a:r>
              <a:rPr lang="en-US" dirty="0"/>
              <a:t>Bandgap values (~</a:t>
            </a:r>
            <a:r>
              <a:rPr lang="en-US" altLang="ru-RU" sz="1400" dirty="0">
                <a:solidFill>
                  <a:schemeClr val="tx1"/>
                </a:solidFill>
                <a:latin typeface="Arial" panose="020B0604020202020204" pitchFamily="34" charset="0"/>
              </a:rPr>
              <a:t>10K</a:t>
            </a:r>
            <a:r>
              <a:rPr lang="en-US" dirty="0"/>
              <a:t>) are stored in </a:t>
            </a:r>
            <a:r>
              <a:rPr lang="en-US" u="sng" dirty="0"/>
              <a:t>extended properties tables</a:t>
            </a:r>
            <a:r>
              <a:rPr lang="en-US" dirty="0"/>
              <a:t>:</a:t>
            </a:r>
          </a:p>
          <a:p>
            <a:pPr marL="285750" indent="-285750">
              <a:buFont typeface="Arial" panose="020B0604020202020204" pitchFamily="34" charset="0"/>
              <a:buChar char="•"/>
            </a:pPr>
            <a:r>
              <a:rPr lang="en-US" dirty="0" err="1"/>
              <a:t>BigString</a:t>
            </a:r>
            <a:r>
              <a:rPr lang="en-US" dirty="0"/>
              <a:t>: 0 records;</a:t>
            </a:r>
          </a:p>
          <a:p>
            <a:pPr marL="285750" indent="-285750">
              <a:buFont typeface="Arial" panose="020B0604020202020204" pitchFamily="34" charset="0"/>
              <a:buChar char="•"/>
            </a:pPr>
            <a:r>
              <a:rPr lang="en-US" dirty="0"/>
              <a:t>String: </a:t>
            </a:r>
            <a:r>
              <a:rPr lang="en-US" b="1" dirty="0"/>
              <a:t>28992</a:t>
            </a:r>
            <a:r>
              <a:rPr lang="en-US" dirty="0"/>
              <a:t> records;</a:t>
            </a:r>
          </a:p>
          <a:p>
            <a:pPr marL="285750" indent="-285750">
              <a:buFont typeface="Arial" panose="020B0604020202020204" pitchFamily="34" charset="0"/>
              <a:buChar char="•"/>
            </a:pPr>
            <a:r>
              <a:rPr lang="en-US" dirty="0"/>
              <a:t>Int: </a:t>
            </a:r>
            <a:r>
              <a:rPr lang="en-US" b="1" dirty="0"/>
              <a:t>20527</a:t>
            </a:r>
            <a:r>
              <a:rPr lang="en-US" dirty="0"/>
              <a:t> records;</a:t>
            </a:r>
          </a:p>
          <a:p>
            <a:pPr marL="285750" indent="-285750">
              <a:buFont typeface="Arial" panose="020B0604020202020204" pitchFamily="34" charset="0"/>
              <a:buChar char="•"/>
            </a:pPr>
            <a:r>
              <a:rPr lang="en-US" dirty="0"/>
              <a:t>Float: </a:t>
            </a:r>
            <a:r>
              <a:rPr lang="en-US" b="1" dirty="0"/>
              <a:t>15149</a:t>
            </a:r>
            <a:r>
              <a:rPr lang="en-US" dirty="0"/>
              <a:t> records.</a:t>
            </a:r>
          </a:p>
          <a:p>
            <a:pPr>
              <a:spcBef>
                <a:spcPts val="600"/>
              </a:spcBef>
            </a:pPr>
            <a:r>
              <a:rPr lang="en-US" b="1" dirty="0"/>
              <a:t>Total</a:t>
            </a:r>
            <a:r>
              <a:rPr lang="en-US" dirty="0"/>
              <a:t>: </a:t>
            </a:r>
            <a:r>
              <a:rPr lang="en-US" b="1" u="sng" dirty="0"/>
              <a:t>71 277</a:t>
            </a:r>
            <a:r>
              <a:rPr lang="en-US" dirty="0"/>
              <a:t> records in demo tenant for bandgap data.</a:t>
            </a:r>
          </a:p>
        </p:txBody>
      </p:sp>
      <p:sp>
        <p:nvSpPr>
          <p:cNvPr id="38" name="TextBox 37">
            <a:extLst>
              <a:ext uri="{FF2B5EF4-FFF2-40B4-BE49-F238E27FC236}">
                <a16:creationId xmlns:a16="http://schemas.microsoft.com/office/drawing/2014/main" id="{667F78F4-C529-AD76-1F28-BA5C609A3E0E}"/>
              </a:ext>
            </a:extLst>
          </p:cNvPr>
          <p:cNvSpPr txBox="1"/>
          <p:nvPr/>
        </p:nvSpPr>
        <p:spPr>
          <a:xfrm>
            <a:off x="5724128" y="1167238"/>
            <a:ext cx="2673039" cy="400110"/>
          </a:xfrm>
          <a:prstGeom prst="rect">
            <a:avLst/>
          </a:prstGeom>
          <a:noFill/>
        </p:spPr>
        <p:txBody>
          <a:bodyPr wrap="square">
            <a:spAutoFit/>
          </a:bodyPr>
          <a:lstStyle/>
          <a:p>
            <a:r>
              <a:rPr lang="en-US" altLang="ru-RU" sz="2000" dirty="0">
                <a:solidFill>
                  <a:schemeClr val="tx1"/>
                </a:solidFill>
                <a:latin typeface="Arial" panose="020B0604020202020204" pitchFamily="34" charset="0"/>
              </a:rPr>
              <a:t>Objects in RDMS</a:t>
            </a:r>
            <a:endParaRPr lang="en-US" sz="2000" dirty="0"/>
          </a:p>
        </p:txBody>
      </p:sp>
    </p:spTree>
    <p:extLst>
      <p:ext uri="{BB962C8B-B14F-4D97-AF65-F5344CB8AC3E}">
        <p14:creationId xmlns:p14="http://schemas.microsoft.com/office/powerpoint/2010/main" val="1091132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665494" cy="468000"/>
          </a:xfrm>
        </p:spPr>
        <p:txBody>
          <a:bodyPr/>
          <a:lstStyle/>
          <a:p>
            <a:r>
              <a:rPr lang="de-DE" dirty="0"/>
              <a:t>RDMS: </a:t>
            </a:r>
            <a:r>
              <a:rPr lang="de-DE" dirty="0" err="1"/>
              <a:t>the</a:t>
            </a:r>
            <a:r>
              <a:rPr lang="de-DE" dirty="0"/>
              <a:t> </a:t>
            </a:r>
            <a:r>
              <a:rPr lang="de-DE" dirty="0" err="1"/>
              <a:t>Nearest</a:t>
            </a:r>
            <a:r>
              <a:rPr lang="de-DE" dirty="0"/>
              <a:t> Plans	// </a:t>
            </a:r>
            <a:r>
              <a:rPr lang="en-US" dirty="0"/>
              <a:t>instead of conclusion</a:t>
            </a:r>
            <a:endParaRPr lang="de-DE" sz="12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26</a:t>
            </a:fld>
            <a:r>
              <a:rPr lang="de-DE"/>
              <a:t> </a:t>
            </a:r>
            <a:endParaRPr lang="de-DE"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39768" y="553040"/>
            <a:ext cx="464425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800" b="1" dirty="0">
                <a:solidFill>
                  <a:schemeClr val="tx1"/>
                </a:solidFill>
                <a:latin typeface="Arial" panose="020B0604020202020204" pitchFamily="34" charset="0"/>
              </a:rPr>
              <a:t>Tasks (to be done</a:t>
            </a:r>
            <a:r>
              <a:rPr lang="ru-RU" altLang="ru-RU" sz="1800" b="1" dirty="0">
                <a:solidFill>
                  <a:schemeClr val="tx1"/>
                </a:solidFill>
                <a:latin typeface="Arial" panose="020B0604020202020204" pitchFamily="34" charset="0"/>
              </a:rPr>
              <a:t> </a:t>
            </a:r>
            <a:r>
              <a:rPr lang="en-US" altLang="ru-RU" sz="1800" b="1" dirty="0">
                <a:solidFill>
                  <a:schemeClr val="tx1"/>
                </a:solidFill>
                <a:latin typeface="Arial" panose="020B0604020202020204" pitchFamily="34" charset="0"/>
              </a:rPr>
              <a:t>in spring 2023):</a:t>
            </a:r>
          </a:p>
          <a:p>
            <a:pPr marL="285750" indent="-285750">
              <a:spcBef>
                <a:spcPts val="600"/>
              </a:spcBef>
              <a:buFont typeface="Arial" panose="020B0604020202020204" pitchFamily="34" charset="0"/>
              <a:buChar char="•"/>
            </a:pPr>
            <a:r>
              <a:rPr lang="en-US" altLang="ru-RU" sz="1600" dirty="0">
                <a:solidFill>
                  <a:schemeClr val="tx1"/>
                </a:solidFill>
                <a:latin typeface="Arial" panose="020B0604020202020204" pitchFamily="34" charset="0"/>
              </a:rPr>
              <a:t>UI for </a:t>
            </a:r>
            <a:r>
              <a:rPr lang="en-US" altLang="ru-RU" sz="1600" dirty="0" err="1">
                <a:solidFill>
                  <a:schemeClr val="tx1"/>
                </a:solidFill>
                <a:latin typeface="Arial" panose="020B0604020202020204" pitchFamily="34" charset="0"/>
              </a:rPr>
              <a:t>PowerUsers</a:t>
            </a:r>
            <a:r>
              <a:rPr lang="en-US" altLang="ru-RU" sz="1600" dirty="0">
                <a:solidFill>
                  <a:schemeClr val="tx1"/>
                </a:solidFill>
                <a:latin typeface="Arial" panose="020B0604020202020204" pitchFamily="34" charset="0"/>
              </a:rPr>
              <a:t>, incorporated in regular (end-user) interface + UI </a:t>
            </a:r>
            <a:r>
              <a:rPr lang="en-US" altLang="ru-RU" sz="1600" dirty="0" err="1">
                <a:solidFill>
                  <a:schemeClr val="tx1"/>
                </a:solidFill>
                <a:latin typeface="Arial" panose="020B0604020202020204" pitchFamily="34" charset="0"/>
              </a:rPr>
              <a:t>w.r.t.</a:t>
            </a:r>
            <a:r>
              <a:rPr lang="en-US" altLang="ru-RU" sz="1600" dirty="0">
                <a:solidFill>
                  <a:schemeClr val="tx1"/>
                </a:solidFill>
                <a:latin typeface="Arial" panose="020B0604020202020204" pitchFamily="34" charset="0"/>
              </a:rPr>
              <a:t> data types;</a:t>
            </a:r>
          </a:p>
          <a:p>
            <a:pPr marL="285750" indent="-285750">
              <a:spcBef>
                <a:spcPts val="600"/>
              </a:spcBef>
              <a:buFont typeface="Arial" panose="020B0604020202020204" pitchFamily="34" charset="0"/>
              <a:buChar char="•"/>
            </a:pPr>
            <a:r>
              <a:rPr lang="en-US" altLang="ru-RU" sz="1600" b="1" dirty="0">
                <a:solidFill>
                  <a:schemeClr val="tx1"/>
                </a:solidFill>
                <a:latin typeface="Arial" panose="020B0604020202020204" pitchFamily="34" charset="0"/>
              </a:rPr>
              <a:t>API to upload data from measurement devices (Bandgap, Resistance);</a:t>
            </a:r>
          </a:p>
          <a:p>
            <a:pPr marL="285750" indent="-285750">
              <a:spcBef>
                <a:spcPts val="600"/>
              </a:spcBef>
              <a:buFont typeface="Arial" panose="020B0604020202020204" pitchFamily="34" charset="0"/>
              <a:buChar char="•"/>
            </a:pPr>
            <a:r>
              <a:rPr lang="en-US" altLang="ru-RU" sz="1600" dirty="0">
                <a:solidFill>
                  <a:schemeClr val="tx1"/>
                </a:solidFill>
                <a:latin typeface="Arial" panose="020B0604020202020204" pitchFamily="34" charset="0"/>
              </a:rPr>
              <a:t>Implement Reports / Charts / Diagrams on stored data in various aspects (like in </a:t>
            </a:r>
            <a:r>
              <a:rPr lang="en-US" altLang="ru-RU" sz="1600" dirty="0" err="1">
                <a:solidFill>
                  <a:schemeClr val="tx1"/>
                </a:solidFill>
                <a:latin typeface="Arial" panose="020B0604020202020204" pitchFamily="34" charset="0"/>
              </a:rPr>
              <a:t>WebCompact</a:t>
            </a:r>
            <a:r>
              <a:rPr lang="en-US" altLang="ru-RU" sz="1600" dirty="0">
                <a:solidFill>
                  <a:schemeClr val="tx1"/>
                </a:solidFill>
                <a:latin typeface="Arial" panose="020B0604020202020204" pitchFamily="34" charset="0"/>
              </a:rPr>
              <a:t>);</a:t>
            </a:r>
          </a:p>
          <a:p>
            <a:pPr marL="285750" indent="-285750">
              <a:spcBef>
                <a:spcPts val="600"/>
              </a:spcBef>
              <a:buFont typeface="Arial" panose="020B0604020202020204" pitchFamily="34" charset="0"/>
              <a:buChar char="•"/>
            </a:pPr>
            <a:r>
              <a:rPr lang="en-US" altLang="ru-RU" sz="1600" dirty="0">
                <a:solidFill>
                  <a:schemeClr val="tx1"/>
                </a:solidFill>
                <a:latin typeface="Arial" panose="020B0604020202020204" pitchFamily="34" charset="0"/>
              </a:rPr>
              <a:t>Existing object types Bulk Import from CSV files (with CSV-schema validation) and Export.</a:t>
            </a:r>
          </a:p>
          <a:p>
            <a:pPr>
              <a:spcBef>
                <a:spcPts val="0"/>
              </a:spcBef>
            </a:pPr>
            <a:r>
              <a:rPr lang="en-US" altLang="ru-RU" sz="1800" b="1" dirty="0">
                <a:solidFill>
                  <a:schemeClr val="tx1"/>
                </a:solidFill>
                <a:latin typeface="Arial" panose="020B0604020202020204" pitchFamily="34" charset="0"/>
              </a:rPr>
              <a:t> </a:t>
            </a:r>
            <a:endParaRPr lang="en-US" altLang="ru-RU" sz="1800" dirty="0">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id="{1B9A0C3A-FFA3-06B1-3A1E-53E718690D4E}"/>
              </a:ext>
            </a:extLst>
          </p:cNvPr>
          <p:cNvPicPr>
            <a:picLocks noChangeAspect="1"/>
          </p:cNvPicPr>
          <p:nvPr/>
        </p:nvPicPr>
        <p:blipFill>
          <a:blip r:embed="rId3"/>
          <a:stretch>
            <a:fillRect/>
          </a:stretch>
        </p:blipFill>
        <p:spPr>
          <a:xfrm>
            <a:off x="6194108" y="538205"/>
            <a:ext cx="2949892" cy="1817521"/>
          </a:xfrm>
          <a:prstGeom prst="rect">
            <a:avLst/>
          </a:prstGeom>
          <a:ln>
            <a:solidFill>
              <a:srgbClr val="0070C0"/>
            </a:solidFill>
          </a:ln>
        </p:spPr>
      </p:pic>
      <p:pic>
        <p:nvPicPr>
          <p:cNvPr id="7" name="Picture 6">
            <a:extLst>
              <a:ext uri="{FF2B5EF4-FFF2-40B4-BE49-F238E27FC236}">
                <a16:creationId xmlns:a16="http://schemas.microsoft.com/office/drawing/2014/main" id="{31220FEF-4E17-EFDC-2D2F-3F475B48AC10}"/>
              </a:ext>
            </a:extLst>
          </p:cNvPr>
          <p:cNvPicPr>
            <a:picLocks noChangeAspect="1"/>
          </p:cNvPicPr>
          <p:nvPr/>
        </p:nvPicPr>
        <p:blipFill>
          <a:blip r:embed="rId4"/>
          <a:stretch>
            <a:fillRect/>
          </a:stretch>
        </p:blipFill>
        <p:spPr>
          <a:xfrm>
            <a:off x="1409291" y="3652228"/>
            <a:ext cx="3189277" cy="1491272"/>
          </a:xfrm>
          <a:prstGeom prst="rect">
            <a:avLst/>
          </a:prstGeom>
          <a:ln>
            <a:solidFill>
              <a:schemeClr val="tx2">
                <a:lumMod val="90000"/>
                <a:lumOff val="10000"/>
              </a:schemeClr>
            </a:solidFill>
          </a:ln>
        </p:spPr>
      </p:pic>
      <p:pic>
        <p:nvPicPr>
          <p:cNvPr id="10" name="Picture 9">
            <a:extLst>
              <a:ext uri="{FF2B5EF4-FFF2-40B4-BE49-F238E27FC236}">
                <a16:creationId xmlns:a16="http://schemas.microsoft.com/office/drawing/2014/main" id="{A617F3DE-0C1D-3A90-E622-B827F5C042A3}"/>
              </a:ext>
            </a:extLst>
          </p:cNvPr>
          <p:cNvPicPr>
            <a:picLocks noChangeAspect="1"/>
          </p:cNvPicPr>
          <p:nvPr/>
        </p:nvPicPr>
        <p:blipFill>
          <a:blip r:embed="rId5"/>
          <a:stretch>
            <a:fillRect/>
          </a:stretch>
        </p:blipFill>
        <p:spPr>
          <a:xfrm>
            <a:off x="4598568" y="2355726"/>
            <a:ext cx="4545432" cy="2787774"/>
          </a:xfrm>
          <a:prstGeom prst="rect">
            <a:avLst/>
          </a:prstGeom>
          <a:ln>
            <a:solidFill>
              <a:schemeClr val="tx2">
                <a:lumMod val="90000"/>
                <a:lumOff val="10000"/>
              </a:schemeClr>
            </a:solidFill>
          </a:ln>
        </p:spPr>
      </p:pic>
      <p:cxnSp>
        <p:nvCxnSpPr>
          <p:cNvPr id="11" name="Straight Arrow Connector 10">
            <a:extLst>
              <a:ext uri="{FF2B5EF4-FFF2-40B4-BE49-F238E27FC236}">
                <a16:creationId xmlns:a16="http://schemas.microsoft.com/office/drawing/2014/main" id="{EA738994-D70E-4C01-5AEB-DDBEA2150BB9}"/>
              </a:ext>
            </a:extLst>
          </p:cNvPr>
          <p:cNvCxnSpPr>
            <a:cxnSpLocks/>
          </p:cNvCxnSpPr>
          <p:nvPr/>
        </p:nvCxnSpPr>
        <p:spPr>
          <a:xfrm flipV="1">
            <a:off x="4427984" y="1622089"/>
            <a:ext cx="2298574" cy="54872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E5CEA2-6BC9-9725-51A4-7EB737B641BC}"/>
              </a:ext>
            </a:extLst>
          </p:cNvPr>
          <p:cNvCxnSpPr>
            <a:cxnSpLocks/>
          </p:cNvCxnSpPr>
          <p:nvPr/>
        </p:nvCxnSpPr>
        <p:spPr>
          <a:xfrm>
            <a:off x="4067944" y="2458631"/>
            <a:ext cx="1170936" cy="727674"/>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E19DDA-1EEE-5919-029D-C14DBF0928A9}"/>
              </a:ext>
            </a:extLst>
          </p:cNvPr>
          <p:cNvCxnSpPr>
            <a:cxnSpLocks/>
          </p:cNvCxnSpPr>
          <p:nvPr/>
        </p:nvCxnSpPr>
        <p:spPr>
          <a:xfrm flipH="1">
            <a:off x="3563888" y="2583180"/>
            <a:ext cx="216024" cy="1427781"/>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7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575999" y="283500"/>
            <a:ext cx="8034201" cy="468000"/>
          </a:xfrm>
        </p:spPr>
        <p:txBody>
          <a:bodyPr/>
          <a:lstStyle/>
          <a:p>
            <a:r>
              <a:rPr lang="de-DE" dirty="0"/>
              <a:t>Source Control</a:t>
            </a:r>
            <a:r>
              <a:rPr lang="ru-RU" dirty="0"/>
              <a:t> (</a:t>
            </a:r>
            <a:r>
              <a:rPr lang="en-US" dirty="0"/>
              <a:t>GitLab</a:t>
            </a:r>
            <a:r>
              <a:rPr lang="ru-RU" dirty="0"/>
              <a:t>)</a:t>
            </a:r>
            <a:endParaRPr lang="de-DE" sz="20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27</a:t>
            </a:fld>
            <a:r>
              <a:rPr lang="de-DE"/>
              <a:t> </a:t>
            </a:r>
            <a:endParaRPr lang="de-DE" dirty="0"/>
          </a:p>
        </p:txBody>
      </p:sp>
      <p:sp>
        <p:nvSpPr>
          <p:cNvPr id="9" name="TextBox 8">
            <a:extLst>
              <a:ext uri="{FF2B5EF4-FFF2-40B4-BE49-F238E27FC236}">
                <a16:creationId xmlns:a16="http://schemas.microsoft.com/office/drawing/2014/main" id="{D10ECBB7-B299-F195-475E-7CAE80883F17}"/>
              </a:ext>
            </a:extLst>
          </p:cNvPr>
          <p:cNvSpPr txBox="1"/>
          <p:nvPr/>
        </p:nvSpPr>
        <p:spPr>
          <a:xfrm>
            <a:off x="566784" y="4698278"/>
            <a:ext cx="3473928" cy="215444"/>
          </a:xfrm>
          <a:prstGeom prst="rect">
            <a:avLst/>
          </a:prstGeom>
          <a:noFill/>
        </p:spPr>
        <p:txBody>
          <a:bodyPr wrap="square">
            <a:spAutoFit/>
          </a:bodyPr>
          <a:lstStyle/>
          <a:p>
            <a:r>
              <a:rPr lang="en-US" sz="800" dirty="0">
                <a:hlinkClick r:id="rId3"/>
              </a:rPr>
              <a:t>https://gitlab.ruhr-uni-bochum.de</a:t>
            </a:r>
            <a:endParaRPr lang="en-US" sz="800" dirty="0"/>
          </a:p>
        </p:txBody>
      </p:sp>
      <p:sp>
        <p:nvSpPr>
          <p:cNvPr id="15" name="TextBox 14">
            <a:extLst>
              <a:ext uri="{FF2B5EF4-FFF2-40B4-BE49-F238E27FC236}">
                <a16:creationId xmlns:a16="http://schemas.microsoft.com/office/drawing/2014/main" id="{2588F61D-5814-5AA3-B7C0-9AC235D449EB}"/>
              </a:ext>
            </a:extLst>
          </p:cNvPr>
          <p:cNvSpPr txBox="1"/>
          <p:nvPr/>
        </p:nvSpPr>
        <p:spPr>
          <a:xfrm>
            <a:off x="107504" y="834256"/>
            <a:ext cx="4392488" cy="3516347"/>
          </a:xfrm>
          <a:prstGeom prst="rect">
            <a:avLst/>
          </a:prstGeom>
          <a:noFill/>
        </p:spPr>
        <p:txBody>
          <a:bodyPr wrap="square">
            <a:spAutoFit/>
          </a:bodyPr>
          <a:lstStyle/>
          <a:p>
            <a:r>
              <a:rPr lang="en-US" sz="2000" b="1" dirty="0"/>
              <a:t>Everybody’s welcome!</a:t>
            </a:r>
          </a:p>
          <a:p>
            <a:endParaRPr lang="en-US" b="1" dirty="0"/>
          </a:p>
          <a:p>
            <a:r>
              <a:rPr lang="en-US" b="1" dirty="0"/>
              <a:t>Core INF project:</a:t>
            </a:r>
          </a:p>
          <a:p>
            <a:r>
              <a:rPr lang="en-US" dirty="0">
                <a:hlinkClick r:id="rId4"/>
              </a:rPr>
              <a:t>https://gitlab.ruhr-uni-bochum.de/vic/infproject</a:t>
            </a:r>
            <a:endParaRPr lang="en-US" dirty="0"/>
          </a:p>
          <a:p>
            <a:endParaRPr lang="en-US" dirty="0"/>
          </a:p>
          <a:p>
            <a:endParaRPr lang="en-US" dirty="0"/>
          </a:p>
          <a:p>
            <a:r>
              <a:rPr lang="en-US" b="1" dirty="0"/>
              <a:t>Web Compact:</a:t>
            </a:r>
          </a:p>
          <a:p>
            <a:r>
              <a:rPr lang="en-US" dirty="0">
                <a:hlinkClick r:id="rId5"/>
              </a:rPr>
              <a:t>https://gitlab.ruhr-uni-bochum.de/vic/WebCompact</a:t>
            </a:r>
            <a:endParaRPr lang="en-US" dirty="0"/>
          </a:p>
          <a:p>
            <a:endParaRPr lang="en-US" dirty="0"/>
          </a:p>
          <a:p>
            <a:endParaRPr lang="en-US" dirty="0"/>
          </a:p>
          <a:p>
            <a:r>
              <a:rPr lang="en-US" b="1" dirty="0"/>
              <a:t>Shared projects (INF &amp; </a:t>
            </a:r>
            <a:r>
              <a:rPr lang="en-US" b="1" dirty="0" err="1"/>
              <a:t>WebCompact</a:t>
            </a:r>
            <a:r>
              <a:rPr lang="en-US" b="1" dirty="0"/>
              <a:t>):</a:t>
            </a:r>
            <a:br>
              <a:rPr lang="en-US" b="1" dirty="0"/>
            </a:br>
            <a:r>
              <a:rPr lang="en-US" b="1" dirty="0"/>
              <a:t>1) </a:t>
            </a:r>
            <a:r>
              <a:rPr lang="en-US" dirty="0"/>
              <a:t>Administration User Interface (Identity Manager UI):</a:t>
            </a:r>
          </a:p>
          <a:p>
            <a:r>
              <a:rPr lang="en-US" dirty="0">
                <a:hlinkClick r:id="rId6"/>
              </a:rPr>
              <a:t>https://gitlab.ruhr-uni-bochum.de/vic/identitymanagerui</a:t>
            </a:r>
            <a:endParaRPr lang="en-US" dirty="0"/>
          </a:p>
          <a:p>
            <a:r>
              <a:rPr lang="en-US" b="1" dirty="0"/>
              <a:t>2) </a:t>
            </a:r>
            <a:r>
              <a:rPr lang="en-US" i="0" dirty="0">
                <a:solidFill>
                  <a:srgbClr val="333238"/>
                </a:solidFill>
                <a:effectLst/>
              </a:rPr>
              <a:t>Web Application General Library (</a:t>
            </a:r>
            <a:r>
              <a:rPr lang="en-US" i="0" dirty="0" err="1">
                <a:solidFill>
                  <a:srgbClr val="333238"/>
                </a:solidFill>
                <a:effectLst/>
              </a:rPr>
              <a:t>WebUtilsLib</a:t>
            </a:r>
            <a:r>
              <a:rPr lang="en-US" i="0" dirty="0">
                <a:solidFill>
                  <a:srgbClr val="333238"/>
                </a:solidFill>
                <a:effectLst/>
              </a:rPr>
              <a:t>):</a:t>
            </a:r>
            <a:br>
              <a:rPr lang="en-US" i="0" dirty="0">
                <a:solidFill>
                  <a:srgbClr val="333238"/>
                </a:solidFill>
                <a:effectLst/>
              </a:rPr>
            </a:br>
            <a:r>
              <a:rPr lang="en-US" i="0" dirty="0">
                <a:solidFill>
                  <a:srgbClr val="333238"/>
                </a:solidFill>
                <a:effectLst/>
                <a:hlinkClick r:id="rId7"/>
              </a:rPr>
              <a:t>https://gitlab.ruhr-uni-bochum.de/vic/webutilslib</a:t>
            </a:r>
            <a:endParaRPr lang="en-US" i="0" dirty="0">
              <a:solidFill>
                <a:srgbClr val="333238"/>
              </a:solidFill>
              <a:effectLst/>
            </a:endParaRPr>
          </a:p>
          <a:p>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8"/>
          <a:stretch>
            <a:fillRect/>
          </a:stretch>
        </p:blipFill>
        <p:spPr>
          <a:xfrm>
            <a:off x="4499992" y="51470"/>
            <a:ext cx="4577294" cy="2715766"/>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9"/>
          <a:stretch>
            <a:fillRect/>
          </a:stretch>
        </p:blipFill>
        <p:spPr>
          <a:xfrm>
            <a:off x="4499992" y="2840081"/>
            <a:ext cx="4577294" cy="2190842"/>
          </a:xfrm>
          <a:prstGeom prst="rect">
            <a:avLst/>
          </a:prstGeom>
          <a:ln>
            <a:solidFill>
              <a:schemeClr val="tx2">
                <a:lumMod val="90000"/>
                <a:lumOff val="10000"/>
              </a:schemeClr>
            </a:solidFill>
          </a:ln>
        </p:spPr>
      </p:pic>
    </p:spTree>
    <p:extLst>
      <p:ext uri="{BB962C8B-B14F-4D97-AF65-F5344CB8AC3E}">
        <p14:creationId xmlns:p14="http://schemas.microsoft.com/office/powerpoint/2010/main" val="307317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575999" y="283500"/>
            <a:ext cx="8034201" cy="468000"/>
          </a:xfrm>
        </p:spPr>
        <p:txBody>
          <a:bodyPr/>
          <a:lstStyle/>
          <a:p>
            <a:r>
              <a:rPr lang="de-DE" dirty="0"/>
              <a:t>Web Site </a:t>
            </a:r>
            <a:r>
              <a:rPr lang="de-DE" dirty="0" err="1"/>
              <a:t>domain</a:t>
            </a:r>
            <a:r>
              <a:rPr lang="de-DE" dirty="0"/>
              <a:t> </a:t>
            </a:r>
            <a:r>
              <a:rPr lang="de-DE" dirty="0" err="1"/>
              <a:t>name</a:t>
            </a:r>
            <a:r>
              <a:rPr lang="de-DE" dirty="0"/>
              <a:t>? 			</a:t>
            </a:r>
            <a:endParaRPr lang="de-DE" sz="20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28</a:t>
            </a:fld>
            <a:r>
              <a:rPr lang="de-DE"/>
              <a:t> </a:t>
            </a:r>
            <a:endParaRPr lang="de-DE" dirty="0"/>
          </a:p>
        </p:txBody>
      </p:sp>
      <p:sp>
        <p:nvSpPr>
          <p:cNvPr id="4" name="TextBox 3">
            <a:extLst>
              <a:ext uri="{FF2B5EF4-FFF2-40B4-BE49-F238E27FC236}">
                <a16:creationId xmlns:a16="http://schemas.microsoft.com/office/drawing/2014/main" id="{5E03A270-6DD3-71D0-EB80-A80635B41E3F}"/>
              </a:ext>
            </a:extLst>
          </p:cNvPr>
          <p:cNvSpPr txBox="1"/>
          <p:nvPr/>
        </p:nvSpPr>
        <p:spPr>
          <a:xfrm>
            <a:off x="578030" y="736190"/>
            <a:ext cx="8172464" cy="2246769"/>
          </a:xfrm>
          <a:prstGeom prst="rect">
            <a:avLst/>
          </a:prstGeom>
          <a:noFill/>
        </p:spPr>
        <p:txBody>
          <a:bodyPr wrap="square">
            <a:spAutoFit/>
          </a:bodyPr>
          <a:lstStyle/>
          <a:p>
            <a:r>
              <a:rPr lang="de-DE" sz="1400" dirty="0">
                <a:solidFill>
                  <a:srgbClr val="000000"/>
                </a:solidFill>
                <a:hlinkClick r:id="rId3">
                  <a:extLst>
                    <a:ext uri="{A12FA001-AC4F-418D-AE19-62706E023703}">
                      <ahyp:hlinkClr xmlns:ahyp="http://schemas.microsoft.com/office/drawing/2018/hyperlinkcolor" val="tx"/>
                    </a:ext>
                  </a:extLst>
                </a:hlinkClick>
              </a:rPr>
              <a:t>https://</a:t>
            </a:r>
            <a:r>
              <a:rPr lang="de-DE" sz="1400" b="1" dirty="0">
                <a:solidFill>
                  <a:schemeClr val="tx2">
                    <a:lumMod val="50000"/>
                    <a:lumOff val="50000"/>
                  </a:schemeClr>
                </a:solidFill>
                <a:hlinkClick r:id="rId3">
                  <a:extLst>
                    <a:ext uri="{A12FA001-AC4F-418D-AE19-62706E023703}">
                      <ahyp:hlinkClr xmlns:ahyp="http://schemas.microsoft.com/office/drawing/2018/hyperlinkcolor" val="tx"/>
                    </a:ext>
                  </a:extLst>
                </a:hlinkClick>
              </a:rPr>
              <a:t>webcompact</a:t>
            </a:r>
            <a:r>
              <a:rPr lang="de-DE" sz="1400" dirty="0">
                <a:solidFill>
                  <a:srgbClr val="000000"/>
                </a:solidFill>
                <a:hlinkClick r:id="rId3">
                  <a:extLst>
                    <a:ext uri="{A12FA001-AC4F-418D-AE19-62706E023703}">
                      <ahyp:hlinkClr xmlns:ahyp="http://schemas.microsoft.com/office/drawing/2018/hyperlinkcolor" val="tx"/>
                    </a:ext>
                  </a:extLst>
                </a:hlinkClick>
              </a:rPr>
              <a:t>.</a:t>
            </a:r>
            <a:r>
              <a:rPr lang="de-DE" sz="1400" b="1" dirty="0">
                <a:solidFill>
                  <a:srgbClr val="000000"/>
                </a:solidFill>
                <a:hlinkClick r:id="rId3">
                  <a:extLst>
                    <a:ext uri="{A12FA001-AC4F-418D-AE19-62706E023703}">
                      <ahyp:hlinkClr xmlns:ahyp="http://schemas.microsoft.com/office/drawing/2018/hyperlinkcolor" val="tx"/>
                    </a:ext>
                  </a:extLst>
                </a:hlinkClick>
              </a:rPr>
              <a:t>wdm</a:t>
            </a:r>
            <a:r>
              <a:rPr lang="de-DE" sz="1400" dirty="0">
                <a:solidFill>
                  <a:srgbClr val="000000"/>
                </a:solidFill>
                <a:hlinkClick r:id="rId3">
                  <a:extLst>
                    <a:ext uri="{A12FA001-AC4F-418D-AE19-62706E023703}">
                      <ahyp:hlinkClr xmlns:ahyp="http://schemas.microsoft.com/office/drawing/2018/hyperlinkcolor" val="tx"/>
                    </a:ext>
                  </a:extLst>
                </a:hlinkClick>
              </a:rPr>
              <a:t>.ruhr-uni-bochum.de/</a:t>
            </a:r>
            <a:endParaRPr lang="en-US" sz="1400" dirty="0"/>
          </a:p>
          <a:p>
            <a:endParaRPr lang="en-US" sz="1400" dirty="0"/>
          </a:p>
          <a:p>
            <a:r>
              <a:rPr lang="de-DE" sz="1400" dirty="0">
                <a:solidFill>
                  <a:srgbClr val="000000"/>
                </a:solidFill>
                <a:hlinkClick r:id="rId4">
                  <a:extLst>
                    <a:ext uri="{A12FA001-AC4F-418D-AE19-62706E023703}">
                      <ahyp:hlinkClr xmlns:ahyp="http://schemas.microsoft.com/office/drawing/2018/hyperlinkcolor" val="tx"/>
                    </a:ext>
                  </a:extLst>
                </a:hlinkClick>
              </a:rPr>
              <a:t>https://</a:t>
            </a:r>
            <a:r>
              <a:rPr lang="de-DE" sz="1400" b="1" dirty="0">
                <a:solidFill>
                  <a:schemeClr val="tx2">
                    <a:lumMod val="50000"/>
                    <a:lumOff val="50000"/>
                  </a:schemeClr>
                </a:solidFill>
                <a:hlinkClick r:id="rId4">
                  <a:extLst>
                    <a:ext uri="{A12FA001-AC4F-418D-AE19-62706E023703}">
                      <ahyp:hlinkClr xmlns:ahyp="http://schemas.microsoft.com/office/drawing/2018/hyperlinkcolor" val="tx"/>
                    </a:ext>
                  </a:extLst>
                </a:hlinkClick>
              </a:rPr>
              <a:t>demo</a:t>
            </a:r>
            <a:r>
              <a:rPr lang="de-DE" sz="1400" dirty="0">
                <a:solidFill>
                  <a:srgbClr val="000000"/>
                </a:solidFill>
                <a:hlinkClick r:id="rId4">
                  <a:extLst>
                    <a:ext uri="{A12FA001-AC4F-418D-AE19-62706E023703}">
                      <ahyp:hlinkClr xmlns:ahyp="http://schemas.microsoft.com/office/drawing/2018/hyperlinkcolor" val="tx"/>
                    </a:ext>
                  </a:extLst>
                </a:hlinkClick>
              </a:rPr>
              <a:t>.mdi.ruhr-uni-bochum.de/</a:t>
            </a:r>
            <a:endParaRPr lang="de-DE" sz="1400" dirty="0"/>
          </a:p>
          <a:p>
            <a:r>
              <a:rPr lang="de-DE" sz="1400" dirty="0">
                <a:solidFill>
                  <a:srgbClr val="000000"/>
                </a:solidFill>
                <a:hlinkClick r:id="rId5">
                  <a:extLst>
                    <a:ext uri="{A12FA001-AC4F-418D-AE19-62706E023703}">
                      <ahyp:hlinkClr xmlns:ahyp="http://schemas.microsoft.com/office/drawing/2018/hyperlinkcolor" val="tx"/>
                    </a:ext>
                  </a:extLst>
                </a:hlinkClick>
              </a:rPr>
              <a:t>https://</a:t>
            </a:r>
            <a:r>
              <a:rPr lang="de-DE" sz="1400" b="1" dirty="0">
                <a:solidFill>
                  <a:schemeClr val="tx2">
                    <a:lumMod val="50000"/>
                    <a:lumOff val="50000"/>
                  </a:schemeClr>
                </a:solidFill>
                <a:hlinkClick r:id="rId5">
                  <a:extLst>
                    <a:ext uri="{A12FA001-AC4F-418D-AE19-62706E023703}">
                      <ahyp:hlinkClr xmlns:ahyp="http://schemas.microsoft.com/office/drawing/2018/hyperlinkcolor" val="tx"/>
                    </a:ext>
                  </a:extLst>
                </a:hlinkClick>
              </a:rPr>
              <a:t>inf</a:t>
            </a:r>
            <a:r>
              <a:rPr lang="de-DE" sz="1400" dirty="0">
                <a:solidFill>
                  <a:srgbClr val="000000"/>
                </a:solidFill>
                <a:hlinkClick r:id="rId5">
                  <a:extLst>
                    <a:ext uri="{A12FA001-AC4F-418D-AE19-62706E023703}">
                      <ahyp:hlinkClr xmlns:ahyp="http://schemas.microsoft.com/office/drawing/2018/hyperlinkcolor" val="tx"/>
                    </a:ext>
                  </a:extLst>
                </a:hlinkClick>
              </a:rPr>
              <a:t>.mdi.ruhr-uni-bochum.de/</a:t>
            </a:r>
            <a:endParaRPr lang="de-DE" sz="1400" dirty="0"/>
          </a:p>
          <a:p>
            <a:r>
              <a:rPr lang="de-DE" sz="1400" dirty="0">
                <a:solidFill>
                  <a:srgbClr val="000000"/>
                </a:solidFill>
                <a:hlinkClick r:id="rId6">
                  <a:extLst>
                    <a:ext uri="{A12FA001-AC4F-418D-AE19-62706E023703}">
                      <ahyp:hlinkClr xmlns:ahyp="http://schemas.microsoft.com/office/drawing/2018/hyperlinkcolor" val="tx"/>
                    </a:ext>
                  </a:extLst>
                </a:hlinkClick>
              </a:rPr>
              <a:t>https://</a:t>
            </a:r>
            <a:r>
              <a:rPr lang="de-DE" sz="1400" b="1" dirty="0">
                <a:solidFill>
                  <a:schemeClr val="tx2">
                    <a:lumMod val="50000"/>
                    <a:lumOff val="50000"/>
                  </a:schemeClr>
                </a:solidFill>
                <a:hlinkClick r:id="rId6">
                  <a:extLst>
                    <a:ext uri="{A12FA001-AC4F-418D-AE19-62706E023703}">
                      <ahyp:hlinkClr xmlns:ahyp="http://schemas.microsoft.com/office/drawing/2018/hyperlinkcolor" val="tx"/>
                    </a:ext>
                  </a:extLst>
                </a:hlinkClick>
              </a:rPr>
              <a:t>dim</a:t>
            </a:r>
            <a:r>
              <a:rPr lang="de-DE" sz="1400" dirty="0">
                <a:solidFill>
                  <a:srgbClr val="000000"/>
                </a:solidFill>
                <a:hlinkClick r:id="rId6">
                  <a:extLst>
                    <a:ext uri="{A12FA001-AC4F-418D-AE19-62706E023703}">
                      <ahyp:hlinkClr xmlns:ahyp="http://schemas.microsoft.com/office/drawing/2018/hyperlinkcolor" val="tx"/>
                    </a:ext>
                  </a:extLst>
                </a:hlinkClick>
              </a:rPr>
              <a:t>.mdi.ruhr-uni-bochum.de/</a:t>
            </a:r>
            <a:endParaRPr lang="de-DE" sz="1400" dirty="0"/>
          </a:p>
          <a:p>
            <a:r>
              <a:rPr lang="de-DE" sz="1400" dirty="0">
                <a:solidFill>
                  <a:srgbClr val="000000"/>
                </a:solidFill>
                <a:hlinkClick r:id="rId6">
                  <a:extLst>
                    <a:ext uri="{A12FA001-AC4F-418D-AE19-62706E023703}">
                      <ahyp:hlinkClr xmlns:ahyp="http://schemas.microsoft.com/office/drawing/2018/hyperlinkcolor" val="tx"/>
                    </a:ext>
                  </a:extLst>
                </a:hlinkClick>
              </a:rPr>
              <a:t>https://</a:t>
            </a:r>
            <a:r>
              <a:rPr lang="de-DE" sz="1400" b="1" dirty="0">
                <a:solidFill>
                  <a:schemeClr val="tx2">
                    <a:lumMod val="50000"/>
                    <a:lumOff val="50000"/>
                  </a:schemeClr>
                </a:solidFill>
                <a:hlinkClick r:id="rId6">
                  <a:extLst>
                    <a:ext uri="{A12FA001-AC4F-418D-AE19-62706E023703}">
                      <ahyp:hlinkClr xmlns:ahyp="http://schemas.microsoft.com/office/drawing/2018/hyperlinkcolor" val="tx"/>
                    </a:ext>
                  </a:extLst>
                </a:hlinkClick>
              </a:rPr>
              <a:t>crc1625</a:t>
            </a:r>
            <a:r>
              <a:rPr lang="de-DE" sz="1400" dirty="0">
                <a:solidFill>
                  <a:srgbClr val="000000"/>
                </a:solidFill>
                <a:hlinkClick r:id="rId6">
                  <a:extLst>
                    <a:ext uri="{A12FA001-AC4F-418D-AE19-62706E023703}">
                      <ahyp:hlinkClr xmlns:ahyp="http://schemas.microsoft.com/office/drawing/2018/hyperlinkcolor" val="tx"/>
                    </a:ext>
                  </a:extLst>
                </a:hlinkClick>
              </a:rPr>
              <a:t>.mdi.ruhr-uni-bochum.de/</a:t>
            </a:r>
            <a:endParaRPr lang="de-DE" sz="1400" dirty="0"/>
          </a:p>
          <a:p>
            <a:endParaRPr lang="de-DE" sz="1400" dirty="0"/>
          </a:p>
          <a:p>
            <a:endParaRPr lang="de-DE" sz="1400" dirty="0"/>
          </a:p>
          <a:p>
            <a:endParaRPr lang="en-US" sz="1400" dirty="0"/>
          </a:p>
          <a:p>
            <a:endParaRPr lang="en-US" sz="1400" dirty="0"/>
          </a:p>
        </p:txBody>
      </p:sp>
      <p:sp>
        <p:nvSpPr>
          <p:cNvPr id="9" name="TextBox 8">
            <a:extLst>
              <a:ext uri="{FF2B5EF4-FFF2-40B4-BE49-F238E27FC236}">
                <a16:creationId xmlns:a16="http://schemas.microsoft.com/office/drawing/2014/main" id="{8718A9D6-065F-3E1C-F586-D88775EB6DBF}"/>
              </a:ext>
            </a:extLst>
          </p:cNvPr>
          <p:cNvSpPr txBox="1"/>
          <p:nvPr/>
        </p:nvSpPr>
        <p:spPr>
          <a:xfrm>
            <a:off x="578030" y="2102078"/>
            <a:ext cx="6656664" cy="3070071"/>
          </a:xfrm>
          <a:prstGeom prst="rect">
            <a:avLst/>
          </a:prstGeom>
          <a:noFill/>
        </p:spPr>
        <p:txBody>
          <a:bodyPr wrap="square">
            <a:spAutoFit/>
          </a:bodyPr>
          <a:lstStyle/>
          <a:p>
            <a:r>
              <a:rPr lang="en-US" sz="1800" b="1" dirty="0">
                <a:latin typeface="Slack-Lato"/>
              </a:rPr>
              <a:t>Buy a domain</a:t>
            </a:r>
            <a:r>
              <a:rPr lang="ru-RU" sz="1800" b="1" dirty="0">
                <a:latin typeface="Slack-Lato"/>
              </a:rPr>
              <a:t> (</a:t>
            </a:r>
            <a:r>
              <a:rPr lang="en-US" sz="1800" b="1" dirty="0">
                <a:latin typeface="Slack-Lato"/>
              </a:rPr>
              <a:t>~ </a:t>
            </a:r>
            <a:r>
              <a:rPr lang="ru-RU" sz="1800" b="1" dirty="0">
                <a:latin typeface="Slack-Lato"/>
              </a:rPr>
              <a:t>1</a:t>
            </a:r>
            <a:r>
              <a:rPr lang="en-US" sz="1800" b="1" dirty="0">
                <a:latin typeface="Slack-Lato"/>
              </a:rPr>
              <a:t>5</a:t>
            </a:r>
            <a:r>
              <a:rPr lang="ru-RU" sz="1800" b="1" dirty="0">
                <a:latin typeface="Slack-Lato"/>
              </a:rPr>
              <a:t> </a:t>
            </a:r>
            <a:r>
              <a:rPr lang="en-US" sz="1800" b="1" dirty="0">
                <a:latin typeface="Slack-Lato"/>
              </a:rPr>
              <a:t>euro / year in .de zone</a:t>
            </a:r>
            <a:r>
              <a:rPr lang="ru-RU" sz="1800" b="1" dirty="0">
                <a:latin typeface="Slack-Lato"/>
              </a:rPr>
              <a:t>)?</a:t>
            </a:r>
            <a:endParaRPr lang="en-US" sz="1800" b="1" dirty="0">
              <a:latin typeface="Slack-Lato"/>
            </a:endParaRPr>
          </a:p>
          <a:p>
            <a:endParaRPr lang="en-US" b="1" dirty="0">
              <a:latin typeface="Slack-Lato"/>
            </a:endParaRPr>
          </a:p>
          <a:p>
            <a:r>
              <a:rPr lang="en-US" b="1" dirty="0">
                <a:latin typeface="Slack-Lato"/>
              </a:rPr>
              <a:t>Free domains [zones available]:</a:t>
            </a:r>
            <a:endParaRPr lang="nl-NL" b="1" i="0" u="none" strike="noStrike" dirty="0">
              <a:effectLst/>
              <a:latin typeface="Slack-Lato"/>
            </a:endParaRPr>
          </a:p>
          <a:p>
            <a:r>
              <a:rPr lang="nl-NL" b="0" i="0" dirty="0">
                <a:solidFill>
                  <a:srgbClr val="1D1C1D"/>
                </a:solidFill>
                <a:effectLst/>
                <a:latin typeface="Slack-Lato"/>
              </a:rPr>
              <a:t>matresearch [.de, .eu, .org, .net]</a:t>
            </a:r>
            <a:br>
              <a:rPr lang="nl-NL" dirty="0"/>
            </a:br>
            <a:r>
              <a:rPr lang="nl-NL" b="0" i="0" dirty="0">
                <a:solidFill>
                  <a:srgbClr val="1D1C1D"/>
                </a:solidFill>
                <a:effectLst/>
                <a:latin typeface="Slack-Lato"/>
              </a:rPr>
              <a:t>materialsresearch [.eu]</a:t>
            </a:r>
            <a:br>
              <a:rPr lang="nl-NL" dirty="0"/>
            </a:br>
            <a:r>
              <a:rPr lang="nl-NL" b="0" i="0" dirty="0">
                <a:solidFill>
                  <a:srgbClr val="1D1C1D"/>
                </a:solidFill>
                <a:effectLst/>
                <a:latin typeface="Slack-Lato"/>
              </a:rPr>
              <a:t>matinf [.org, .net]</a:t>
            </a:r>
            <a:br>
              <a:rPr lang="nl-NL" dirty="0"/>
            </a:br>
            <a:r>
              <a:rPr lang="nl-NL" b="0" i="0" dirty="0">
                <a:solidFill>
                  <a:srgbClr val="1D1C1D"/>
                </a:solidFill>
                <a:effectLst/>
                <a:latin typeface="Slack-Lato"/>
              </a:rPr>
              <a:t>htmat [.de, .eu, .org, .net]</a:t>
            </a:r>
            <a:br>
              <a:rPr lang="nl-NL" dirty="0"/>
            </a:br>
            <a:r>
              <a:rPr lang="nl-NL" b="0" i="0" dirty="0">
                <a:solidFill>
                  <a:srgbClr val="1D1C1D"/>
                </a:solidFill>
                <a:effectLst/>
                <a:latin typeface="Slack-Lato"/>
              </a:rPr>
              <a:t>htmaterials [.de, .eu, .org, .net]</a:t>
            </a:r>
            <a:br>
              <a:rPr lang="nl-NL" dirty="0"/>
            </a:br>
            <a:r>
              <a:rPr lang="nl-NL" b="0" i="0" dirty="0">
                <a:solidFill>
                  <a:srgbClr val="1D1C1D"/>
                </a:solidFill>
                <a:effectLst/>
                <a:latin typeface="Slack-Lato"/>
              </a:rPr>
              <a:t>materialsdb [.eu, .net]</a:t>
            </a:r>
            <a:br>
              <a:rPr lang="nl-NL" dirty="0"/>
            </a:br>
            <a:r>
              <a:rPr lang="nl-NL" b="0" i="0" dirty="0">
                <a:solidFill>
                  <a:srgbClr val="1D1C1D"/>
                </a:solidFill>
                <a:effectLst/>
                <a:latin typeface="Slack-Lato"/>
              </a:rPr>
              <a:t>matdb [.org, .net]</a:t>
            </a:r>
          </a:p>
          <a:p>
            <a:endParaRPr lang="nl-NL" dirty="0">
              <a:solidFill>
                <a:srgbClr val="1D1C1D"/>
              </a:solidFill>
              <a:latin typeface="Slack-Lato"/>
            </a:endParaRPr>
          </a:p>
          <a:p>
            <a:r>
              <a:rPr lang="en-US" dirty="0">
                <a:solidFill>
                  <a:srgbClr val="1D1C1D"/>
                </a:solidFill>
                <a:latin typeface="Slack-Lato"/>
              </a:rPr>
              <a:t>You can play and select free domains:</a:t>
            </a:r>
            <a:endParaRPr lang="nl-NL" dirty="0">
              <a:solidFill>
                <a:srgbClr val="1D1C1D"/>
              </a:solidFill>
              <a:latin typeface="Slack-Lato"/>
            </a:endParaRPr>
          </a:p>
          <a:p>
            <a:pPr marL="285750" indent="-285750">
              <a:buFont typeface="Arial" panose="020B0604020202020204" pitchFamily="34" charset="0"/>
              <a:buChar char="•"/>
            </a:pPr>
            <a:r>
              <a:rPr lang="nl-NL" b="0" i="0" u="none" strike="noStrike" dirty="0">
                <a:effectLst/>
                <a:latin typeface="Slack-Lato"/>
                <a:hlinkClick r:id="rId7"/>
              </a:rPr>
              <a:t>https://www.godaddy.com/de-de/domains https://www.strato.de/buy/ger/domain/display/1</a:t>
            </a:r>
            <a:endParaRPr lang="en-US" dirty="0"/>
          </a:p>
        </p:txBody>
      </p:sp>
      <p:sp>
        <p:nvSpPr>
          <p:cNvPr id="3" name="TextBox 2">
            <a:extLst>
              <a:ext uri="{FF2B5EF4-FFF2-40B4-BE49-F238E27FC236}">
                <a16:creationId xmlns:a16="http://schemas.microsoft.com/office/drawing/2014/main" id="{1B752E06-B375-0CA7-B981-5DC07CFD074E}"/>
              </a:ext>
            </a:extLst>
          </p:cNvPr>
          <p:cNvSpPr txBox="1"/>
          <p:nvPr/>
        </p:nvSpPr>
        <p:spPr>
          <a:xfrm>
            <a:off x="5183097" y="1440278"/>
            <a:ext cx="3550559" cy="461665"/>
          </a:xfrm>
          <a:prstGeom prst="rect">
            <a:avLst/>
          </a:prstGeom>
          <a:noFill/>
        </p:spPr>
        <p:txBody>
          <a:bodyPr wrap="square">
            <a:spAutoFit/>
          </a:bodyPr>
          <a:lstStyle/>
          <a:p>
            <a:r>
              <a:rPr lang="en-US" sz="2400" b="1" dirty="0">
                <a:solidFill>
                  <a:srgbClr val="00B0F0"/>
                </a:solidFill>
                <a:latin typeface="Slack-Lato"/>
              </a:rPr>
              <a:t>The shorter is better!</a:t>
            </a:r>
            <a:endParaRPr lang="en-US" sz="2400" dirty="0">
              <a:solidFill>
                <a:srgbClr val="00B0F0"/>
              </a:solidFill>
            </a:endParaRPr>
          </a:p>
        </p:txBody>
      </p:sp>
      <p:sp>
        <p:nvSpPr>
          <p:cNvPr id="7" name="TextBox 6">
            <a:extLst>
              <a:ext uri="{FF2B5EF4-FFF2-40B4-BE49-F238E27FC236}">
                <a16:creationId xmlns:a16="http://schemas.microsoft.com/office/drawing/2014/main" id="{CCAE6AF9-F1C1-F35C-BEBE-1DDA8DC69DF4}"/>
              </a:ext>
            </a:extLst>
          </p:cNvPr>
          <p:cNvSpPr txBox="1"/>
          <p:nvPr/>
        </p:nvSpPr>
        <p:spPr>
          <a:xfrm>
            <a:off x="5133257" y="1011290"/>
            <a:ext cx="3600400" cy="338554"/>
          </a:xfrm>
          <a:prstGeom prst="rect">
            <a:avLst/>
          </a:prstGeom>
          <a:noFill/>
        </p:spPr>
        <p:txBody>
          <a:bodyPr wrap="square">
            <a:spAutoFit/>
          </a:bodyPr>
          <a:lstStyle/>
          <a:p>
            <a:r>
              <a:rPr lang="en-US" sz="1600" dirty="0"/>
              <a:t>Every name is </a:t>
            </a:r>
            <a:r>
              <a:rPr lang="en-US" sz="1600" dirty="0" err="1">
                <a:solidFill>
                  <a:srgbClr val="FF0000"/>
                </a:solidFill>
              </a:rPr>
              <a:t>tooooooooooooo</a:t>
            </a:r>
            <a:r>
              <a:rPr lang="en-US" sz="1600" dirty="0">
                <a:solidFill>
                  <a:srgbClr val="FF0000"/>
                </a:solidFill>
              </a:rPr>
              <a:t> long</a:t>
            </a:r>
            <a:endParaRPr lang="en-US" sz="1600" dirty="0"/>
          </a:p>
        </p:txBody>
      </p:sp>
      <p:sp>
        <p:nvSpPr>
          <p:cNvPr id="6" name="TextBox 5">
            <a:extLst>
              <a:ext uri="{FF2B5EF4-FFF2-40B4-BE49-F238E27FC236}">
                <a16:creationId xmlns:a16="http://schemas.microsoft.com/office/drawing/2014/main" id="{903314C8-B540-EA87-48AB-C2C67D6CF433}"/>
              </a:ext>
            </a:extLst>
          </p:cNvPr>
          <p:cNvSpPr txBox="1"/>
          <p:nvPr/>
        </p:nvSpPr>
        <p:spPr>
          <a:xfrm flipH="1">
            <a:off x="4304956" y="457292"/>
            <a:ext cx="738518" cy="1785104"/>
          </a:xfrm>
          <a:prstGeom prst="rect">
            <a:avLst/>
          </a:prstGeom>
          <a:noFill/>
        </p:spPr>
        <p:txBody>
          <a:bodyPr wrap="square">
            <a:spAutoFit/>
          </a:bodyPr>
          <a:lstStyle/>
          <a:p>
            <a:r>
              <a:rPr lang="en-US" sz="11000" dirty="0">
                <a:solidFill>
                  <a:srgbClr val="00B0F0"/>
                </a:solidFill>
                <a:latin typeface="Slack-Lato"/>
              </a:rPr>
              <a:t>}</a:t>
            </a:r>
            <a:endParaRPr lang="en-US" sz="11000" dirty="0">
              <a:solidFill>
                <a:srgbClr val="00B0F0"/>
              </a:solidFill>
            </a:endParaRPr>
          </a:p>
        </p:txBody>
      </p:sp>
    </p:spTree>
    <p:extLst>
      <p:ext uri="{BB962C8B-B14F-4D97-AF65-F5344CB8AC3E}">
        <p14:creationId xmlns:p14="http://schemas.microsoft.com/office/powerpoint/2010/main" val="1567518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CC695-2919-4A20-BCA1-5D7C99BDF135}"/>
              </a:ext>
            </a:extLst>
          </p:cNvPr>
          <p:cNvSpPr>
            <a:spLocks noGrp="1"/>
          </p:cNvSpPr>
          <p:nvPr>
            <p:ph type="title"/>
          </p:nvPr>
        </p:nvSpPr>
        <p:spPr/>
        <p:txBody>
          <a:bodyPr/>
          <a:lstStyle/>
          <a:p>
            <a:r>
              <a:rPr lang="en-US" altLang="ru-RU" dirty="0">
                <a:latin typeface="Arial" panose="020B0604020202020204" pitchFamily="34" charset="0"/>
              </a:rPr>
              <a:t>Thanks for your attention</a:t>
            </a:r>
            <a:endParaRPr lang="de-DE" dirty="0"/>
          </a:p>
        </p:txBody>
      </p:sp>
      <p:sp>
        <p:nvSpPr>
          <p:cNvPr id="3" name="Textplatzhalter 2">
            <a:extLst>
              <a:ext uri="{FF2B5EF4-FFF2-40B4-BE49-F238E27FC236}">
                <a16:creationId xmlns:a16="http://schemas.microsoft.com/office/drawing/2014/main" id="{E5860D75-A6C9-4307-A5CD-1F81FECFE534}"/>
              </a:ext>
            </a:extLst>
          </p:cNvPr>
          <p:cNvSpPr>
            <a:spLocks noGrp="1"/>
          </p:cNvSpPr>
          <p:nvPr>
            <p:ph type="body" sz="quarter" idx="10"/>
          </p:nvPr>
        </p:nvSpPr>
        <p:spPr/>
        <p:txBody>
          <a:bodyPr/>
          <a:lstStyle/>
          <a:p>
            <a:r>
              <a:rPr lang="de-DE" dirty="0"/>
              <a:t>Q&amp;A</a:t>
            </a:r>
          </a:p>
        </p:txBody>
      </p:sp>
      <p:sp>
        <p:nvSpPr>
          <p:cNvPr id="4" name="Fußzeilenplatzhalter 3">
            <a:extLst>
              <a:ext uri="{FF2B5EF4-FFF2-40B4-BE49-F238E27FC236}">
                <a16:creationId xmlns:a16="http://schemas.microsoft.com/office/drawing/2014/main" id="{89168B9D-F596-A91E-FE52-9D6DF4B7776A}"/>
              </a:ext>
            </a:extLst>
          </p:cNvPr>
          <p:cNvSpPr txBox="1">
            <a:spLocks/>
          </p:cNvSpPr>
          <p:nvPr/>
        </p:nvSpPr>
        <p:spPr>
          <a:xfrm>
            <a:off x="468000" y="4279500"/>
            <a:ext cx="6300000" cy="108000"/>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dirty="0">
                <a:solidFill>
                  <a:schemeClr val="bg1"/>
                </a:solidFill>
              </a:rPr>
              <a:t>Victor Dudarev</a:t>
            </a:r>
          </a:p>
        </p:txBody>
      </p:sp>
    </p:spTree>
    <p:extLst>
      <p:ext uri="{BB962C8B-B14F-4D97-AF65-F5344CB8AC3E}">
        <p14:creationId xmlns:p14="http://schemas.microsoft.com/office/powerpoint/2010/main" val="88636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AAEB5D-F78C-B9C0-A5B5-C09133823469}"/>
              </a:ext>
            </a:extLst>
          </p:cNvPr>
          <p:cNvPicPr>
            <a:picLocks noChangeAspect="1"/>
          </p:cNvPicPr>
          <p:nvPr/>
        </p:nvPicPr>
        <p:blipFill>
          <a:blip r:embed="rId3"/>
          <a:stretch>
            <a:fillRect/>
          </a:stretch>
        </p:blipFill>
        <p:spPr>
          <a:xfrm>
            <a:off x="3815709" y="672729"/>
            <a:ext cx="5313755" cy="3363838"/>
          </a:xfrm>
          <a:prstGeom prst="rect">
            <a:avLst/>
          </a:prstGeom>
          <a:ln>
            <a:solidFill>
              <a:schemeClr val="tx2">
                <a:lumMod val="75000"/>
                <a:lumOff val="25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468000" y="267494"/>
            <a:ext cx="7560000" cy="468000"/>
          </a:xfrm>
        </p:spPr>
        <p:txBody>
          <a:bodyPr/>
          <a:lstStyle/>
          <a:p>
            <a:r>
              <a:rPr lang="en-US" dirty="0"/>
              <a:t>Web Compact: Sputter Rates</a:t>
            </a:r>
            <a:endParaRPr lang="de-DE" dirty="0"/>
          </a:p>
        </p:txBody>
      </p:sp>
      <p:sp>
        <p:nvSpPr>
          <p:cNvPr id="3" name="Inhaltsplatzhalter 2">
            <a:extLst>
              <a:ext uri="{FF2B5EF4-FFF2-40B4-BE49-F238E27FC236}">
                <a16:creationId xmlns:a16="http://schemas.microsoft.com/office/drawing/2014/main" id="{62E373E2-E479-4B85-B011-875D0EA60F4A}"/>
              </a:ext>
            </a:extLst>
          </p:cNvPr>
          <p:cNvSpPr>
            <a:spLocks noGrp="1"/>
          </p:cNvSpPr>
          <p:nvPr>
            <p:ph idx="1"/>
          </p:nvPr>
        </p:nvSpPr>
        <p:spPr>
          <a:xfrm>
            <a:off x="107738" y="1147596"/>
            <a:ext cx="8856750" cy="2715926"/>
          </a:xfrm>
        </p:spPr>
        <p:txBody>
          <a:bodyPr/>
          <a:lstStyle/>
          <a:p>
            <a:pPr marL="285750" indent="-285750">
              <a:buFont typeface="Arial" panose="020B0604020202020204" pitchFamily="34" charset="0"/>
              <a:buChar char="•"/>
            </a:pPr>
            <a:r>
              <a:rPr lang="en-US" sz="1600" dirty="0"/>
              <a:t>List of digitalized sputter rates</a:t>
            </a:r>
            <a:br>
              <a:rPr lang="en-US" sz="1600" dirty="0"/>
            </a:br>
            <a:r>
              <a:rPr lang="en-US" sz="1600" b="0" dirty="0"/>
              <a:t>(User group access);</a:t>
            </a:r>
          </a:p>
          <a:p>
            <a:pPr marL="285750" indent="-285750">
              <a:buFont typeface="Arial" panose="020B0604020202020204" pitchFamily="34" charset="0"/>
              <a:buChar char="•"/>
            </a:pPr>
            <a:r>
              <a:rPr lang="en-US" sz="1600" dirty="0"/>
              <a:t>Download (export) data</a:t>
            </a:r>
            <a:br>
              <a:rPr lang="en-US" sz="1600" dirty="0"/>
            </a:br>
            <a:r>
              <a:rPr lang="en-US" sz="1600" b="0" dirty="0"/>
              <a:t>(Administrator group or user with</a:t>
            </a:r>
            <a:br>
              <a:rPr lang="en-US" sz="1600" b="0" dirty="0"/>
            </a:br>
            <a:r>
              <a:rPr lang="en-US" sz="1800" b="0" dirty="0">
                <a:solidFill>
                  <a:srgbClr val="A31515"/>
                </a:solidFill>
                <a:latin typeface="Cascadia Mono" panose="020B0609020000020004" pitchFamily="49" charset="0"/>
              </a:rPr>
              <a:t>_</a:t>
            </a:r>
            <a:r>
              <a:rPr lang="en-US" sz="1800" b="0" dirty="0" err="1">
                <a:solidFill>
                  <a:srgbClr val="A31515"/>
                </a:solidFill>
                <a:latin typeface="Cascadia Mono" panose="020B0609020000020004" pitchFamily="49" charset="0"/>
              </a:rPr>
              <a:t>SputterRate.read</a:t>
            </a:r>
            <a:r>
              <a:rPr lang="en-US" sz="1600" b="0" dirty="0"/>
              <a:t> claim);</a:t>
            </a:r>
          </a:p>
          <a:p>
            <a:pPr marL="285750" indent="-285750">
              <a:buFont typeface="Arial" panose="020B0604020202020204" pitchFamily="34" charset="0"/>
              <a:buChar char="•"/>
            </a:pPr>
            <a:r>
              <a:rPr lang="en-US" sz="1600" dirty="0"/>
              <a:t>Upload (import) data</a:t>
            </a:r>
            <a:br>
              <a:rPr lang="en-US" sz="1600" dirty="0"/>
            </a:br>
            <a:r>
              <a:rPr lang="en-US" sz="1600" b="0" dirty="0"/>
              <a:t>(Administrator group or user with</a:t>
            </a:r>
            <a:br>
              <a:rPr lang="en-US" sz="1600" b="0" dirty="0"/>
            </a:br>
            <a:r>
              <a:rPr lang="en-US" sz="1800" b="0" dirty="0">
                <a:solidFill>
                  <a:srgbClr val="A31515"/>
                </a:solidFill>
                <a:latin typeface="Cascadia Mono" panose="020B0609020000020004" pitchFamily="49" charset="0"/>
              </a:rPr>
              <a:t>_</a:t>
            </a:r>
            <a:r>
              <a:rPr lang="en-US" sz="1800" b="0" dirty="0" err="1">
                <a:solidFill>
                  <a:srgbClr val="A31515"/>
                </a:solidFill>
                <a:latin typeface="Cascadia Mono" panose="020B0609020000020004" pitchFamily="49" charset="0"/>
              </a:rPr>
              <a:t>SputterRate.write</a:t>
            </a:r>
            <a:r>
              <a:rPr lang="en-US" sz="1600" b="0" dirty="0"/>
              <a:t> claim);</a:t>
            </a:r>
          </a:p>
          <a:p>
            <a:pPr marL="285750" indent="-285750">
              <a:buFont typeface="Arial" panose="020B0604020202020204" pitchFamily="34" charset="0"/>
              <a:buChar char="•"/>
            </a:pPr>
            <a:r>
              <a:rPr lang="en-US" sz="1600" dirty="0"/>
              <a:t>Person in charge</a:t>
            </a:r>
            <a:r>
              <a:rPr lang="en-US" sz="1600" b="0" dirty="0"/>
              <a:t>:</a:t>
            </a:r>
            <a:br>
              <a:rPr lang="en-US" sz="1600" b="0" dirty="0"/>
            </a:br>
            <a:r>
              <a:rPr lang="en-US" sz="1600" b="0" dirty="0"/>
              <a:t>Alan </a:t>
            </a:r>
            <a:r>
              <a:rPr lang="en-US" sz="1600" b="0" dirty="0" err="1"/>
              <a:t>Savan</a:t>
            </a:r>
            <a:r>
              <a:rPr lang="en-US" sz="1600" b="0" dirty="0"/>
              <a:t>.</a:t>
            </a:r>
            <a:br>
              <a:rPr lang="en-US" sz="800" b="0" dirty="0"/>
            </a:br>
            <a:br>
              <a:rPr lang="en-US" sz="1600" b="0" dirty="0"/>
            </a:br>
            <a:r>
              <a:rPr lang="en-US" sz="1600" b="0" u="sng" dirty="0"/>
              <a:t>Hints</a:t>
            </a:r>
            <a:r>
              <a:rPr lang="en-US" sz="1600" b="0" dirty="0"/>
              <a:t>: </a:t>
            </a:r>
            <a:r>
              <a:rPr lang="en-US" sz="1600" b="0" dirty="0" err="1"/>
              <a:t>LogbookId</a:t>
            </a:r>
            <a:r>
              <a:rPr lang="en-US" sz="1600" b="0" dirty="0"/>
              <a:t> – primary key;	      Trust = -1000 – delete record on upload.</a:t>
            </a:r>
            <a:br>
              <a:rPr lang="en-US" sz="1600" b="0" dirty="0"/>
            </a:br>
            <a:endParaRPr lang="en-US" sz="1600" dirty="0"/>
          </a:p>
        </p:txBody>
      </p:sp>
      <p:sp>
        <p:nvSpPr>
          <p:cNvPr id="4" name="Fußzeilenplatzhalter 3">
            <a:extLst>
              <a:ext uri="{FF2B5EF4-FFF2-40B4-BE49-F238E27FC236}">
                <a16:creationId xmlns:a16="http://schemas.microsoft.com/office/drawing/2014/main" id="{61BBE3A1-BA86-4586-8510-822654A43289}"/>
              </a:ext>
            </a:extLst>
          </p:cNvPr>
          <p:cNvSpPr>
            <a:spLocks noGrp="1"/>
          </p:cNvSpPr>
          <p:nvPr>
            <p:ph type="ftr" sz="quarter" idx="11"/>
          </p:nvPr>
        </p:nvSpPr>
        <p:spPr/>
        <p:txBody>
          <a:bodyPr/>
          <a:lstStyle/>
          <a:p>
            <a:r>
              <a:rPr lang="de-DE" sz="900" dirty="0">
                <a:hlinkClick r:id="rId4"/>
              </a:rPr>
              <a:t>https://webcompact.wdm.ruhr-uni-bochum.de/sputterrate/allrates</a:t>
            </a:r>
            <a:endParaRPr lang="en-US" sz="9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3</a:t>
            </a:fld>
            <a:r>
              <a:rPr lang="de-DE"/>
              <a:t> </a:t>
            </a:r>
            <a:endParaRPr lang="de-DE" dirty="0"/>
          </a:p>
        </p:txBody>
      </p:sp>
      <p:cxnSp>
        <p:nvCxnSpPr>
          <p:cNvPr id="6" name="Straight Arrow Connector 5">
            <a:extLst>
              <a:ext uri="{FF2B5EF4-FFF2-40B4-BE49-F238E27FC236}">
                <a16:creationId xmlns:a16="http://schemas.microsoft.com/office/drawing/2014/main" id="{B06B06F8-7F5A-A8F4-B531-5C0323479B83}"/>
              </a:ext>
            </a:extLst>
          </p:cNvPr>
          <p:cNvCxnSpPr>
            <a:cxnSpLocks/>
          </p:cNvCxnSpPr>
          <p:nvPr/>
        </p:nvCxnSpPr>
        <p:spPr>
          <a:xfrm flipV="1">
            <a:off x="2699792" y="1106933"/>
            <a:ext cx="3772794" cy="81674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DE7BB22-3B19-8CAA-B850-6A52A1C0F599}"/>
              </a:ext>
            </a:extLst>
          </p:cNvPr>
          <p:cNvCxnSpPr>
            <a:cxnSpLocks/>
          </p:cNvCxnSpPr>
          <p:nvPr/>
        </p:nvCxnSpPr>
        <p:spPr>
          <a:xfrm flipV="1">
            <a:off x="3347864" y="1279978"/>
            <a:ext cx="4320480" cy="172382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4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468000" y="267494"/>
            <a:ext cx="7560000" cy="468000"/>
          </a:xfrm>
        </p:spPr>
        <p:txBody>
          <a:bodyPr/>
          <a:lstStyle/>
          <a:p>
            <a:r>
              <a:rPr lang="en-US" dirty="0"/>
              <a:t>Web Compact: Search for Sputter Rates</a:t>
            </a:r>
            <a:endParaRPr lang="de-DE" dirty="0"/>
          </a:p>
        </p:txBody>
      </p:sp>
      <p:sp>
        <p:nvSpPr>
          <p:cNvPr id="3" name="Inhaltsplatzhalter 2">
            <a:extLst>
              <a:ext uri="{FF2B5EF4-FFF2-40B4-BE49-F238E27FC236}">
                <a16:creationId xmlns:a16="http://schemas.microsoft.com/office/drawing/2014/main" id="{62E373E2-E479-4B85-B011-875D0EA60F4A}"/>
              </a:ext>
            </a:extLst>
          </p:cNvPr>
          <p:cNvSpPr>
            <a:spLocks noGrp="1"/>
          </p:cNvSpPr>
          <p:nvPr>
            <p:ph idx="1"/>
          </p:nvPr>
        </p:nvSpPr>
        <p:spPr>
          <a:xfrm>
            <a:off x="336709" y="987574"/>
            <a:ext cx="8280524" cy="2715926"/>
          </a:xfrm>
        </p:spPr>
        <p:txBody>
          <a:bodyPr/>
          <a:lstStyle/>
          <a:p>
            <a:r>
              <a:rPr lang="en-US" sz="1600" dirty="0"/>
              <a:t>Search on</a:t>
            </a:r>
            <a:r>
              <a:rPr lang="en-US" sz="1600" b="0" dirty="0"/>
              <a:t> (+ sort results):</a:t>
            </a:r>
          </a:p>
          <a:p>
            <a:pPr marL="285750" indent="-285750">
              <a:buFont typeface="Arial" panose="020B0604020202020204" pitchFamily="34" charset="0"/>
              <a:buChar char="•"/>
            </a:pPr>
            <a:r>
              <a:rPr lang="en-US" sz="1600" dirty="0"/>
              <a:t>Elements</a:t>
            </a:r>
            <a:r>
              <a:rPr lang="en-US" sz="1600" b="0" dirty="0"/>
              <a:t>;</a:t>
            </a:r>
          </a:p>
          <a:p>
            <a:pPr marL="285750" indent="-285750">
              <a:buFont typeface="Arial" panose="020B0604020202020204" pitchFamily="34" charset="0"/>
              <a:buChar char="•"/>
            </a:pPr>
            <a:r>
              <a:rPr lang="en-US" sz="1600" dirty="0"/>
              <a:t>Cathode;</a:t>
            </a:r>
          </a:p>
          <a:p>
            <a:pPr marL="285750" indent="-285750">
              <a:buFont typeface="Arial" panose="020B0604020202020204" pitchFamily="34" charset="0"/>
              <a:buChar char="•"/>
            </a:pPr>
            <a:r>
              <a:rPr lang="en-US" sz="1600" dirty="0"/>
              <a:t>Chambers;</a:t>
            </a:r>
          </a:p>
          <a:p>
            <a:pPr marL="285750" indent="-285750">
              <a:buFont typeface="Arial" panose="020B0604020202020204" pitchFamily="34" charset="0"/>
              <a:buChar char="•"/>
            </a:pPr>
            <a:r>
              <a:rPr lang="en-US" sz="1600" dirty="0" err="1"/>
              <a:t>LogbookId</a:t>
            </a:r>
            <a:r>
              <a:rPr lang="en-US" sz="1600" dirty="0"/>
              <a:t> </a:t>
            </a:r>
            <a:r>
              <a:rPr lang="en-US" sz="1600" b="0" dirty="0"/>
              <a:t>(Date-Chamber-N);</a:t>
            </a:r>
          </a:p>
          <a:p>
            <a:pPr marL="285750" indent="-285750">
              <a:buFont typeface="Arial" panose="020B0604020202020204" pitchFamily="34" charset="0"/>
              <a:buChar char="•"/>
            </a:pPr>
            <a:r>
              <a:rPr lang="en-US" sz="1600" dirty="0"/>
              <a:t>Rate range;</a:t>
            </a:r>
          </a:p>
          <a:p>
            <a:pPr marL="285750" indent="-285750">
              <a:buFont typeface="Arial" panose="020B0604020202020204" pitchFamily="34" charset="0"/>
              <a:buChar char="•"/>
            </a:pPr>
            <a:r>
              <a:rPr lang="en-US" sz="1600" dirty="0"/>
              <a:t>Power range.</a:t>
            </a:r>
            <a:br>
              <a:rPr lang="en-US" sz="1600" dirty="0"/>
            </a:br>
            <a:br>
              <a:rPr lang="en-US" sz="1600" dirty="0"/>
            </a:br>
            <a:endParaRPr lang="en-US" sz="1600" dirty="0"/>
          </a:p>
        </p:txBody>
      </p:sp>
      <p:sp>
        <p:nvSpPr>
          <p:cNvPr id="4" name="Fußzeilenplatzhalter 3">
            <a:extLst>
              <a:ext uri="{FF2B5EF4-FFF2-40B4-BE49-F238E27FC236}">
                <a16:creationId xmlns:a16="http://schemas.microsoft.com/office/drawing/2014/main" id="{61BBE3A1-BA86-4586-8510-822654A43289}"/>
              </a:ext>
            </a:extLst>
          </p:cNvPr>
          <p:cNvSpPr>
            <a:spLocks noGrp="1"/>
          </p:cNvSpPr>
          <p:nvPr>
            <p:ph type="ftr" sz="quarter" idx="11"/>
          </p:nvPr>
        </p:nvSpPr>
        <p:spPr/>
        <p:txBody>
          <a:bodyPr/>
          <a:lstStyle/>
          <a:p>
            <a:r>
              <a:rPr lang="de-DE" sz="900" dirty="0">
                <a:hlinkClick r:id="rId3"/>
              </a:rPr>
              <a:t>https://webcompact.wdm.ruhr-uni-bochum.de/sputterrate/allrates</a:t>
            </a:r>
            <a:endParaRPr lang="en-US" sz="9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4</a:t>
            </a:fld>
            <a:r>
              <a:rPr lang="de-DE"/>
              <a:t> </a:t>
            </a:r>
            <a:endParaRPr lang="de-DE" dirty="0"/>
          </a:p>
        </p:txBody>
      </p:sp>
      <p:pic>
        <p:nvPicPr>
          <p:cNvPr id="7" name="Picture 6">
            <a:extLst>
              <a:ext uri="{FF2B5EF4-FFF2-40B4-BE49-F238E27FC236}">
                <a16:creationId xmlns:a16="http://schemas.microsoft.com/office/drawing/2014/main" id="{C6C0789D-22E3-0E1F-46EC-06AFF3A9FF57}"/>
              </a:ext>
            </a:extLst>
          </p:cNvPr>
          <p:cNvPicPr>
            <a:picLocks noChangeAspect="1"/>
          </p:cNvPicPr>
          <p:nvPr/>
        </p:nvPicPr>
        <p:blipFill>
          <a:blip r:embed="rId4"/>
          <a:stretch>
            <a:fillRect/>
          </a:stretch>
        </p:blipFill>
        <p:spPr>
          <a:xfrm>
            <a:off x="3695319" y="771550"/>
            <a:ext cx="5448681" cy="3888432"/>
          </a:xfrm>
          <a:prstGeom prst="rect">
            <a:avLst/>
          </a:prstGeom>
          <a:ln w="6350">
            <a:solidFill>
              <a:schemeClr val="tx2">
                <a:lumMod val="75000"/>
                <a:lumOff val="25000"/>
              </a:schemeClr>
            </a:solidFill>
          </a:ln>
        </p:spPr>
      </p:pic>
      <p:sp>
        <p:nvSpPr>
          <p:cNvPr id="10" name="TextBox 9">
            <a:extLst>
              <a:ext uri="{FF2B5EF4-FFF2-40B4-BE49-F238E27FC236}">
                <a16:creationId xmlns:a16="http://schemas.microsoft.com/office/drawing/2014/main" id="{468D3025-10CA-8EDF-077F-706C21FF1022}"/>
              </a:ext>
            </a:extLst>
          </p:cNvPr>
          <p:cNvSpPr txBox="1"/>
          <p:nvPr/>
        </p:nvSpPr>
        <p:spPr>
          <a:xfrm>
            <a:off x="251520" y="3682719"/>
            <a:ext cx="3235643" cy="946413"/>
          </a:xfrm>
          <a:prstGeom prst="rect">
            <a:avLst/>
          </a:prstGeom>
          <a:noFill/>
        </p:spPr>
        <p:txBody>
          <a:bodyPr wrap="square">
            <a:spAutoFit/>
          </a:bodyPr>
          <a:lstStyle/>
          <a:p>
            <a:r>
              <a:rPr lang="en-US" sz="1400" dirty="0"/>
              <a:t>It provides good “starting point” to</a:t>
            </a:r>
          </a:p>
          <a:p>
            <a:r>
              <a:rPr lang="en-US" sz="1400" dirty="0"/>
              <a:t>suggest sputtering mode settings and time to achieve desired thickness.</a:t>
            </a:r>
            <a:br>
              <a:rPr lang="en-US" sz="1400" dirty="0"/>
            </a:br>
            <a:endParaRPr lang="en-US" dirty="0"/>
          </a:p>
        </p:txBody>
      </p:sp>
      <p:cxnSp>
        <p:nvCxnSpPr>
          <p:cNvPr id="6" name="Straight Arrow Connector 5">
            <a:extLst>
              <a:ext uri="{FF2B5EF4-FFF2-40B4-BE49-F238E27FC236}">
                <a16:creationId xmlns:a16="http://schemas.microsoft.com/office/drawing/2014/main" id="{E0B4233F-0697-AFA7-D7FA-312BD42E2BE5}"/>
              </a:ext>
            </a:extLst>
          </p:cNvPr>
          <p:cNvCxnSpPr>
            <a:cxnSpLocks/>
          </p:cNvCxnSpPr>
          <p:nvPr/>
        </p:nvCxnSpPr>
        <p:spPr>
          <a:xfrm>
            <a:off x="1679095" y="1506232"/>
            <a:ext cx="3180937" cy="201422"/>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BDEE3B-720C-923B-1ADC-F7865CAA4A6B}"/>
              </a:ext>
            </a:extLst>
          </p:cNvPr>
          <p:cNvCxnSpPr>
            <a:cxnSpLocks/>
          </p:cNvCxnSpPr>
          <p:nvPr/>
        </p:nvCxnSpPr>
        <p:spPr>
          <a:xfrm>
            <a:off x="1679095" y="1872958"/>
            <a:ext cx="4981137" cy="1190309"/>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35E939E-A74D-F9B5-DF9C-37E333D5B2FA}"/>
              </a:ext>
            </a:extLst>
          </p:cNvPr>
          <p:cNvCxnSpPr>
            <a:cxnSpLocks/>
          </p:cNvCxnSpPr>
          <p:nvPr/>
        </p:nvCxnSpPr>
        <p:spPr>
          <a:xfrm>
            <a:off x="1716814" y="2248826"/>
            <a:ext cx="2042061" cy="610956"/>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EAA81A-1756-2D21-8732-C49FE4BB5BAF}"/>
              </a:ext>
            </a:extLst>
          </p:cNvPr>
          <p:cNvCxnSpPr>
            <a:cxnSpLocks/>
          </p:cNvCxnSpPr>
          <p:nvPr/>
        </p:nvCxnSpPr>
        <p:spPr>
          <a:xfrm>
            <a:off x="1754533" y="2739473"/>
            <a:ext cx="2004342" cy="372389"/>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01820D-7EDC-C0CD-93A7-9C5E5AC75FFB}"/>
              </a:ext>
            </a:extLst>
          </p:cNvPr>
          <p:cNvCxnSpPr>
            <a:cxnSpLocks/>
          </p:cNvCxnSpPr>
          <p:nvPr/>
        </p:nvCxnSpPr>
        <p:spPr>
          <a:xfrm>
            <a:off x="1792252" y="3010994"/>
            <a:ext cx="1966623" cy="316892"/>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E6FDE7-098A-D61E-E337-12E698A198B9}"/>
              </a:ext>
            </a:extLst>
          </p:cNvPr>
          <p:cNvCxnSpPr>
            <a:cxnSpLocks/>
          </p:cNvCxnSpPr>
          <p:nvPr/>
        </p:nvCxnSpPr>
        <p:spPr>
          <a:xfrm>
            <a:off x="1903377" y="3385926"/>
            <a:ext cx="1855498" cy="194040"/>
          </a:xfrm>
          <a:prstGeom prst="straightConnector1">
            <a:avLst/>
          </a:prstGeom>
          <a:ln w="381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31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5</a:t>
            </a:fld>
            <a:r>
              <a:rPr lang="de-DE"/>
              <a:t> </a:t>
            </a:r>
            <a:endParaRPr lang="de-DE" dirty="0"/>
          </a:p>
        </p:txBody>
      </p:sp>
      <p:sp>
        <p:nvSpPr>
          <p:cNvPr id="7" name="Titel 1">
            <a:extLst>
              <a:ext uri="{FF2B5EF4-FFF2-40B4-BE49-F238E27FC236}">
                <a16:creationId xmlns:a16="http://schemas.microsoft.com/office/drawing/2014/main" id="{7B6EA885-B4F2-5385-61DC-DFE374E82241}"/>
              </a:ext>
            </a:extLst>
          </p:cNvPr>
          <p:cNvSpPr txBox="1">
            <a:spLocks/>
          </p:cNvSpPr>
          <p:nvPr/>
        </p:nvSpPr>
        <p:spPr>
          <a:xfrm>
            <a:off x="468000" y="123478"/>
            <a:ext cx="7560000" cy="468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buFont typeface="Arial" panose="020B0604020202020204" pitchFamily="34" charset="0"/>
              <a:buNone/>
              <a:defRPr sz="2700" b="0" kern="1200" baseline="0">
                <a:solidFill>
                  <a:schemeClr val="tx2"/>
                </a:solidFill>
                <a:latin typeface="+mn-lt"/>
                <a:ea typeface="+mj-ea"/>
                <a:cs typeface="+mj-cs"/>
              </a:defRPr>
            </a:lvl1pPr>
          </a:lstStyle>
          <a:p>
            <a:r>
              <a:rPr lang="en-US" dirty="0"/>
              <a:t>Detailed Information</a:t>
            </a:r>
            <a:endParaRPr lang="de-DE" dirty="0"/>
          </a:p>
        </p:txBody>
      </p:sp>
      <p:pic>
        <p:nvPicPr>
          <p:cNvPr id="10" name="Picture 9">
            <a:extLst>
              <a:ext uri="{FF2B5EF4-FFF2-40B4-BE49-F238E27FC236}">
                <a16:creationId xmlns:a16="http://schemas.microsoft.com/office/drawing/2014/main" id="{CC46104E-A92F-240F-12F6-12D85C00597D}"/>
              </a:ext>
            </a:extLst>
          </p:cNvPr>
          <p:cNvPicPr>
            <a:picLocks noChangeAspect="1"/>
          </p:cNvPicPr>
          <p:nvPr/>
        </p:nvPicPr>
        <p:blipFill>
          <a:blip r:embed="rId3"/>
          <a:stretch>
            <a:fillRect/>
          </a:stretch>
        </p:blipFill>
        <p:spPr>
          <a:xfrm>
            <a:off x="5076056" y="0"/>
            <a:ext cx="3924714" cy="5143500"/>
          </a:xfrm>
          <a:prstGeom prst="rect">
            <a:avLst/>
          </a:prstGeom>
          <a:ln>
            <a:solidFill>
              <a:srgbClr val="0070C0"/>
            </a:solidFill>
          </a:ln>
        </p:spPr>
      </p:pic>
      <p:sp>
        <p:nvSpPr>
          <p:cNvPr id="12" name="TextBox 11">
            <a:extLst>
              <a:ext uri="{FF2B5EF4-FFF2-40B4-BE49-F238E27FC236}">
                <a16:creationId xmlns:a16="http://schemas.microsoft.com/office/drawing/2014/main" id="{05F0AFB1-2B4D-2BE4-0CEF-5C73CB542B12}"/>
              </a:ext>
            </a:extLst>
          </p:cNvPr>
          <p:cNvSpPr txBox="1"/>
          <p:nvPr/>
        </p:nvSpPr>
        <p:spPr>
          <a:xfrm>
            <a:off x="341353" y="688399"/>
            <a:ext cx="2496941" cy="3831818"/>
          </a:xfrm>
          <a:prstGeom prst="rect">
            <a:avLst/>
          </a:prstGeom>
          <a:noFill/>
        </p:spPr>
        <p:txBody>
          <a:bodyPr wrap="square">
            <a:spAutoFit/>
          </a:bodyPr>
          <a:lstStyle/>
          <a:p>
            <a:r>
              <a:rPr lang="en-US" dirty="0"/>
              <a:t>Id</a:t>
            </a:r>
          </a:p>
          <a:p>
            <a:r>
              <a:rPr lang="en-US" dirty="0"/>
              <a:t>Material</a:t>
            </a:r>
          </a:p>
          <a:p>
            <a:r>
              <a:rPr lang="en-US" dirty="0"/>
              <a:t>Trust</a:t>
            </a:r>
          </a:p>
          <a:p>
            <a:r>
              <a:rPr lang="en-US" dirty="0"/>
              <a:t>Deposition Date</a:t>
            </a:r>
          </a:p>
          <a:p>
            <a:r>
              <a:rPr lang="en-US" dirty="0"/>
              <a:t>Chamber, №</a:t>
            </a:r>
          </a:p>
          <a:p>
            <a:r>
              <a:rPr lang="en-US" dirty="0"/>
              <a:t>Logbook Id</a:t>
            </a:r>
          </a:p>
          <a:p>
            <a:r>
              <a:rPr lang="en-US" dirty="0"/>
              <a:t>Rate, nm/sec</a:t>
            </a:r>
          </a:p>
          <a:p>
            <a:r>
              <a:rPr lang="en-US" dirty="0"/>
              <a:t>Normalized Rate, nm/W*sec</a:t>
            </a:r>
          </a:p>
          <a:p>
            <a:r>
              <a:rPr lang="en-US" dirty="0"/>
              <a:t>Time, sec</a:t>
            </a:r>
          </a:p>
          <a:p>
            <a:r>
              <a:rPr lang="en-US" dirty="0"/>
              <a:t>Thickness, nm</a:t>
            </a:r>
          </a:p>
          <a:p>
            <a:r>
              <a:rPr lang="en-US" dirty="0"/>
              <a:t>Power, W</a:t>
            </a:r>
          </a:p>
          <a:p>
            <a:r>
              <a:rPr lang="en-US" dirty="0"/>
              <a:t>Power Supply</a:t>
            </a:r>
          </a:p>
          <a:p>
            <a:r>
              <a:rPr lang="en-US" dirty="0"/>
              <a:t>Cathode</a:t>
            </a:r>
          </a:p>
          <a:p>
            <a:r>
              <a:rPr lang="en-US" dirty="0"/>
              <a:t>Pressure, </a:t>
            </a:r>
            <a:r>
              <a:rPr lang="en-US" dirty="0" err="1"/>
              <a:t>mTorr</a:t>
            </a:r>
            <a:endParaRPr lang="en-US" dirty="0"/>
          </a:p>
          <a:p>
            <a:r>
              <a:rPr lang="en-US" dirty="0" err="1"/>
              <a:t>Ar</a:t>
            </a:r>
            <a:r>
              <a:rPr lang="en-US" dirty="0"/>
              <a:t>-Flow, </a:t>
            </a:r>
            <a:r>
              <a:rPr lang="en-US" dirty="0" err="1"/>
              <a:t>sccm</a:t>
            </a:r>
            <a:endParaRPr lang="en-US" dirty="0"/>
          </a:p>
          <a:p>
            <a:r>
              <a:rPr lang="en-US" dirty="0"/>
              <a:t>Cathode Tilt, mm</a:t>
            </a:r>
          </a:p>
          <a:p>
            <a:r>
              <a:rPr lang="en-US" dirty="0"/>
              <a:t>Table Height, mm</a:t>
            </a:r>
          </a:p>
          <a:p>
            <a:r>
              <a:rPr lang="en-US" dirty="0"/>
              <a:t>Comment</a:t>
            </a:r>
          </a:p>
        </p:txBody>
      </p:sp>
      <p:sp>
        <p:nvSpPr>
          <p:cNvPr id="3" name="TextBox 2">
            <a:extLst>
              <a:ext uri="{FF2B5EF4-FFF2-40B4-BE49-F238E27FC236}">
                <a16:creationId xmlns:a16="http://schemas.microsoft.com/office/drawing/2014/main" id="{6D027FD8-97F6-E80F-F42B-B982C88EECC4}"/>
              </a:ext>
            </a:extLst>
          </p:cNvPr>
          <p:cNvSpPr txBox="1"/>
          <p:nvPr/>
        </p:nvSpPr>
        <p:spPr>
          <a:xfrm>
            <a:off x="495984" y="4675195"/>
            <a:ext cx="4652988" cy="261610"/>
          </a:xfrm>
          <a:prstGeom prst="rect">
            <a:avLst/>
          </a:prstGeom>
          <a:noFill/>
        </p:spPr>
        <p:txBody>
          <a:bodyPr wrap="square">
            <a:spAutoFit/>
          </a:bodyPr>
          <a:lstStyle/>
          <a:p>
            <a:r>
              <a:rPr lang="en-US" sz="1100" dirty="0">
                <a:hlinkClick r:id="rId4"/>
              </a:rPr>
              <a:t>https://webcompact.wdm.ruhr-uni-bochum.de/sputterrate/ratebyid/506</a:t>
            </a:r>
            <a:endParaRPr lang="en-US" sz="1100" dirty="0"/>
          </a:p>
        </p:txBody>
      </p:sp>
      <p:cxnSp>
        <p:nvCxnSpPr>
          <p:cNvPr id="4" name="Straight Arrow Connector 3">
            <a:extLst>
              <a:ext uri="{FF2B5EF4-FFF2-40B4-BE49-F238E27FC236}">
                <a16:creationId xmlns:a16="http://schemas.microsoft.com/office/drawing/2014/main" id="{37F873E8-3400-5AFA-D8E6-7494DD36BE19}"/>
              </a:ext>
            </a:extLst>
          </p:cNvPr>
          <p:cNvCxnSpPr>
            <a:cxnSpLocks/>
          </p:cNvCxnSpPr>
          <p:nvPr/>
        </p:nvCxnSpPr>
        <p:spPr>
          <a:xfrm flipV="1">
            <a:off x="4932040" y="987574"/>
            <a:ext cx="2514689" cy="3687621"/>
          </a:xfrm>
          <a:prstGeom prst="straightConnector1">
            <a:avLst/>
          </a:prstGeom>
          <a:ln w="38100" cap="flat" cmpd="sng" algn="ctr">
            <a:solidFill>
              <a:schemeClr val="tx2">
                <a:lumMod val="90000"/>
                <a:lumOff val="10000"/>
                <a:alpha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9787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575999" y="283500"/>
            <a:ext cx="8034201" cy="468000"/>
          </a:xfrm>
        </p:spPr>
        <p:txBody>
          <a:bodyPr/>
          <a:lstStyle/>
          <a:p>
            <a:r>
              <a:rPr lang="de-DE" dirty="0" err="1"/>
              <a:t>WebCompact</a:t>
            </a:r>
            <a:r>
              <a:rPr lang="de-DE" dirty="0"/>
              <a:t> and Data </a:t>
            </a:r>
            <a:r>
              <a:rPr lang="de-DE" dirty="0" err="1"/>
              <a:t>Visualization</a:t>
            </a:r>
            <a:r>
              <a:rPr lang="de-DE" dirty="0"/>
              <a:t> 	</a:t>
            </a:r>
            <a:endParaRPr lang="de-DE" sz="2000"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6</a:t>
            </a:fld>
            <a:r>
              <a:rPr lang="de-DE"/>
              <a:t> </a:t>
            </a:r>
            <a:endParaRPr lang="de-DE" dirty="0"/>
          </a:p>
        </p:txBody>
      </p:sp>
      <p:sp>
        <p:nvSpPr>
          <p:cNvPr id="9" name="TextBox 8">
            <a:extLst>
              <a:ext uri="{FF2B5EF4-FFF2-40B4-BE49-F238E27FC236}">
                <a16:creationId xmlns:a16="http://schemas.microsoft.com/office/drawing/2014/main" id="{D10ECBB7-B299-F195-475E-7CAE80883F17}"/>
              </a:ext>
            </a:extLst>
          </p:cNvPr>
          <p:cNvSpPr txBox="1"/>
          <p:nvPr/>
        </p:nvSpPr>
        <p:spPr>
          <a:xfrm>
            <a:off x="450000" y="4590556"/>
            <a:ext cx="6656664" cy="215444"/>
          </a:xfrm>
          <a:prstGeom prst="rect">
            <a:avLst/>
          </a:prstGeom>
          <a:noFill/>
        </p:spPr>
        <p:txBody>
          <a:bodyPr wrap="square">
            <a:spAutoFit/>
          </a:bodyPr>
          <a:lstStyle/>
          <a:p>
            <a:r>
              <a:rPr lang="en-US" sz="800" dirty="0"/>
              <a:t>https://webcompact.wdm.ruhr-uni-bochum.de/sample/samplebyid/1471</a:t>
            </a:r>
          </a:p>
        </p:txBody>
      </p:sp>
      <p:pic>
        <p:nvPicPr>
          <p:cNvPr id="7" name="Picture 6">
            <a:extLst>
              <a:ext uri="{FF2B5EF4-FFF2-40B4-BE49-F238E27FC236}">
                <a16:creationId xmlns:a16="http://schemas.microsoft.com/office/drawing/2014/main" id="{8FC84F62-F6EE-0537-84DA-9A86ADF4D28C}"/>
              </a:ext>
            </a:extLst>
          </p:cNvPr>
          <p:cNvPicPr>
            <a:picLocks noChangeAspect="1"/>
          </p:cNvPicPr>
          <p:nvPr/>
        </p:nvPicPr>
        <p:blipFill>
          <a:blip r:embed="rId3"/>
          <a:stretch>
            <a:fillRect/>
          </a:stretch>
        </p:blipFill>
        <p:spPr>
          <a:xfrm>
            <a:off x="4477676" y="1126340"/>
            <a:ext cx="4572000" cy="2036618"/>
          </a:xfrm>
          <a:prstGeom prst="rect">
            <a:avLst/>
          </a:prstGeom>
          <a:ln>
            <a:solidFill>
              <a:schemeClr val="tx2">
                <a:lumMod val="90000"/>
                <a:lumOff val="10000"/>
              </a:schemeClr>
            </a:solidFill>
          </a:ln>
        </p:spPr>
      </p:pic>
      <p:pic>
        <p:nvPicPr>
          <p:cNvPr id="13" name="Picture 12">
            <a:extLst>
              <a:ext uri="{FF2B5EF4-FFF2-40B4-BE49-F238E27FC236}">
                <a16:creationId xmlns:a16="http://schemas.microsoft.com/office/drawing/2014/main" id="{3C23BF1F-1B1C-0499-1114-C40C17881C36}"/>
              </a:ext>
            </a:extLst>
          </p:cNvPr>
          <p:cNvPicPr>
            <a:picLocks noChangeAspect="1"/>
          </p:cNvPicPr>
          <p:nvPr/>
        </p:nvPicPr>
        <p:blipFill>
          <a:blip r:embed="rId4"/>
          <a:stretch>
            <a:fillRect/>
          </a:stretch>
        </p:blipFill>
        <p:spPr>
          <a:xfrm>
            <a:off x="94324" y="1732364"/>
            <a:ext cx="3796464" cy="1430594"/>
          </a:xfrm>
          <a:prstGeom prst="rect">
            <a:avLst/>
          </a:prstGeom>
          <a:ln>
            <a:solidFill>
              <a:schemeClr val="tx2">
                <a:lumMod val="90000"/>
                <a:lumOff val="10000"/>
              </a:schemeClr>
            </a:solidFill>
          </a:ln>
        </p:spPr>
      </p:pic>
      <p:sp>
        <p:nvSpPr>
          <p:cNvPr id="15" name="TextBox 14">
            <a:extLst>
              <a:ext uri="{FF2B5EF4-FFF2-40B4-BE49-F238E27FC236}">
                <a16:creationId xmlns:a16="http://schemas.microsoft.com/office/drawing/2014/main" id="{2588F61D-5814-5AA3-B7C0-9AC235D449EB}"/>
              </a:ext>
            </a:extLst>
          </p:cNvPr>
          <p:cNvSpPr txBox="1"/>
          <p:nvPr/>
        </p:nvSpPr>
        <p:spPr>
          <a:xfrm>
            <a:off x="107504" y="751500"/>
            <a:ext cx="6656172" cy="300082"/>
          </a:xfrm>
          <a:prstGeom prst="rect">
            <a:avLst/>
          </a:prstGeom>
          <a:noFill/>
        </p:spPr>
        <p:txBody>
          <a:bodyPr wrap="square">
            <a:spAutoFit/>
          </a:bodyPr>
          <a:lstStyle/>
          <a:p>
            <a:r>
              <a:rPr lang="en-US" dirty="0"/>
              <a:t>https://webcompact.wdm.ruhr-uni-bochum.de/sample/samplebyid/1471</a:t>
            </a:r>
          </a:p>
        </p:txBody>
      </p:sp>
      <p:cxnSp>
        <p:nvCxnSpPr>
          <p:cNvPr id="17" name="Straight Arrow Connector 16">
            <a:extLst>
              <a:ext uri="{FF2B5EF4-FFF2-40B4-BE49-F238E27FC236}">
                <a16:creationId xmlns:a16="http://schemas.microsoft.com/office/drawing/2014/main" id="{3FCBFC6C-D4BE-8A2F-6296-914CEDA76408}"/>
              </a:ext>
            </a:extLst>
          </p:cNvPr>
          <p:cNvCxnSpPr>
            <a:cxnSpLocks/>
          </p:cNvCxnSpPr>
          <p:nvPr/>
        </p:nvCxnSpPr>
        <p:spPr>
          <a:xfrm flipV="1">
            <a:off x="3563888" y="2174789"/>
            <a:ext cx="1065777" cy="4309"/>
          </a:xfrm>
          <a:prstGeom prst="straightConnector1">
            <a:avLst/>
          </a:prstGeom>
          <a:ln w="6350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D172A56-6891-6F2B-EE31-F2DC4109937A}"/>
              </a:ext>
            </a:extLst>
          </p:cNvPr>
          <p:cNvSpPr txBox="1"/>
          <p:nvPr/>
        </p:nvSpPr>
        <p:spPr>
          <a:xfrm>
            <a:off x="63219" y="1207075"/>
            <a:ext cx="3796464" cy="507831"/>
          </a:xfrm>
          <a:prstGeom prst="rect">
            <a:avLst/>
          </a:prstGeom>
          <a:noFill/>
        </p:spPr>
        <p:txBody>
          <a:bodyPr wrap="square">
            <a:spAutoFit/>
          </a:bodyPr>
          <a:lstStyle/>
          <a:p>
            <a:r>
              <a:rPr lang="en-US" dirty="0"/>
              <a:t>Data processing with external software (written in Python)</a:t>
            </a:r>
            <a:r>
              <a:rPr lang="ru-RU" dirty="0"/>
              <a:t> + </a:t>
            </a:r>
            <a:r>
              <a:rPr lang="en-US" dirty="0"/>
              <a:t>visualization</a:t>
            </a:r>
          </a:p>
        </p:txBody>
      </p:sp>
      <p:pic>
        <p:nvPicPr>
          <p:cNvPr id="21" name="Picture 20">
            <a:extLst>
              <a:ext uri="{FF2B5EF4-FFF2-40B4-BE49-F238E27FC236}">
                <a16:creationId xmlns:a16="http://schemas.microsoft.com/office/drawing/2014/main" id="{FFA512DE-C19E-8BD0-3EB6-AB2363849113}"/>
              </a:ext>
            </a:extLst>
          </p:cNvPr>
          <p:cNvPicPr>
            <a:picLocks noChangeAspect="1"/>
          </p:cNvPicPr>
          <p:nvPr/>
        </p:nvPicPr>
        <p:blipFill>
          <a:blip r:embed="rId5"/>
          <a:stretch>
            <a:fillRect/>
          </a:stretch>
        </p:blipFill>
        <p:spPr>
          <a:xfrm>
            <a:off x="5136765" y="3294492"/>
            <a:ext cx="2771800" cy="1296064"/>
          </a:xfrm>
          <a:prstGeom prst="rect">
            <a:avLst/>
          </a:prstGeom>
          <a:ln>
            <a:solidFill>
              <a:schemeClr val="tx2">
                <a:lumMod val="90000"/>
                <a:lumOff val="10000"/>
              </a:schemeClr>
            </a:solidFill>
          </a:ln>
        </p:spPr>
      </p:pic>
      <p:pic>
        <p:nvPicPr>
          <p:cNvPr id="23" name="Picture 22">
            <a:extLst>
              <a:ext uri="{FF2B5EF4-FFF2-40B4-BE49-F238E27FC236}">
                <a16:creationId xmlns:a16="http://schemas.microsoft.com/office/drawing/2014/main" id="{73AF7E17-CC0B-7475-4823-B581C040B918}"/>
              </a:ext>
            </a:extLst>
          </p:cNvPr>
          <p:cNvPicPr>
            <a:picLocks noChangeAspect="1"/>
          </p:cNvPicPr>
          <p:nvPr/>
        </p:nvPicPr>
        <p:blipFill>
          <a:blip r:embed="rId6"/>
          <a:stretch>
            <a:fillRect/>
          </a:stretch>
        </p:blipFill>
        <p:spPr>
          <a:xfrm>
            <a:off x="466859" y="3572380"/>
            <a:ext cx="4162806" cy="1533327"/>
          </a:xfrm>
          <a:prstGeom prst="rect">
            <a:avLst/>
          </a:prstGeom>
        </p:spPr>
      </p:pic>
      <p:cxnSp>
        <p:nvCxnSpPr>
          <p:cNvPr id="24" name="Straight Arrow Connector 23">
            <a:extLst>
              <a:ext uri="{FF2B5EF4-FFF2-40B4-BE49-F238E27FC236}">
                <a16:creationId xmlns:a16="http://schemas.microsoft.com/office/drawing/2014/main" id="{6655F9A8-1B56-7C2A-B3F8-40730642A1E3}"/>
              </a:ext>
            </a:extLst>
          </p:cNvPr>
          <p:cNvCxnSpPr>
            <a:cxnSpLocks/>
          </p:cNvCxnSpPr>
          <p:nvPr/>
        </p:nvCxnSpPr>
        <p:spPr>
          <a:xfrm>
            <a:off x="4039111" y="3795886"/>
            <a:ext cx="1097654" cy="0"/>
          </a:xfrm>
          <a:prstGeom prst="straightConnector1">
            <a:avLst/>
          </a:prstGeom>
          <a:ln w="6350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C6EA18-DDF2-8BBB-E5FE-B12034EB01ED}"/>
              </a:ext>
            </a:extLst>
          </p:cNvPr>
          <p:cNvSpPr txBox="1"/>
          <p:nvPr/>
        </p:nvSpPr>
        <p:spPr>
          <a:xfrm>
            <a:off x="462613" y="3332081"/>
            <a:ext cx="3796464" cy="300082"/>
          </a:xfrm>
          <a:prstGeom prst="rect">
            <a:avLst/>
          </a:prstGeom>
          <a:noFill/>
        </p:spPr>
        <p:txBody>
          <a:bodyPr wrap="square">
            <a:spAutoFit/>
          </a:bodyPr>
          <a:lstStyle/>
          <a:p>
            <a:r>
              <a:rPr lang="en-US" dirty="0"/>
              <a:t>Simple composition visualization (Chart.js)</a:t>
            </a:r>
          </a:p>
        </p:txBody>
      </p:sp>
    </p:spTree>
    <p:extLst>
      <p:ext uri="{BB962C8B-B14F-4D97-AF65-F5344CB8AC3E}">
        <p14:creationId xmlns:p14="http://schemas.microsoft.com/office/powerpoint/2010/main" val="397875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in Chemistry-</a:t>
            </a:r>
            <a:r>
              <a:rPr lang="de-DE" dirty="0" err="1"/>
              <a:t>related</a:t>
            </a:r>
            <a:r>
              <a:rPr lang="de-DE" dirty="0"/>
              <a:t> Domains: </a:t>
            </a:r>
            <a:r>
              <a:rPr lang="de-DE" dirty="0" err="1"/>
              <a:t>Requirements</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7</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07504" y="634740"/>
            <a:ext cx="9036496" cy="3970318"/>
          </a:xfrm>
          <a:prstGeom prst="rect">
            <a:avLst/>
          </a:prstGeom>
          <a:noFill/>
        </p:spPr>
        <p:txBody>
          <a:bodyPr wrap="square">
            <a:spAutoFit/>
          </a:bodyPr>
          <a:lstStyle/>
          <a:p>
            <a:r>
              <a:rPr lang="en-US" sz="1400" b="1" dirty="0"/>
              <a:t>Requirements (functional capabilities)</a:t>
            </a:r>
            <a:r>
              <a:rPr lang="en-US" sz="1400" dirty="0"/>
              <a:t>:</a:t>
            </a:r>
          </a:p>
          <a:p>
            <a:pPr marL="285750" indent="-285750">
              <a:buFont typeface="Arial" panose="020B0604020202020204" pitchFamily="34" charset="0"/>
              <a:buChar char="•"/>
            </a:pPr>
            <a:r>
              <a:rPr lang="en-US" sz="1400" dirty="0"/>
              <a:t>Support for multiple </a:t>
            </a:r>
            <a:r>
              <a:rPr lang="en-US" sz="1400" b="1" dirty="0"/>
              <a:t>Tenants</a:t>
            </a:r>
            <a:r>
              <a:rPr lang="en-US" sz="1400" dirty="0"/>
              <a:t>;</a:t>
            </a:r>
          </a:p>
          <a:p>
            <a:pPr marL="285750" indent="-285750">
              <a:buFont typeface="Arial" panose="020B0604020202020204" pitchFamily="34" charset="0"/>
              <a:buChar char="•"/>
            </a:pPr>
            <a:r>
              <a:rPr lang="en-US" sz="1400" dirty="0"/>
              <a:t>Implement </a:t>
            </a:r>
            <a:r>
              <a:rPr lang="en-US" sz="1400" b="1" dirty="0"/>
              <a:t>User Registration </a:t>
            </a:r>
            <a:r>
              <a:rPr lang="en-US" sz="1400" dirty="0"/>
              <a:t>(including e-mail verification) and </a:t>
            </a:r>
            <a:r>
              <a:rPr lang="en-US" sz="1400" b="1" dirty="0"/>
              <a:t>Authorization</a:t>
            </a:r>
            <a:r>
              <a:rPr lang="en-US" sz="1400" dirty="0"/>
              <a:t>;</a:t>
            </a:r>
          </a:p>
          <a:p>
            <a:pPr marL="285750" indent="-285750">
              <a:buFont typeface="Arial" panose="020B0604020202020204" pitchFamily="34" charset="0"/>
              <a:buChar char="•"/>
            </a:pPr>
            <a:r>
              <a:rPr lang="en-US" sz="1400" dirty="0"/>
              <a:t>Implement Administrative Interface to </a:t>
            </a:r>
            <a:r>
              <a:rPr lang="en-US" sz="1400" b="1" dirty="0"/>
              <a:t>Control Users and Groups</a:t>
            </a:r>
            <a:r>
              <a:rPr lang="en-US" sz="1400" dirty="0"/>
              <a:t>;</a:t>
            </a:r>
          </a:p>
          <a:p>
            <a:pPr marL="285750" indent="-285750">
              <a:buFont typeface="Arial" panose="020B0604020202020204" pitchFamily="34" charset="0"/>
              <a:buChar char="•"/>
            </a:pPr>
            <a:r>
              <a:rPr lang="en-US" sz="1400" b="1" dirty="0"/>
              <a:t>Adjust Functionality</a:t>
            </a:r>
            <a:r>
              <a:rPr lang="en-US" sz="1400" dirty="0"/>
              <a:t> of RDMS according to group of authorized user (Administrator / </a:t>
            </a:r>
            <a:r>
              <a:rPr lang="en-US" sz="1400" dirty="0" err="1"/>
              <a:t>PowerUser</a:t>
            </a:r>
            <a:r>
              <a:rPr lang="en-US" sz="1400" dirty="0"/>
              <a:t> / User);</a:t>
            </a:r>
          </a:p>
          <a:p>
            <a:pPr marL="285750" indent="-285750">
              <a:buFont typeface="Arial" panose="020B0604020202020204" pitchFamily="34" charset="0"/>
              <a:buChar char="•"/>
            </a:pPr>
            <a:r>
              <a:rPr lang="en-US" sz="1400" b="1" dirty="0"/>
              <a:t>Ensure Data Access Policy </a:t>
            </a:r>
            <a:r>
              <a:rPr lang="en-US" sz="1400" dirty="0"/>
              <a:t>(public / restricted) for all stored objects;</a:t>
            </a:r>
          </a:p>
          <a:p>
            <a:pPr marL="285750" indent="-285750">
              <a:buFont typeface="Arial" panose="020B0604020202020204" pitchFamily="34" charset="0"/>
              <a:buChar char="•"/>
            </a:pPr>
            <a:r>
              <a:rPr lang="en-US" sz="1400" b="1" dirty="0"/>
              <a:t>Upload and store objects </a:t>
            </a:r>
            <a:r>
              <a:rPr lang="en-US" sz="1400" dirty="0"/>
              <a:t>(documents) with minimalistic mandatory metadata;</a:t>
            </a:r>
          </a:p>
          <a:p>
            <a:pPr marL="285750" indent="-285750">
              <a:buFont typeface="Arial" panose="020B0604020202020204" pitchFamily="34" charset="0"/>
              <a:buChar char="•"/>
            </a:pPr>
            <a:r>
              <a:rPr lang="en-US" sz="1400" dirty="0"/>
              <a:t>Provide </a:t>
            </a:r>
            <a:r>
              <a:rPr lang="en-US" sz="1400" b="1" dirty="0"/>
              <a:t>flexible tree classification </a:t>
            </a:r>
            <a:r>
              <a:rPr lang="en-US" sz="1400" dirty="0"/>
              <a:t>for stored documents (projects / organizational structure);</a:t>
            </a:r>
          </a:p>
          <a:p>
            <a:pPr marL="285750" indent="-285750">
              <a:buFont typeface="Arial" panose="020B0604020202020204" pitchFamily="34" charset="0"/>
              <a:buChar char="•"/>
            </a:pPr>
            <a:r>
              <a:rPr lang="en-US" sz="1400" dirty="0"/>
              <a:t>Provide means to </a:t>
            </a:r>
            <a:r>
              <a:rPr lang="en-US" sz="1400" b="1" dirty="0"/>
              <a:t>Support Chemical Entities </a:t>
            </a:r>
            <a:r>
              <a:rPr lang="en-US" sz="1400" dirty="0"/>
              <a:t>data types: systems, compositions, crystal structures;</a:t>
            </a:r>
          </a:p>
          <a:p>
            <a:pPr marL="285750" indent="-285750">
              <a:buFont typeface="Arial" panose="020B0604020202020204" pitchFamily="34" charset="0"/>
              <a:buChar char="•"/>
            </a:pPr>
            <a:r>
              <a:rPr lang="en-US" sz="1400" dirty="0"/>
              <a:t>Enable to </a:t>
            </a:r>
            <a:r>
              <a:rPr lang="en-US" sz="1400" b="1" dirty="0"/>
              <a:t>Interlink Objects </a:t>
            </a:r>
            <a:r>
              <a:rPr lang="en-US" sz="1400" dirty="0"/>
              <a:t>manually (associative objects</a:t>
            </a:r>
            <a:r>
              <a:rPr lang="ru-RU" sz="1400" dirty="0"/>
              <a:t>) </a:t>
            </a:r>
            <a:r>
              <a:rPr lang="en-US" sz="1400" dirty="0"/>
              <a:t>and</a:t>
            </a:r>
            <a:r>
              <a:rPr lang="ru-RU" sz="1400" dirty="0"/>
              <a:t> </a:t>
            </a:r>
            <a:r>
              <a:rPr lang="en-US" sz="1400" dirty="0"/>
              <a:t>show the resulting reverse associations;</a:t>
            </a:r>
          </a:p>
          <a:p>
            <a:pPr marL="285750" indent="-285750">
              <a:buFont typeface="Arial" panose="020B0604020202020204" pitchFamily="34" charset="0"/>
              <a:buChar char="•"/>
            </a:pPr>
            <a:r>
              <a:rPr lang="en-US" sz="1400" dirty="0"/>
              <a:t>Flexibility: implement </a:t>
            </a:r>
            <a:r>
              <a:rPr lang="en-US" sz="1400" b="1" dirty="0"/>
              <a:t>Extended Properties for Objects </a:t>
            </a:r>
            <a:r>
              <a:rPr lang="en-US" sz="1400" dirty="0"/>
              <a:t>and support search on them;</a:t>
            </a:r>
          </a:p>
          <a:p>
            <a:pPr marL="285750" indent="-285750">
              <a:buFont typeface="Arial" panose="020B0604020202020204" pitchFamily="34" charset="0"/>
              <a:buChar char="•"/>
            </a:pPr>
            <a:r>
              <a:rPr lang="en-US" sz="1400" b="1" dirty="0"/>
              <a:t>Import and Export </a:t>
            </a:r>
            <a:r>
              <a:rPr lang="en-US" sz="1400" dirty="0"/>
              <a:t>object table properties (Excel);</a:t>
            </a:r>
          </a:p>
          <a:p>
            <a:pPr marL="285750" indent="-285750">
              <a:buFont typeface="Arial" panose="020B0604020202020204" pitchFamily="34" charset="0"/>
              <a:buChar char="•"/>
            </a:pPr>
            <a:r>
              <a:rPr lang="en-US" sz="1400" dirty="0"/>
              <a:t>Provide </a:t>
            </a:r>
            <a:r>
              <a:rPr lang="en-US" sz="1400" b="1" dirty="0"/>
              <a:t>Search Interface </a:t>
            </a:r>
            <a:r>
              <a:rPr lang="en-US" sz="1400" dirty="0"/>
              <a:t>on chemical entities and objects with respect to user access level;</a:t>
            </a:r>
          </a:p>
          <a:p>
            <a:pPr marL="285750" indent="-285750">
              <a:buFont typeface="Arial" panose="020B0604020202020204" pitchFamily="34" charset="0"/>
              <a:buChar char="•"/>
            </a:pPr>
            <a:r>
              <a:rPr lang="en-US" sz="1400" dirty="0"/>
              <a:t>Flexibility: enable to easily </a:t>
            </a:r>
            <a:r>
              <a:rPr lang="en-US" sz="1400" b="1" dirty="0"/>
              <a:t>Introduce Additional Object Types </a:t>
            </a:r>
            <a:r>
              <a:rPr lang="en-US" sz="1400" dirty="0"/>
              <a:t>with predefined mandatory fields set*;</a:t>
            </a:r>
          </a:p>
          <a:p>
            <a:pPr marL="285750" indent="-285750">
              <a:buFont typeface="Arial" panose="020B0604020202020204" pitchFamily="34" charset="0"/>
              <a:buChar char="•"/>
            </a:pPr>
            <a:r>
              <a:rPr lang="en-US" sz="1400" dirty="0"/>
              <a:t>To be done: </a:t>
            </a:r>
          </a:p>
          <a:p>
            <a:pPr marL="285750" indent="-285750">
              <a:buFont typeface="Arial" panose="020B0604020202020204" pitchFamily="34" charset="0"/>
              <a:buChar char="•"/>
            </a:pPr>
            <a:r>
              <a:rPr lang="en-US" sz="1400" dirty="0"/>
              <a:t>To be done: Provide </a:t>
            </a:r>
            <a:r>
              <a:rPr lang="en-US" sz="1400" b="1" dirty="0"/>
              <a:t>Reports / Charts / Diagrams </a:t>
            </a:r>
            <a:r>
              <a:rPr lang="en-US" sz="1400" dirty="0"/>
              <a:t>on stored data</a:t>
            </a:r>
            <a:r>
              <a:rPr lang="ru-RU" sz="1400" dirty="0"/>
              <a:t> </a:t>
            </a:r>
            <a:r>
              <a:rPr lang="en-US" sz="1400" dirty="0"/>
              <a:t>in various aspects;</a:t>
            </a:r>
          </a:p>
          <a:p>
            <a:pPr marL="285750" indent="-285750">
              <a:buFont typeface="Arial" panose="020B0604020202020204" pitchFamily="34" charset="0"/>
              <a:buChar char="•"/>
            </a:pPr>
            <a:r>
              <a:rPr lang="en-US" sz="1400" dirty="0"/>
              <a:t>To be done: </a:t>
            </a:r>
            <a:r>
              <a:rPr lang="en-US" sz="1400" b="1" dirty="0"/>
              <a:t>API</a:t>
            </a:r>
            <a:r>
              <a:rPr lang="en-US" sz="1400" dirty="0"/>
              <a:t> to upload data from measurement devices (Bandgap, Resistance);</a:t>
            </a:r>
          </a:p>
          <a:p>
            <a:pPr marL="285750" indent="-285750">
              <a:buFont typeface="Arial" panose="020B0604020202020204" pitchFamily="34" charset="0"/>
              <a:buChar char="•"/>
            </a:pPr>
            <a:r>
              <a:rPr lang="en-US" sz="1400" dirty="0"/>
              <a:t>To be done: known object types </a:t>
            </a:r>
            <a:r>
              <a:rPr lang="en-US" sz="1400" b="1" dirty="0"/>
              <a:t>Bulk Import from CSV </a:t>
            </a:r>
            <a:r>
              <a:rPr lang="en-US" sz="1400" dirty="0"/>
              <a:t>files (with CSV-schema validation).</a:t>
            </a:r>
          </a:p>
        </p:txBody>
      </p:sp>
      <p:sp>
        <p:nvSpPr>
          <p:cNvPr id="4" name="TextBox 3">
            <a:extLst>
              <a:ext uri="{FF2B5EF4-FFF2-40B4-BE49-F238E27FC236}">
                <a16:creationId xmlns:a16="http://schemas.microsoft.com/office/drawing/2014/main" id="{4440526C-0E02-F7C0-2687-4DCAF9957095}"/>
              </a:ext>
            </a:extLst>
          </p:cNvPr>
          <p:cNvSpPr txBox="1"/>
          <p:nvPr/>
        </p:nvSpPr>
        <p:spPr>
          <a:xfrm>
            <a:off x="576000" y="4552084"/>
            <a:ext cx="6656172" cy="430887"/>
          </a:xfrm>
          <a:prstGeom prst="rect">
            <a:avLst/>
          </a:prstGeom>
          <a:noFill/>
        </p:spPr>
        <p:txBody>
          <a:bodyPr wrap="square">
            <a:spAutoFit/>
          </a:bodyPr>
          <a:lstStyle/>
          <a:p>
            <a:r>
              <a:rPr lang="de-DE" sz="1100" dirty="0"/>
              <a:t>RDMS: Research Data Management System</a:t>
            </a:r>
          </a:p>
          <a:p>
            <a:r>
              <a:rPr lang="de-DE" sz="1100" dirty="0"/>
              <a:t>* - </a:t>
            </a:r>
            <a:r>
              <a:rPr lang="de-DE" sz="1100" dirty="0" err="1"/>
              <a:t>depending</a:t>
            </a:r>
            <a:r>
              <a:rPr lang="de-DE" sz="1100" dirty="0"/>
              <a:t> on </a:t>
            </a:r>
            <a:r>
              <a:rPr lang="de-DE" sz="1100" dirty="0" err="1"/>
              <a:t>object</a:t>
            </a:r>
            <a:r>
              <a:rPr lang="de-DE" sz="1100" dirty="0"/>
              <a:t> type </a:t>
            </a:r>
            <a:r>
              <a:rPr lang="de-DE" sz="1100" dirty="0" err="1"/>
              <a:t>complexity</a:t>
            </a:r>
            <a:r>
              <a:rPr lang="de-DE" sz="1100" dirty="0"/>
              <a:t> </a:t>
            </a:r>
            <a:r>
              <a:rPr lang="de-DE" sz="1100" dirty="0" err="1"/>
              <a:t>may</a:t>
            </a:r>
            <a:r>
              <a:rPr lang="de-DE" sz="1100" dirty="0"/>
              <a:t> </a:t>
            </a:r>
            <a:r>
              <a:rPr lang="de-DE" sz="1100" dirty="0" err="1"/>
              <a:t>require</a:t>
            </a:r>
            <a:r>
              <a:rPr lang="de-DE" sz="1100" dirty="0"/>
              <a:t> </a:t>
            </a:r>
            <a:r>
              <a:rPr lang="de-DE" sz="1100" dirty="0" err="1"/>
              <a:t>programming</a:t>
            </a:r>
            <a:r>
              <a:rPr lang="de-DE" sz="1100" dirty="0"/>
              <a:t> (extra </a:t>
            </a:r>
            <a:r>
              <a:rPr lang="de-DE" sz="1100" dirty="0" err="1"/>
              <a:t>tables</a:t>
            </a:r>
            <a:r>
              <a:rPr lang="de-DE" sz="1100" dirty="0"/>
              <a:t> </a:t>
            </a:r>
            <a:r>
              <a:rPr lang="de-DE" sz="1100" dirty="0" err="1"/>
              <a:t>introduction</a:t>
            </a:r>
            <a:r>
              <a:rPr lang="de-DE" sz="1100" dirty="0"/>
              <a:t> in DB)</a:t>
            </a:r>
            <a:endParaRPr lang="en-US" sz="1100" dirty="0"/>
          </a:p>
        </p:txBody>
      </p:sp>
    </p:spTree>
    <p:extLst>
      <p:ext uri="{BB962C8B-B14F-4D97-AF65-F5344CB8AC3E}">
        <p14:creationId xmlns:p14="http://schemas.microsoft.com/office/powerpoint/2010/main" val="331588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298994" y="85041"/>
            <a:ext cx="8277731" cy="468000"/>
          </a:xfrm>
        </p:spPr>
        <p:txBody>
          <a:bodyPr/>
          <a:lstStyle/>
          <a:p>
            <a:r>
              <a:rPr lang="de-DE" dirty="0"/>
              <a:t>RDMS: </a:t>
            </a:r>
            <a:r>
              <a:rPr lang="en-US" sz="2800" dirty="0"/>
              <a:t>Multiple Tenant Support</a:t>
            </a:r>
            <a:endParaRPr lang="de-DE" dirty="0"/>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p:txBody>
          <a:bodyPr/>
          <a:lstStyle/>
          <a:p>
            <a:fld id="{6C8FC03C-C266-4645-ABC5-645062898383}" type="slidenum">
              <a:rPr lang="de-DE" smtClean="0"/>
              <a:pPr/>
              <a:t>8</a:t>
            </a:fld>
            <a:r>
              <a:rPr lang="de-DE"/>
              <a:t> </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07504" y="634740"/>
            <a:ext cx="8928992" cy="3754874"/>
          </a:xfrm>
          <a:prstGeom prst="rect">
            <a:avLst/>
          </a:prstGeom>
          <a:noFill/>
        </p:spPr>
        <p:txBody>
          <a:bodyPr wrap="square">
            <a:spAutoFit/>
          </a:bodyPr>
          <a:lstStyle/>
          <a:p>
            <a:r>
              <a:rPr lang="en-US" sz="1800" b="1" dirty="0"/>
              <a:t>What is Tenant?</a:t>
            </a:r>
          </a:p>
          <a:p>
            <a:endParaRPr lang="en-US" sz="1400" b="1" dirty="0"/>
          </a:p>
          <a:p>
            <a:r>
              <a:rPr lang="en-US" sz="1400" b="1" dirty="0"/>
              <a:t>Short answer:</a:t>
            </a:r>
          </a:p>
          <a:p>
            <a:r>
              <a:rPr lang="en-US" sz="1400" dirty="0"/>
              <a:t>Tenant – separate (distinct) instance of a software application that</a:t>
            </a:r>
          </a:p>
          <a:p>
            <a:r>
              <a:rPr lang="en-US" sz="1400" dirty="0"/>
              <a:t>is used by a single organization or group of users.</a:t>
            </a:r>
          </a:p>
          <a:p>
            <a:endParaRPr lang="en-US" sz="400" b="1" dirty="0"/>
          </a:p>
          <a:p>
            <a:r>
              <a:rPr lang="en-US" sz="1400" b="1" dirty="0"/>
              <a:t>Long answer:</a:t>
            </a:r>
          </a:p>
          <a:p>
            <a:r>
              <a:rPr lang="en-US" sz="1400" dirty="0"/>
              <a:t>Tenant is a customer account that </a:t>
            </a:r>
            <a:r>
              <a:rPr lang="en-US" sz="1400" u="sng" dirty="0"/>
              <a:t>has its own set of users, data, and configuration settings</a:t>
            </a:r>
            <a:r>
              <a:rPr lang="en-US" sz="1400" dirty="0"/>
              <a:t>, and is isolated from other tenants in the same software application. This concept is commonly used in Software as a Service (</a:t>
            </a:r>
            <a:r>
              <a:rPr lang="en-US" sz="1400" u="sng" dirty="0"/>
              <a:t>SaaS</a:t>
            </a:r>
            <a:r>
              <a:rPr lang="en-US" sz="1400"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 </a:t>
            </a:r>
          </a:p>
          <a:p>
            <a:endParaRPr lang="en-US" sz="400" dirty="0"/>
          </a:p>
          <a:p>
            <a:r>
              <a:rPr lang="en-US" sz="1400" b="1" dirty="0"/>
              <a:t>Conclusion</a:t>
            </a:r>
            <a:r>
              <a:rPr lang="en-US" sz="1400" dirty="0"/>
              <a:t>:</a:t>
            </a:r>
          </a:p>
          <a:p>
            <a:r>
              <a:rPr lang="en-US" sz="1400" dirty="0"/>
              <a:t>Tenants are useful for separate SFB projects / workgroups / materials data repositories. For example: </a:t>
            </a:r>
          </a:p>
          <a:p>
            <a:pPr marL="1885950" lvl="5" indent="-171450">
              <a:buFont typeface="Arial" panose="020B0604020202020204" pitchFamily="34" charset="0"/>
              <a:buChar char="•"/>
            </a:pPr>
            <a:r>
              <a:rPr lang="en-US" sz="1000" dirty="0"/>
              <a:t>https://</a:t>
            </a:r>
            <a:r>
              <a:rPr lang="en-US" sz="1000" b="1" dirty="0"/>
              <a:t>demo</a:t>
            </a:r>
            <a:r>
              <a:rPr lang="en-US" sz="1000" dirty="0"/>
              <a:t>.mdi.ruhr-uni-bochum.de/</a:t>
            </a:r>
          </a:p>
          <a:p>
            <a:pPr marL="1885950" lvl="5" indent="-171450">
              <a:buFont typeface="Arial" panose="020B0604020202020204" pitchFamily="34" charset="0"/>
              <a:buChar char="•"/>
            </a:pPr>
            <a:r>
              <a:rPr lang="en-US" sz="1000" dirty="0"/>
              <a:t>https://</a:t>
            </a:r>
            <a:r>
              <a:rPr lang="en-US" sz="1000" b="1" dirty="0"/>
              <a:t>inf</a:t>
            </a:r>
            <a:r>
              <a:rPr lang="en-US" sz="1000" dirty="0"/>
              <a:t>.mdi.ruhr-uni-bochum.de/</a:t>
            </a:r>
          </a:p>
          <a:p>
            <a:pPr marL="1885950" lvl="5" indent="-171450">
              <a:buFont typeface="Arial" panose="020B0604020202020204" pitchFamily="34" charset="0"/>
              <a:buChar char="•"/>
            </a:pPr>
            <a:r>
              <a:rPr lang="en-US" sz="1000" dirty="0"/>
              <a:t>https://</a:t>
            </a:r>
            <a:r>
              <a:rPr lang="en-US" sz="1000" b="1" dirty="0"/>
              <a:t>dim</a:t>
            </a:r>
            <a:r>
              <a:rPr lang="en-US" sz="1000" dirty="0"/>
              <a:t>.mdi.ruhr-uni-bochum.de/</a:t>
            </a:r>
          </a:p>
        </p:txBody>
      </p:sp>
      <p:sp>
        <p:nvSpPr>
          <p:cNvPr id="6" name="TextBox 5">
            <a:extLst>
              <a:ext uri="{FF2B5EF4-FFF2-40B4-BE49-F238E27FC236}">
                <a16:creationId xmlns:a16="http://schemas.microsoft.com/office/drawing/2014/main" id="{46A7F561-025C-3393-12AD-61E435B81D6A}"/>
              </a:ext>
            </a:extLst>
          </p:cNvPr>
          <p:cNvSpPr txBox="1"/>
          <p:nvPr/>
        </p:nvSpPr>
        <p:spPr>
          <a:xfrm>
            <a:off x="583356" y="4655959"/>
            <a:ext cx="6654800" cy="261610"/>
          </a:xfrm>
          <a:prstGeom prst="rect">
            <a:avLst/>
          </a:prstGeom>
          <a:noFill/>
        </p:spPr>
        <p:txBody>
          <a:bodyPr wrap="square">
            <a:spAutoFit/>
          </a:bodyPr>
          <a:lstStyle/>
          <a:p>
            <a:r>
              <a:rPr lang="en-US" sz="1100" dirty="0">
                <a:hlinkClick r:id="rId3"/>
              </a:rPr>
              <a:t>https://en.wikipedia.org/wiki/Multitenancy</a:t>
            </a:r>
            <a:endParaRPr lang="en-US" sz="1100" dirty="0"/>
          </a:p>
        </p:txBody>
      </p:sp>
      <p:pic>
        <p:nvPicPr>
          <p:cNvPr id="1026" name="Picture 2" descr="MultiTenancy Architecture – lakshaysuri">
            <a:extLst>
              <a:ext uri="{FF2B5EF4-FFF2-40B4-BE49-F238E27FC236}">
                <a16:creationId xmlns:a16="http://schemas.microsoft.com/office/drawing/2014/main" id="{8FFF5C66-14F3-11F5-BEE0-38AD42EC0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209" y="0"/>
            <a:ext cx="3725791" cy="1707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BFD55E-877C-8E4E-4BAE-B13A05CC5026}"/>
              </a:ext>
            </a:extLst>
          </p:cNvPr>
          <p:cNvSpPr txBox="1"/>
          <p:nvPr/>
        </p:nvSpPr>
        <p:spPr>
          <a:xfrm>
            <a:off x="4860032" y="3958378"/>
            <a:ext cx="3528392" cy="307777"/>
          </a:xfrm>
          <a:prstGeom prst="rect">
            <a:avLst/>
          </a:prstGeom>
          <a:noFill/>
        </p:spPr>
        <p:txBody>
          <a:bodyPr wrap="square">
            <a:spAutoFit/>
          </a:bodyPr>
          <a:lstStyle/>
          <a:p>
            <a:r>
              <a:rPr lang="en-US" sz="1400" dirty="0">
                <a:solidFill>
                  <a:schemeClr val="tx2">
                    <a:lumMod val="75000"/>
                    <a:lumOff val="25000"/>
                  </a:schemeClr>
                </a:solidFill>
              </a:rPr>
              <a:t>Every tenant must have a unique URL!</a:t>
            </a:r>
          </a:p>
        </p:txBody>
      </p:sp>
    </p:spTree>
    <p:extLst>
      <p:ext uri="{BB962C8B-B14F-4D97-AF65-F5344CB8AC3E}">
        <p14:creationId xmlns:p14="http://schemas.microsoft.com/office/powerpoint/2010/main" val="313020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a:xfrm>
            <a:off x="350471" y="283500"/>
            <a:ext cx="8568496" cy="468000"/>
          </a:xfrm>
        </p:spPr>
        <p:txBody>
          <a:bodyPr/>
          <a:lstStyle/>
          <a:p>
            <a:r>
              <a:rPr lang="de-DE" dirty="0"/>
              <a:t>RDMS Database</a:t>
            </a:r>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12"/>
          </p:nvPr>
        </p:nvSpPr>
        <p:spPr>
          <a:xfrm>
            <a:off x="324000" y="4840014"/>
            <a:ext cx="252000" cy="108000"/>
          </a:xfrm>
        </p:spPr>
        <p:txBody>
          <a:bodyPr/>
          <a:lstStyle/>
          <a:p>
            <a:fld id="{6C8FC03C-C266-4645-ABC5-645062898383}" type="slidenum">
              <a:rPr lang="de-DE" smtClean="0"/>
              <a:pPr/>
              <a:t>9</a:t>
            </a:fld>
            <a:r>
              <a:rPr lang="de-DE"/>
              <a:t> </a:t>
            </a:r>
            <a:endParaRPr lang="de-DE" dirty="0"/>
          </a:p>
        </p:txBody>
      </p:sp>
      <p:pic>
        <p:nvPicPr>
          <p:cNvPr id="7" name="Picture 6">
            <a:extLst>
              <a:ext uri="{FF2B5EF4-FFF2-40B4-BE49-F238E27FC236}">
                <a16:creationId xmlns:a16="http://schemas.microsoft.com/office/drawing/2014/main" id="{23813DA0-D1F6-D2D1-5D7A-1AE390E5662E}"/>
              </a:ext>
            </a:extLst>
          </p:cNvPr>
          <p:cNvPicPr>
            <a:picLocks noChangeAspect="1"/>
          </p:cNvPicPr>
          <p:nvPr/>
        </p:nvPicPr>
        <p:blipFill>
          <a:blip r:embed="rId3"/>
          <a:stretch>
            <a:fillRect/>
          </a:stretch>
        </p:blipFill>
        <p:spPr>
          <a:xfrm>
            <a:off x="3472016" y="0"/>
            <a:ext cx="5671984" cy="5143500"/>
          </a:xfrm>
          <a:prstGeom prst="rect">
            <a:avLst/>
          </a:prstGeom>
        </p:spPr>
      </p:pic>
      <p:pic>
        <p:nvPicPr>
          <p:cNvPr id="9" name="Picture 8">
            <a:extLst>
              <a:ext uri="{FF2B5EF4-FFF2-40B4-BE49-F238E27FC236}">
                <a16:creationId xmlns:a16="http://schemas.microsoft.com/office/drawing/2014/main" id="{D65224A9-F504-1C2A-6863-4125A091342F}"/>
              </a:ext>
            </a:extLst>
          </p:cNvPr>
          <p:cNvPicPr>
            <a:picLocks noChangeAspect="1"/>
          </p:cNvPicPr>
          <p:nvPr/>
        </p:nvPicPr>
        <p:blipFill>
          <a:blip r:embed="rId4"/>
          <a:stretch>
            <a:fillRect/>
          </a:stretch>
        </p:blipFill>
        <p:spPr>
          <a:xfrm>
            <a:off x="6427" y="1195106"/>
            <a:ext cx="3479828" cy="755057"/>
          </a:xfrm>
          <a:prstGeom prst="rect">
            <a:avLst/>
          </a:prstGeom>
          <a:ln>
            <a:solidFill>
              <a:srgbClr val="0070C0"/>
            </a:solidFill>
          </a:ln>
        </p:spPr>
      </p:pic>
      <p:pic>
        <p:nvPicPr>
          <p:cNvPr id="12" name="Picture 11">
            <a:extLst>
              <a:ext uri="{FF2B5EF4-FFF2-40B4-BE49-F238E27FC236}">
                <a16:creationId xmlns:a16="http://schemas.microsoft.com/office/drawing/2014/main" id="{8604EE0C-862E-43EF-7ED7-5B2AEFAB755C}"/>
              </a:ext>
            </a:extLst>
          </p:cNvPr>
          <p:cNvPicPr>
            <a:picLocks noChangeAspect="1"/>
          </p:cNvPicPr>
          <p:nvPr/>
        </p:nvPicPr>
        <p:blipFill>
          <a:blip r:embed="rId5"/>
          <a:stretch>
            <a:fillRect/>
          </a:stretch>
        </p:blipFill>
        <p:spPr>
          <a:xfrm>
            <a:off x="0" y="2692479"/>
            <a:ext cx="3430311" cy="1815235"/>
          </a:xfrm>
          <a:prstGeom prst="rect">
            <a:avLst/>
          </a:prstGeom>
          <a:ln>
            <a:solidFill>
              <a:srgbClr val="0070C0"/>
            </a:solidFill>
          </a:ln>
        </p:spPr>
      </p:pic>
      <p:sp>
        <p:nvSpPr>
          <p:cNvPr id="13" name="TextBox 12">
            <a:extLst>
              <a:ext uri="{FF2B5EF4-FFF2-40B4-BE49-F238E27FC236}">
                <a16:creationId xmlns:a16="http://schemas.microsoft.com/office/drawing/2014/main" id="{F2242330-634B-69F8-A2FD-25947EC29FB4}"/>
              </a:ext>
            </a:extLst>
          </p:cNvPr>
          <p:cNvSpPr txBox="1"/>
          <p:nvPr/>
        </p:nvSpPr>
        <p:spPr>
          <a:xfrm>
            <a:off x="41704" y="883264"/>
            <a:ext cx="3306159" cy="523220"/>
          </a:xfrm>
          <a:prstGeom prst="rect">
            <a:avLst/>
          </a:prstGeom>
          <a:noFill/>
        </p:spPr>
        <p:txBody>
          <a:bodyPr wrap="square">
            <a:spAutoFit/>
          </a:bodyPr>
          <a:lstStyle/>
          <a:p>
            <a:r>
              <a:rPr lang="en-US" sz="1400" b="1" dirty="0"/>
              <a:t>Tenants</a:t>
            </a:r>
            <a:r>
              <a:rPr lang="en-US" sz="1400" dirty="0"/>
              <a:t> (independent systems):</a:t>
            </a:r>
          </a:p>
          <a:p>
            <a:endParaRPr lang="en-US" sz="1400" dirty="0"/>
          </a:p>
        </p:txBody>
      </p:sp>
      <p:sp>
        <p:nvSpPr>
          <p:cNvPr id="14" name="TextBox 13">
            <a:extLst>
              <a:ext uri="{FF2B5EF4-FFF2-40B4-BE49-F238E27FC236}">
                <a16:creationId xmlns:a16="http://schemas.microsoft.com/office/drawing/2014/main" id="{B6B3B814-368E-ED7C-ABCD-B94296B7D489}"/>
              </a:ext>
            </a:extLst>
          </p:cNvPr>
          <p:cNvSpPr txBox="1"/>
          <p:nvPr/>
        </p:nvSpPr>
        <p:spPr>
          <a:xfrm>
            <a:off x="37938" y="2373827"/>
            <a:ext cx="3623089" cy="523220"/>
          </a:xfrm>
          <a:prstGeom prst="rect">
            <a:avLst/>
          </a:prstGeom>
          <a:noFill/>
        </p:spPr>
        <p:txBody>
          <a:bodyPr wrap="square">
            <a:spAutoFit/>
          </a:bodyPr>
          <a:lstStyle/>
          <a:p>
            <a:r>
              <a:rPr lang="en-US" sz="1400" b="1" dirty="0"/>
              <a:t>Data Types</a:t>
            </a:r>
            <a:r>
              <a:rPr lang="en-US" sz="1400" dirty="0"/>
              <a:t> (shared among tenants):</a:t>
            </a:r>
          </a:p>
          <a:p>
            <a:endParaRPr lang="en-US" sz="1400" dirty="0"/>
          </a:p>
        </p:txBody>
      </p:sp>
      <p:sp>
        <p:nvSpPr>
          <p:cNvPr id="3" name="TextBox 2">
            <a:extLst>
              <a:ext uri="{FF2B5EF4-FFF2-40B4-BE49-F238E27FC236}">
                <a16:creationId xmlns:a16="http://schemas.microsoft.com/office/drawing/2014/main" id="{3E8C3C19-D2C3-94E3-8BFE-3802627E58DF}"/>
              </a:ext>
            </a:extLst>
          </p:cNvPr>
          <p:cNvSpPr txBox="1"/>
          <p:nvPr/>
        </p:nvSpPr>
        <p:spPr>
          <a:xfrm>
            <a:off x="152315" y="1946141"/>
            <a:ext cx="3528392" cy="307777"/>
          </a:xfrm>
          <a:prstGeom prst="rect">
            <a:avLst/>
          </a:prstGeom>
          <a:noFill/>
        </p:spPr>
        <p:txBody>
          <a:bodyPr wrap="square">
            <a:spAutoFit/>
          </a:bodyPr>
          <a:lstStyle/>
          <a:p>
            <a:r>
              <a:rPr lang="en-US" sz="1400" dirty="0">
                <a:solidFill>
                  <a:schemeClr val="tx2">
                    <a:lumMod val="75000"/>
                    <a:lumOff val="25000"/>
                  </a:schemeClr>
                </a:solidFill>
              </a:rPr>
              <a:t>Every tenant must have a unique URL!</a:t>
            </a:r>
          </a:p>
        </p:txBody>
      </p:sp>
    </p:spTree>
    <p:extLst>
      <p:ext uri="{BB962C8B-B14F-4D97-AF65-F5344CB8AC3E}">
        <p14:creationId xmlns:p14="http://schemas.microsoft.com/office/powerpoint/2010/main" val="1258659938"/>
      </p:ext>
    </p:extLst>
  </p:cSld>
  <p:clrMapOvr>
    <a:masterClrMapping/>
  </p:clrMapOvr>
</p:sld>
</file>

<file path=ppt/theme/theme1.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RUB-Präsentation-16zu9-Vorlage_MDI_2020-11_ENTWURF</Template>
  <TotalTime>3294</TotalTime>
  <Words>3038</Words>
  <Application>Microsoft Office PowerPoint</Application>
  <PresentationFormat>On-screen Show (16:9)</PresentationFormat>
  <Paragraphs>410</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Cascadia Mono</vt:lpstr>
      <vt:lpstr>Slack-Lato</vt:lpstr>
      <vt:lpstr>Wingdings</vt:lpstr>
      <vt:lpstr>PowerPoint Master RUB</vt:lpstr>
      <vt:lpstr>Towards research data management   system  </vt:lpstr>
      <vt:lpstr>Agenda</vt:lpstr>
      <vt:lpstr>Web Compact: Sputter Rates</vt:lpstr>
      <vt:lpstr>Web Compact: Search for Sputter Rates</vt:lpstr>
      <vt:lpstr>PowerPoint Presentation</vt:lpstr>
      <vt:lpstr>WebCompact and Data Visualization  </vt:lpstr>
      <vt:lpstr>RDMS in Chemistry-related Domains: Requirements</vt:lpstr>
      <vt:lpstr>RDMS: Multiple Tenant Support</vt:lpstr>
      <vt:lpstr>RDMS Database</vt:lpstr>
      <vt:lpstr>RDMS: Registration and Authorization</vt:lpstr>
      <vt:lpstr>RDMS: Identity User Control Interface</vt:lpstr>
      <vt:lpstr>RDMS: Predefined Roles</vt:lpstr>
      <vt:lpstr>RDMS: Setting the Object Access Level</vt:lpstr>
      <vt:lpstr>RDMS: Upload and Store Documents (with minimalistic mandatory metadata) </vt:lpstr>
      <vt:lpstr>RDMS: Data Types (hierarchies and lists)</vt:lpstr>
      <vt:lpstr>RDMS Tree Types: control and display</vt:lpstr>
      <vt:lpstr>RDMS List Types: control</vt:lpstr>
      <vt:lpstr>RDMS List Types: display</vt:lpstr>
      <vt:lpstr>RDMS: Interlink Objects</vt:lpstr>
      <vt:lpstr>RDMS Object‘s Flexibility: Extended Properties </vt:lpstr>
      <vt:lpstr>RDMS Extended Properties Control </vt:lpstr>
      <vt:lpstr>RDMS Extended Properties: Export and Import </vt:lpstr>
      <vt:lpstr>RDMS: Search</vt:lpstr>
      <vt:lpstr>RDMS Extensibility: Additional Object Types</vt:lpstr>
      <vt:lpstr>RDMS Demonstration: Bandgap Data</vt:lpstr>
      <vt:lpstr>RDMS: the Nearest Plans // instead of conclusion</vt:lpstr>
      <vt:lpstr>Source Control (GitLab)</vt:lpstr>
      <vt:lpstr>Web Site domain name?    </vt:lpstr>
      <vt:lpstr>Thanks for your attention</vt:lpstr>
    </vt:vector>
  </TitlesOfParts>
  <Company>wir-lieben-office.de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Anke Arnold</dc:creator>
  <cp:lastModifiedBy>Dudarev, Victor</cp:lastModifiedBy>
  <cp:revision>119</cp:revision>
  <dcterms:created xsi:type="dcterms:W3CDTF">2021-03-23T10:32:39Z</dcterms:created>
  <dcterms:modified xsi:type="dcterms:W3CDTF">2023-02-13T15:54:02Z</dcterms:modified>
</cp:coreProperties>
</file>