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5" r:id="rId1"/>
    <p:sldMasterId id="2147483679" r:id="rId2"/>
  </p:sldMasterIdLst>
  <p:notesMasterIdLst>
    <p:notesMasterId r:id="rId42"/>
  </p:notesMasterIdLst>
  <p:sldIdLst>
    <p:sldId id="256" r:id="rId3"/>
    <p:sldId id="275" r:id="rId4"/>
    <p:sldId id="403" r:id="rId5"/>
    <p:sldId id="9449" r:id="rId6"/>
    <p:sldId id="416" r:id="rId7"/>
    <p:sldId id="9444" r:id="rId8"/>
    <p:sldId id="276" r:id="rId9"/>
    <p:sldId id="415" r:id="rId10"/>
    <p:sldId id="306" r:id="rId11"/>
    <p:sldId id="307" r:id="rId12"/>
    <p:sldId id="393" r:id="rId13"/>
    <p:sldId id="370" r:id="rId14"/>
    <p:sldId id="350" r:id="rId15"/>
    <p:sldId id="335" r:id="rId16"/>
    <p:sldId id="396" r:id="rId17"/>
    <p:sldId id="340" r:id="rId18"/>
    <p:sldId id="9448" r:id="rId19"/>
    <p:sldId id="9446" r:id="rId20"/>
    <p:sldId id="9445" r:id="rId21"/>
    <p:sldId id="397" r:id="rId22"/>
    <p:sldId id="407" r:id="rId23"/>
    <p:sldId id="378" r:id="rId24"/>
    <p:sldId id="379" r:id="rId25"/>
    <p:sldId id="372" r:id="rId26"/>
    <p:sldId id="347" r:id="rId27"/>
    <p:sldId id="412" r:id="rId28"/>
    <p:sldId id="9447" r:id="rId29"/>
    <p:sldId id="414" r:id="rId30"/>
    <p:sldId id="413" r:id="rId31"/>
    <p:sldId id="314" r:id="rId32"/>
    <p:sldId id="323" r:id="rId33"/>
    <p:sldId id="324" r:id="rId34"/>
    <p:sldId id="374" r:id="rId35"/>
    <p:sldId id="375" r:id="rId36"/>
    <p:sldId id="376" r:id="rId37"/>
    <p:sldId id="377" r:id="rId38"/>
    <p:sldId id="381" r:id="rId39"/>
    <p:sldId id="382" r:id="rId40"/>
    <p:sldId id="309" r:id="rId41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5B0BD07-221F-49F1-84C3-A636A7D2C99B}">
          <p14:sldIdLst>
            <p14:sldId id="256"/>
            <p14:sldId id="275"/>
            <p14:sldId id="403"/>
            <p14:sldId id="9449"/>
            <p14:sldId id="416"/>
            <p14:sldId id="9444"/>
          </p14:sldIdLst>
        </p14:section>
        <p14:section name="Scalability" id="{702A0493-60CB-4337-AB2E-4F5AD8DD1D56}">
          <p14:sldIdLst>
            <p14:sldId id="276"/>
          </p14:sldIdLst>
        </p14:section>
        <p14:section name="Security" id="{43AC48DD-2A4C-42AC-BC21-1860FE6F8E02}">
          <p14:sldIdLst>
            <p14:sldId id="415"/>
          </p14:sldIdLst>
        </p14:section>
        <p14:section name="Tree management / Object control" id="{7E6E9F0E-D7F2-4AB4-8707-1347991ECD4D}">
          <p14:sldIdLst>
            <p14:sldId id="306"/>
            <p14:sldId id="307"/>
          </p14:sldIdLst>
        </p14:section>
        <p14:section name="UDT + Custimization" id="{3CF2C090-BF42-4C3B-8174-4CD3994C984B}">
          <p14:sldIdLst>
            <p14:sldId id="393"/>
            <p14:sldId id="370"/>
          </p14:sldIdLst>
        </p14:section>
        <p14:section name="Templates / Properties" id="{532DE65B-7751-4796-BD5B-FDB384C41E21}">
          <p14:sldIdLst>
            <p14:sldId id="350"/>
          </p14:sldIdLst>
        </p14:section>
        <p14:section name="Search" id="{B05DB5DA-AF38-4B88-BE6C-83B718584D19}">
          <p14:sldIdLst>
            <p14:sldId id="335"/>
          </p14:sldIdLst>
        </p14:section>
        <p14:section name="Conclusion" id="{BA70D61A-F589-4CAA-B1AF-793277921755}">
          <p14:sldIdLst>
            <p14:sldId id="396"/>
            <p14:sldId id="340"/>
            <p14:sldId id="9448"/>
            <p14:sldId id="9446"/>
            <p14:sldId id="9445"/>
            <p14:sldId id="397"/>
            <p14:sldId id="407"/>
          </p14:sldIdLst>
        </p14:section>
        <p14:section name="Registration" id="{6EBD26AD-E4C0-40E2-A46B-0EA8042E8094}">
          <p14:sldIdLst/>
        </p14:section>
        <p14:section name="Reporting" id="{A072E666-50BF-475F-8E24-41E874F10D3A}">
          <p14:sldIdLst>
            <p14:sldId id="378"/>
            <p14:sldId id="379"/>
          </p14:sldIdLst>
        </p14:section>
        <p14:section name="Sample Customisation" id="{FBD08C84-B5B5-4A5B-97A7-F74FDC971BD0}">
          <p14:sldIdLst>
            <p14:sldId id="372"/>
            <p14:sldId id="347"/>
          </p14:sldIdLst>
        </p14:section>
        <p14:section name="API" id="{3C3B8A13-0CBD-40D8-A8A4-E73AD83468C2}">
          <p14:sldIdLst>
            <p14:sldId id="412"/>
            <p14:sldId id="9447"/>
            <p14:sldId id="414"/>
            <p14:sldId id="413"/>
          </p14:sldIdLst>
        </p14:section>
        <p14:section name="Batch import" id="{F180FA68-2A0A-479A-A000-161E079EAAB2}">
          <p14:sldIdLst>
            <p14:sldId id="314"/>
            <p14:sldId id="323"/>
            <p14:sldId id="324"/>
          </p14:sldIdLst>
        </p14:section>
        <p14:section name="Handover" id="{5C210523-132B-446B-9192-89647827B75C}">
          <p14:sldIdLst>
            <p14:sldId id="374"/>
            <p14:sldId id="375"/>
            <p14:sldId id="376"/>
            <p14:sldId id="377"/>
          </p14:sldIdLst>
        </p14:section>
        <p14:section name="Object Links for Project" id="{378B98A8-A97D-4C49-8C20-056EB056617D}">
          <p14:sldIdLst>
            <p14:sldId id="381"/>
            <p14:sldId id="382"/>
          </p14:sldIdLst>
        </p14:section>
        <p14:section name="Directed Graph" id="{86C61900-8F8D-4DBE-BA49-92430C07F94B}">
          <p14:sldIdLst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FD401A-9AFC-CEB2-2E40-A6115EBD7297}" name="Carsten Placke-Yan" initials="CPY" userId="Carsten Placke-Yan" providerId="None"/>
  <p188:author id="{639AA42E-AEF7-5BC6-A619-3DB851885769}" name="Timo  Fockenberg" initials="TF" userId="S::timo.fockenberg@uni-due.de::ca5b5eaa-ed32-423f-b93f-7fe16104f6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0B07"/>
    <a:srgbClr val="004C93"/>
    <a:srgbClr val="0432FF"/>
    <a:srgbClr val="2E316C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91" autoAdjust="0"/>
    <p:restoredTop sz="86404" autoAdjust="0"/>
  </p:normalViewPr>
  <p:slideViewPr>
    <p:cSldViewPr snapToGrid="0">
      <p:cViewPr varScale="1">
        <p:scale>
          <a:sx n="54" d="100"/>
          <a:sy n="54" d="100"/>
        </p:scale>
        <p:origin x="101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52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ABD12-B764-4614-BC86-391BAE625E29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428B1-2554-491D-B226-BCE32FA9188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75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140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332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274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232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85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569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140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https://qr.io/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811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3876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3909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40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972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https://qr.io/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24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101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8343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70596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5442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784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43430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53158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151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269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4579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7076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3416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0563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77052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70528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9708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10732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9064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58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329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4753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608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169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680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690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1337733" y="831853"/>
            <a:ext cx="9450000" cy="27987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 cap="sm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  <a:endParaRPr lang="en-US" noProof="0" dirty="0"/>
          </a:p>
        </p:txBody>
      </p:sp>
      <p:pic>
        <p:nvPicPr>
          <p:cNvPr id="1026" name="Picture 2" descr="CRC 1625">
            <a:extLst>
              <a:ext uri="{FF2B5EF4-FFF2-40B4-BE49-F238E27FC236}">
                <a16:creationId xmlns:a16="http://schemas.microsoft.com/office/drawing/2014/main" id="{9CBDD254-1B04-070C-72E0-764096BA13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88" y="5823309"/>
            <a:ext cx="531961" cy="3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ogo Lehrstuhl Materials Discovery">
            <a:extLst>
              <a:ext uri="{FF2B5EF4-FFF2-40B4-BE49-F238E27FC236}">
                <a16:creationId xmlns:a16="http://schemas.microsoft.com/office/drawing/2014/main" id="{C9CF2E9C-9C9D-1CC9-8FD5-806FA9ABCB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311" y="5798415"/>
            <a:ext cx="1781894" cy="4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32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00" y="624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00" y="4320000"/>
            <a:ext cx="5280000" cy="139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0000" y="624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320000"/>
            <a:ext cx="5280000" cy="139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670370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3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1963">
          <p15:clr>
            <a:srgbClr val="FBAE40"/>
          </p15:clr>
        </p15:guide>
        <p15:guide id="5" pos="279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inkl.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0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B3784F-BC20-4A45-986C-728B00F59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</p:spTree>
    <p:extLst>
      <p:ext uri="{BB962C8B-B14F-4D97-AF65-F5344CB8AC3E}">
        <p14:creationId xmlns:p14="http://schemas.microsoft.com/office/powerpoint/2010/main" val="1307650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  <p15:guide id="5" pos="2790">
          <p15:clr>
            <a:srgbClr val="FBAE40"/>
          </p15:clr>
        </p15:guide>
        <p15:guide id="6" pos="54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432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72000" y="1272000"/>
            <a:ext cx="6048000" cy="403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01497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3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50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 inkl. Bildunter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5472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78335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Bild inkl. Bildunterzeil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60000" y="1224000"/>
            <a:ext cx="456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442775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720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40000" y="1272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0000" y="3504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45051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7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2 Bilder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20000" y="1224000"/>
            <a:ext cx="720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" y="1272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0" y="3504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15621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8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2F6D41-300A-44A6-A773-F84C7424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674647-E98A-4E91-B769-603FBD38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0012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7FEC2D-DBFC-481D-89EF-55316F02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C5583F-31A1-412C-900F-41106AD7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206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E10AE831-2867-F646-83B4-DA810147BE78}"/>
              </a:ext>
            </a:extLst>
          </p:cNvPr>
          <p:cNvSpPr txBox="1"/>
          <p:nvPr userDrawn="1"/>
        </p:nvSpPr>
        <p:spPr>
          <a:xfrm>
            <a:off x="219600" y="6390591"/>
            <a:ext cx="489047" cy="427215"/>
          </a:xfrm>
          <a:prstGeom prst="rect">
            <a:avLst/>
          </a:prstGeom>
          <a:noFill/>
        </p:spPr>
        <p:txBody>
          <a:bodyPr wrap="none" lIns="0" rtlCol="0" anchor="ctr" anchorCtr="0">
            <a:noAutofit/>
          </a:bodyPr>
          <a:lstStyle/>
          <a:p>
            <a:fld id="{C2010D74-AEB2-4A4B-A2EC-3697475144BD}" type="slidenum">
              <a:rPr lang="en-GB" sz="1400" b="0" kern="1200" smtClean="0">
                <a:solidFill>
                  <a:srgbClr val="004C93"/>
                </a:solidFill>
                <a:latin typeface="+mn-lt"/>
                <a:ea typeface="ＭＳ Ｐゴシック" charset="-128"/>
                <a:cs typeface="Calibri" panose="020F0502020204030204" pitchFamily="34" charset="0"/>
              </a:rPr>
              <a:t>‹#›</a:t>
            </a:fld>
            <a:endParaRPr lang="en-GB" sz="1400" b="0" kern="1200" dirty="0">
              <a:solidFill>
                <a:srgbClr val="004C93"/>
              </a:solidFill>
              <a:latin typeface="+mn-lt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0DD7736-FA16-9041-A930-CE6D748B0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11764994" cy="792000"/>
          </a:xfrm>
        </p:spPr>
        <p:txBody>
          <a:bodyPr tIns="36000" bIns="36000">
            <a:noAutofit/>
          </a:bodyPr>
          <a:lstStyle>
            <a:lvl1pPr>
              <a:defRPr lang="de-DE" sz="3600" b="1" baseline="0" smtClean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noProof="0" dirty="0"/>
          </a:p>
        </p:txBody>
      </p:sp>
      <p:grpSp>
        <p:nvGrpSpPr>
          <p:cNvPr id="22" name="Area C" hidden="1">
            <a:extLst>
              <a:ext uri="{FF2B5EF4-FFF2-40B4-BE49-F238E27FC236}">
                <a16:creationId xmlns:a16="http://schemas.microsoft.com/office/drawing/2014/main" id="{0F8AF86F-DAD4-E648-A096-8E7DDD34F16A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23" name="Element_C">
              <a:extLst>
                <a:ext uri="{FF2B5EF4-FFF2-40B4-BE49-F238E27FC236}">
                  <a16:creationId xmlns:a16="http://schemas.microsoft.com/office/drawing/2014/main" id="{717E5556-728B-D449-9DB4-95716CFA47C0}"/>
                </a:ext>
              </a:extLst>
            </p:cNvPr>
            <p:cNvSpPr/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_C">
              <a:extLst>
                <a:ext uri="{FF2B5EF4-FFF2-40B4-BE49-F238E27FC236}">
                  <a16:creationId xmlns:a16="http://schemas.microsoft.com/office/drawing/2014/main" id="{3331879B-FD0F-4F43-8A20-22FB5D4129E5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C01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Area B" hidden="1">
            <a:extLst>
              <a:ext uri="{FF2B5EF4-FFF2-40B4-BE49-F238E27FC236}">
                <a16:creationId xmlns:a16="http://schemas.microsoft.com/office/drawing/2014/main" id="{5F7337AB-AC00-9A4F-AE65-68CE30482C06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17" name="Element_B">
              <a:extLst>
                <a:ext uri="{FF2B5EF4-FFF2-40B4-BE49-F238E27FC236}">
                  <a16:creationId xmlns:a16="http://schemas.microsoft.com/office/drawing/2014/main" id="{C489C6BB-48D0-214E-8C59-0E82FE509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_B">
              <a:extLst>
                <a:ext uri="{FF2B5EF4-FFF2-40B4-BE49-F238E27FC236}">
                  <a16:creationId xmlns:a16="http://schemas.microsoft.com/office/drawing/2014/main" id="{96CD414C-3C04-2E4A-897D-68B2E774E954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B02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8" name="Design Element: Line">
            <a:extLst>
              <a:ext uri="{FF2B5EF4-FFF2-40B4-BE49-F238E27FC236}">
                <a16:creationId xmlns:a16="http://schemas.microsoft.com/office/drawing/2014/main" id="{78779EE9-EA30-7A40-A4ED-51C6928F2CBA}"/>
              </a:ext>
            </a:extLst>
          </p:cNvPr>
          <p:cNvCxnSpPr>
            <a:cxnSpLocks/>
          </p:cNvCxnSpPr>
          <p:nvPr userDrawn="1"/>
        </p:nvCxnSpPr>
        <p:spPr>
          <a:xfrm>
            <a:off x="215999" y="6342499"/>
            <a:ext cx="1176499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esentation Details">
            <a:extLst>
              <a:ext uri="{FF2B5EF4-FFF2-40B4-BE49-F238E27FC236}">
                <a16:creationId xmlns:a16="http://schemas.microsoft.com/office/drawing/2014/main" id="{4D7C228A-EAD6-1667-CBEA-C827F0274DC9}"/>
              </a:ext>
            </a:extLst>
          </p:cNvPr>
          <p:cNvSpPr txBox="1"/>
          <p:nvPr userDrawn="1"/>
        </p:nvSpPr>
        <p:spPr>
          <a:xfrm>
            <a:off x="580104" y="6372000"/>
            <a:ext cx="4995073" cy="485999"/>
          </a:xfrm>
          <a:prstGeom prst="rect">
            <a:avLst/>
          </a:prstGeom>
          <a:noFill/>
        </p:spPr>
        <p:txBody>
          <a:bodyPr wrap="none" lIns="90000" rIns="90000" rtlCol="0" anchor="ctr" anchorCtr="0">
            <a:noAutofit/>
          </a:bodyPr>
          <a:lstStyle/>
          <a:p>
            <a:r>
              <a:rPr lang="en-US" sz="1300" b="1" noProof="0" dirty="0">
                <a:solidFill>
                  <a:srgbClr val="004C93"/>
                </a:solidFill>
              </a:rPr>
              <a:t>Materials Discovery and Interfaces</a:t>
            </a:r>
          </a:p>
          <a:p>
            <a:r>
              <a:rPr lang="en-US" sz="1200" noProof="0" dirty="0">
                <a:solidFill>
                  <a:srgbClr val="004C93"/>
                </a:solidFill>
              </a:rPr>
              <a:t>Ruhr University Bochum</a:t>
            </a:r>
          </a:p>
        </p:txBody>
      </p:sp>
      <p:sp>
        <p:nvSpPr>
          <p:cNvPr id="7" name="References" hidden="1">
            <a:extLst>
              <a:ext uri="{FF2B5EF4-FFF2-40B4-BE49-F238E27FC236}">
                <a16:creationId xmlns:a16="http://schemas.microsoft.com/office/drawing/2014/main" id="{9F55CC67-CB81-B052-1C1C-EF8D44B1F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023" y="6362393"/>
            <a:ext cx="5313301" cy="485999"/>
          </a:xfrm>
        </p:spPr>
        <p:txBody>
          <a:bodyPr lIns="36000" tIns="18000" rIns="36000" bIns="0">
            <a:normAutofit/>
          </a:bodyPr>
          <a:lstStyle>
            <a:lvl1pPr marL="0" indent="-228600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Reference 1</a:t>
            </a:r>
          </a:p>
          <a:p>
            <a:pPr lvl="0"/>
            <a:r>
              <a:rPr lang="en-US" noProof="0" dirty="0"/>
              <a:t>Reference 2</a:t>
            </a:r>
          </a:p>
          <a:p>
            <a:pPr lvl="0"/>
            <a:r>
              <a:rPr lang="en-US" noProof="0" dirty="0"/>
              <a:t>Reference 3</a:t>
            </a:r>
          </a:p>
        </p:txBody>
      </p:sp>
    </p:spTree>
    <p:extLst>
      <p:ext uri="{BB962C8B-B14F-4D97-AF65-F5344CB8AC3E}">
        <p14:creationId xmlns:p14="http://schemas.microsoft.com/office/powerpoint/2010/main" val="2688142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4000" y="5640000"/>
            <a:ext cx="10080000" cy="432000"/>
          </a:xfrm>
        </p:spPr>
        <p:txBody>
          <a:bodyPr/>
          <a:lstStyle>
            <a:lvl1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1pPr>
            <a:lvl2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2pPr>
            <a:lvl3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3pPr>
            <a:lvl4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4pPr>
            <a:lvl5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5pPr>
            <a:lvl6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6pPr>
            <a:lvl7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7pPr>
            <a:lvl8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8pPr>
            <a:lvl9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24000" y="6240000"/>
            <a:ext cx="10080000" cy="19200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D81F06-1D47-4C44-8C29-89662B0E1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000" y="4665600"/>
            <a:ext cx="3340800" cy="231864"/>
          </a:xfrm>
          <a:prstGeom prst="rect">
            <a:avLst/>
          </a:prstGeom>
        </p:spPr>
      </p:pic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84C7B36F-18FD-48F5-9A0D-FC40AEE68D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10910400" cy="4248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28E9FB3-DC3C-4E55-9877-2DEEAAB329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3600" y="0"/>
            <a:ext cx="1920483" cy="1920000"/>
          </a:xfrm>
          <a:prstGeom prst="rect">
            <a:avLst/>
          </a:prstGeom>
        </p:spPr>
      </p:pic>
      <p:sp>
        <p:nvSpPr>
          <p:cNvPr id="23" name="Titel 22">
            <a:extLst>
              <a:ext uri="{FF2B5EF4-FFF2-40B4-BE49-F238E27FC236}">
                <a16:creationId xmlns:a16="http://schemas.microsoft.com/office/drawing/2014/main" id="{259FB325-4F00-4E24-9BB5-CBE59A8E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0" y="5193600"/>
            <a:ext cx="4703915" cy="432000"/>
          </a:xfrm>
        </p:spPr>
        <p:txBody>
          <a:bodyPr/>
          <a:lstStyle>
            <a:lvl1pPr>
              <a:lnSpc>
                <a:spcPts val="3333"/>
              </a:lnSpc>
              <a:defRPr cap="all" baseline="0"/>
            </a:lvl1pPr>
          </a:lstStyle>
          <a:p>
            <a:pPr lv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A11C8C5-D6EB-4C5D-9539-1ADEFC0908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9599" y="5193600"/>
            <a:ext cx="3340800" cy="432000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r>
              <a:rPr lang="de-DE" dirty="0"/>
              <a:t>Logo auf Platzhalter ziehen</a:t>
            </a:r>
          </a:p>
        </p:txBody>
      </p:sp>
    </p:spTree>
    <p:extLst>
      <p:ext uri="{BB962C8B-B14F-4D97-AF65-F5344CB8AC3E}">
        <p14:creationId xmlns:p14="http://schemas.microsoft.com/office/powerpoint/2010/main" val="3169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0" y="1008000"/>
            <a:ext cx="10896000" cy="960000"/>
          </a:xfrm>
        </p:spPr>
        <p:txBody>
          <a:bodyPr/>
          <a:lstStyle>
            <a:lvl1pPr>
              <a:lnSpc>
                <a:spcPts val="7600"/>
              </a:lnSpc>
              <a:defRPr sz="6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000" y="1968589"/>
            <a:ext cx="10896000" cy="1919817"/>
          </a:xfrm>
        </p:spPr>
        <p:txBody>
          <a:bodyPr/>
          <a:lstStyle>
            <a:lvl1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1pPr>
            <a:lvl2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2pPr>
            <a:lvl3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3pPr>
            <a:lvl4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4pPr>
            <a:lvl5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5pPr>
            <a:lvl6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6pPr>
            <a:lvl7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7pPr>
            <a:lvl8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8pPr>
            <a:lvl9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</p:txBody>
      </p:sp>
    </p:spTree>
    <p:extLst>
      <p:ext uri="{BB962C8B-B14F-4D97-AF65-F5344CB8AC3E}">
        <p14:creationId xmlns:p14="http://schemas.microsoft.com/office/powerpoint/2010/main" val="18550497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0" y="1104000"/>
            <a:ext cx="10896000" cy="720000"/>
          </a:xfrm>
        </p:spPr>
        <p:txBody>
          <a:bodyPr/>
          <a:lstStyle>
            <a:lvl1pPr>
              <a:lnSpc>
                <a:spcPts val="5867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000" y="1823999"/>
            <a:ext cx="10896000" cy="3888000"/>
          </a:xfrm>
        </p:spPr>
        <p:txBody>
          <a:bodyPr/>
          <a:lstStyle>
            <a:lvl1pPr>
              <a:lnSpc>
                <a:spcPts val="5867"/>
              </a:lnSpc>
              <a:spcAft>
                <a:spcPts val="0"/>
              </a:spcAft>
              <a:defRPr sz="4800" b="0">
                <a:solidFill>
                  <a:schemeClr val="bg1"/>
                </a:solidFill>
              </a:defRPr>
            </a:lvl1pPr>
            <a:lvl2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2pPr>
            <a:lvl3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3pPr>
            <a:lvl4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4pPr>
            <a:lvl5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5pPr>
            <a:lvl6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6pPr>
            <a:lvl7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7pPr>
            <a:lvl8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8pPr>
            <a:lvl9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2524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defTabSz="311992">
              <a:tabLst>
                <a:tab pos="311992" algn="l"/>
              </a:tabLst>
              <a:defRPr/>
            </a:lvl2pPr>
            <a:lvl3pPr defTabSz="311992">
              <a:tabLst>
                <a:tab pos="311992" algn="l"/>
              </a:tabLst>
              <a:defRPr/>
            </a:lvl3pPr>
            <a:lvl4pPr defTabSz="311992">
              <a:tabLst>
                <a:tab pos="311992" algn="l"/>
              </a:tabLst>
              <a:defRPr/>
            </a:lvl4pPr>
            <a:lvl5pPr defTabSz="311992">
              <a:tabLst>
                <a:tab pos="311992" algn="l"/>
              </a:tabLst>
              <a:defRPr/>
            </a:lvl5pPr>
            <a:lvl6pPr marL="0" indent="0" defTabSz="311992">
              <a:buFont typeface="+mj-lt"/>
              <a:buNone/>
              <a:tabLst>
                <a:tab pos="311992" algn="l"/>
              </a:tabLst>
              <a:defRPr/>
            </a:lvl6pPr>
            <a:lvl7pPr defTabSz="311992">
              <a:tabLst>
                <a:tab pos="311992" algn="l"/>
              </a:tabLst>
              <a:defRPr/>
            </a:lvl7pPr>
            <a:lvl8pPr defTabSz="311992">
              <a:tabLst>
                <a:tab pos="311992" algn="l"/>
              </a:tabLst>
              <a:defRPr/>
            </a:lvl8pPr>
            <a:lvl9pPr defTabSz="311992">
              <a:tabLst>
                <a:tab pos="311992" algn="l"/>
              </a:tabLst>
              <a:defRPr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034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5A8BB0B-4BD0-4791-8A9B-89C9D0000E3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4000" y="1224000"/>
            <a:ext cx="10896000" cy="448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grpSp>
        <p:nvGrpSpPr>
          <p:cNvPr id="6" name="Regieanweisungen">
            <a:extLst>
              <a:ext uri="{FF2B5EF4-FFF2-40B4-BE49-F238E27FC236}">
                <a16:creationId xmlns:a16="http://schemas.microsoft.com/office/drawing/2014/main" id="{20CE116F-C667-495A-B654-8B72C3A079E7}"/>
              </a:ext>
            </a:extLst>
          </p:cNvPr>
          <p:cNvGrpSpPr/>
          <p:nvPr userDrawn="1"/>
        </p:nvGrpSpPr>
        <p:grpSpPr>
          <a:xfrm>
            <a:off x="-3505067" y="-624000"/>
            <a:ext cx="19778197" cy="8111999"/>
            <a:chOff x="-2628800" y="-468000"/>
            <a:chExt cx="14833648" cy="6083999"/>
          </a:xfrm>
        </p:grpSpPr>
        <p:sp>
          <p:nvSpPr>
            <p:cNvPr id="16" name="Listenebenen">
              <a:extLst>
                <a:ext uri="{FF2B5EF4-FFF2-40B4-BE49-F238E27FC236}">
                  <a16:creationId xmlns:a16="http://schemas.microsoft.com/office/drawing/2014/main" id="{84A0104B-AA90-4DE7-ADAE-6959FBC15DB1}"/>
                </a:ext>
              </a:extLst>
            </p:cNvPr>
            <p:cNvSpPr txBox="1"/>
            <p:nvPr userDrawn="1"/>
          </p:nvSpPr>
          <p:spPr>
            <a:xfrm rot="10800000" flipH="1" flipV="1">
              <a:off x="-2628800" y="1368000"/>
              <a:ext cx="2520800" cy="1527786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Einfärbung einer Spalte/Zeile: </a:t>
              </a:r>
              <a:br>
                <a:rPr lang="de-DE" sz="16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Markieren der Spalte/Zeile: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 Entwurf / Tabellentools &gt; Schattierung &gt;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600" b="1" baseline="0" dirty="0">
                <a:solidFill>
                  <a:schemeClr val="tx1"/>
                </a:solidFill>
                <a:latin typeface="+mn-lt"/>
              </a:endParaRP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Die gewünschte Farbe aus den Designfarben auswählen</a:t>
              </a:r>
            </a:p>
          </p:txBody>
        </p:sp>
        <p:sp>
          <p:nvSpPr>
            <p:cNvPr id="10" name="Zurücksetzen">
              <a:extLst>
                <a:ext uri="{FF2B5EF4-FFF2-40B4-BE49-F238E27FC236}">
                  <a16:creationId xmlns:a16="http://schemas.microsoft.com/office/drawing/2014/main" id="{431D1FFE-03BA-4520-A89B-CDD1BC7E4751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38EA8585-E11F-4D10-9DAB-78E6756B2D63}"/>
                </a:ext>
              </a:extLst>
            </p:cNvPr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Löschen einer Spalte/Zeile: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Markieren der Spalte/Zeile: Layout &gt; Löschen &gt; Spalte bzw. Zeile löschen</a:t>
              </a:r>
            </a:p>
          </p:txBody>
        </p:sp>
        <p:sp>
          <p:nvSpPr>
            <p:cNvPr id="12" name="Fußzeile">
              <a:extLst>
                <a:ext uri="{FF2B5EF4-FFF2-40B4-BE49-F238E27FC236}">
                  <a16:creationId xmlns:a16="http://schemas.microsoft.com/office/drawing/2014/main" id="{4EFB3271-7B15-42ED-A704-B39FAEDC1436}"/>
                </a:ext>
              </a:extLst>
            </p:cNvPr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13" name="Layoutwechsel">
              <a:extLst>
                <a:ext uri="{FF2B5EF4-FFF2-40B4-BE49-F238E27FC236}">
                  <a16:creationId xmlns:a16="http://schemas.microsoft.com/office/drawing/2014/main" id="{6BCDAEA0-53BC-4E57-84CA-5C530F05A90E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2283786"/>
              <a:ext cx="2952848" cy="1044048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Einfügen einer Spalte/Zeile: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Markieren der Spalte/Zeile neben der eine weitere eingefügt werden soll: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Layout &gt; Hier die gewünschte Einfügeoption auswählen</a:t>
              </a:r>
            </a:p>
          </p:txBody>
        </p:sp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573989D-8FFD-4555-AAB7-592C2CE3AC9F}"/>
              </a:ext>
            </a:extLst>
          </p:cNvPr>
          <p:cNvCxnSpPr/>
          <p:nvPr userDrawn="1"/>
        </p:nvCxnSpPr>
        <p:spPr>
          <a:xfrm>
            <a:off x="0" y="598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3269418-AEC9-43D6-9A0C-41CA02546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513"/>
          <a:stretch/>
        </p:blipFill>
        <p:spPr>
          <a:xfrm>
            <a:off x="12336001" y="4437031"/>
            <a:ext cx="2756284" cy="115221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81CC49D-33BF-49DC-B533-86BE2EB412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4000" y="6239520"/>
            <a:ext cx="2016000" cy="3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8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64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Vollbild durch klicken einfügen.</a:t>
            </a:r>
          </a:p>
        </p:txBody>
      </p:sp>
    </p:spTree>
    <p:extLst>
      <p:ext uri="{BB962C8B-B14F-4D97-AF65-F5344CB8AC3E}">
        <p14:creationId xmlns:p14="http://schemas.microsoft.com/office/powerpoint/2010/main" val="753158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2736000" y="624000"/>
            <a:ext cx="6720000" cy="448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5999" y="5270400"/>
            <a:ext cx="6720000" cy="43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104425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241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9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624000" y="528000"/>
            <a:ext cx="10080000" cy="6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KAPITEL | CHART-HEADLINE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624000" y="1224000"/>
            <a:ext cx="10080000" cy="44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(Text und Aufzählungen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480000" y="7365485"/>
            <a:ext cx="5712011" cy="23997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960000" y="6336000"/>
            <a:ext cx="8400000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r>
              <a:rPr lang="de-DE" dirty="0"/>
              <a:t>Titel | ggf. weitere Angaben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432000" y="6336000"/>
            <a:ext cx="336000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2784000" y="-624000"/>
            <a:ext cx="17712000" cy="8111999"/>
            <a:chOff x="-2088000" y="-468000"/>
            <a:chExt cx="13284000" cy="6083999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2088000" y="1368000"/>
              <a:ext cx="1980000" cy="2319874"/>
              <a:chOff x="-2088000" y="1368000"/>
              <a:chExt cx="1980000" cy="2319874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2016000" y="2787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2016000" y="3291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2088000" y="1368000"/>
                <a:ext cx="1980000" cy="828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Listen erstellen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Wechseln Sie die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18"/>
              <a:stretch>
                <a:fillRect/>
              </a:stretch>
            </p:blipFill>
            <p:spPr>
              <a:xfrm>
                <a:off x="-963360" y="3291874"/>
                <a:ext cx="855360" cy="396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19"/>
              <a:stretch>
                <a:fillRect/>
              </a:stretch>
            </p:blipFill>
            <p:spPr>
              <a:xfrm>
                <a:off x="-963360" y="2787874"/>
                <a:ext cx="855360" cy="396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9252000" y="2283786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6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</p:grp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61B1FA0-8233-4248-B899-BF9702E3E986}"/>
              </a:ext>
            </a:extLst>
          </p:cNvPr>
          <p:cNvCxnSpPr/>
          <p:nvPr userDrawn="1"/>
        </p:nvCxnSpPr>
        <p:spPr>
          <a:xfrm>
            <a:off x="0" y="598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289C4D98-9606-4382-895C-2F9999CA328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744000" y="6239520"/>
            <a:ext cx="2016000" cy="3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hdr="0" dt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600" b="0" kern="12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1600"/>
        </a:spcAft>
        <a:buSzPct val="75000"/>
        <a:buFont typeface="Arial" panose="020B0604020202020204" pitchFamily="34" charset="0"/>
        <a:buNone/>
        <a:defRPr sz="2000" b="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11992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bg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623984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935977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2">
          <p15:clr>
            <a:srgbClr val="5ACBF0"/>
          </p15:clr>
        </p15:guide>
        <p15:guide id="2" pos="5059">
          <p15:clr>
            <a:srgbClr val="5ACBF0"/>
          </p15:clr>
        </p15:guide>
        <p15:guide id="3" orient="horz" pos="245">
          <p15:clr>
            <a:srgbClr val="5ACBF0"/>
          </p15:clr>
        </p15:guide>
        <p15:guide id="4" orient="horz" pos="2700">
          <p15:clr>
            <a:srgbClr val="5ACBF0"/>
          </p15:clr>
        </p15:guide>
        <p15:guide id="5" pos="5443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demo.mdi.ruhr-uni-bochum.de/adminobject/edititem/3789" TargetMode="External"/><Relationship Id="rId4" Type="http://schemas.openxmlformats.org/officeDocument/2006/relationships/hyperlink" Target="https://demo.mdi.ruhr-uni-bochum.d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google.com/document/d/1zg_inYhPL8OsbxmpFB0sofB_Qd5kOYip/edit?usp=sharing&amp;ouid=117346421118620353373&amp;rtpof=true&amp;sd=true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crc247.mdi.ruhr-uni-bochum.de/object/synthesis-for-sample-8220-co-deposition-221111-k3-3-1922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hyperlink" Target="https://demo.mdi.ruhr-uni-bochum.de/object/ag2s-4870" TargetMode="External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emo.mdi.ruhr-uni-bochum.de/search/?system=As-Ga&amp;typeid=8&amp;Aspctmin=30&amp;Aspctmax=50&amp;Gaabsmin=1&amp;Gaabsmax=3&amp;pr0name=E%3Csub%3Eg%3C%2Fsub%3E&amp;pr0type=Float&amp;pr0min=1.5&amp;pr0max=2&amp;prcnt=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gitlab.ruhr-uni-bochum.de/" TargetMode="Externa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lab.ruhr-uni-bochum.de/vic/webutilslib" TargetMode="External"/><Relationship Id="rId11" Type="http://schemas.openxmlformats.org/officeDocument/2006/relationships/image" Target="../media/image48.png"/><Relationship Id="rId5" Type="http://schemas.openxmlformats.org/officeDocument/2006/relationships/hyperlink" Target="https://gitlab.ruhr-uni-bochum.de/vic/identitymanagerui" TargetMode="External"/><Relationship Id="rId10" Type="http://schemas.openxmlformats.org/officeDocument/2006/relationships/image" Target="../media/image47.png"/><Relationship Id="rId4" Type="http://schemas.openxmlformats.org/officeDocument/2006/relationships/hyperlink" Target="https://gitlab.ruhr-uni-bochum.de/vic/infproject" TargetMode="External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s://forms.gle/F1kcKUoaFccBWHoBA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Victor.Dudarev@rub.d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dudarev.ru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emo.mdi.ruhr-uni-bochum.de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hyperlink" Target="https://inf.mdi.ruhr-uni-bochum.de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hyperlink" Target="https://mdi.matinf.pro/report/objectsstatistic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hyperlink" Target="https://mdi.matinf.pro/custom/editsample/0/?idr=1872&amp;returl=%2Frubric%2Fservice" TargetMode="External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s://mdi.matinf.pro/rubric/service_substrates" TargetMode="External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di.matinf.pro/home/doc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di.matinf.pro/vroui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di.matinf.pro/home/doc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stman.com/downloads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stman.com/downloads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m.mdi.ruhr-uni-bochum.de/rubric/p1project_ho-v-mn-co-ni-o_ho50_sample-id-0008081" TargetMode="Externa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c247.mdi.ruhr-uni-bochum.de/handover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c247.mdi.ruhr-uni-bochum.de/rubric/area-c_c03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emo.mdi.ruhr-uni-bochum.de/object/ag2s-4870" TargetMode="External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hyperlink" Target="https://demo.mdi.ruhr-uni-bochum.de/adminobject/edititem/487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mdi.matinf.pro/object/standard-screening-crc-aka-tobias-report-103066" TargetMode="External"/><Relationship Id="rId4" Type="http://schemas.openxmlformats.org/officeDocument/2006/relationships/hyperlink" Target="https://mdi.matinf.pro/properties/edititem/10306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emi.matinf.pro/" TargetMode="External"/><Relationship Id="rId13" Type="http://schemas.openxmlformats.org/officeDocument/2006/relationships/hyperlink" Target="https://inf.mdi.ruhr-uni-bochum.de/" TargetMode="External"/><Relationship Id="rId3" Type="http://schemas.openxmlformats.org/officeDocument/2006/relationships/image" Target="../media/image17.png"/><Relationship Id="rId7" Type="http://schemas.openxmlformats.org/officeDocument/2006/relationships/hyperlink" Target="https://crc1625.mdi.ruhr-uni-bochum.de/" TargetMode="External"/><Relationship Id="rId12" Type="http://schemas.openxmlformats.org/officeDocument/2006/relationships/hyperlink" Target="https://demo.mdi.ruhr-uni-bochum.de/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c247.mdi.ruhr-uni-bochum.de/" TargetMode="External"/><Relationship Id="rId11" Type="http://schemas.openxmlformats.org/officeDocument/2006/relationships/hyperlink" Target="https://pub.matinf.pro/" TargetMode="External"/><Relationship Id="rId5" Type="http://schemas.openxmlformats.org/officeDocument/2006/relationships/image" Target="../media/image19.jpeg"/><Relationship Id="rId15" Type="http://schemas.openxmlformats.org/officeDocument/2006/relationships/image" Target="../media/image21.png"/><Relationship Id="rId10" Type="http://schemas.openxmlformats.org/officeDocument/2006/relationships/hyperlink" Target="https://mdi.matinf.pro/" TargetMode="External"/><Relationship Id="rId4" Type="http://schemas.openxmlformats.org/officeDocument/2006/relationships/image" Target="../media/image18.png"/><Relationship Id="rId9" Type="http://schemas.openxmlformats.org/officeDocument/2006/relationships/hyperlink" Target="https://dim.mdi.ruhr-uni-bochum.de/" TargetMode="External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emo.mdi.ruhr-uni-bochum.de/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12F0A855-EB3C-04D6-EFE5-D5946B1C1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6566" y="4266415"/>
            <a:ext cx="9448800" cy="1655762"/>
          </a:xfrm>
        </p:spPr>
        <p:txBody>
          <a:bodyPr/>
          <a:lstStyle/>
          <a:p>
            <a:r>
              <a:rPr lang="en-US" u="sng" dirty="0">
                <a:solidFill>
                  <a:srgbClr val="4C0B07"/>
                </a:solidFill>
              </a:rPr>
              <a:t>Victor </a:t>
            </a:r>
            <a:r>
              <a:rPr lang="en-US" u="sng" dirty="0" err="1">
                <a:solidFill>
                  <a:srgbClr val="4C0B07"/>
                </a:solidFill>
              </a:rPr>
              <a:t>Dudarev</a:t>
            </a:r>
            <a:r>
              <a:rPr lang="en-US" dirty="0">
                <a:solidFill>
                  <a:srgbClr val="4C0B07"/>
                </a:solidFill>
              </a:rPr>
              <a:t>, Markus Stricker, Alfred Ludwig</a:t>
            </a:r>
          </a:p>
        </p:txBody>
      </p:sp>
      <p:sp>
        <p:nvSpPr>
          <p:cNvPr id="19" name="Titel 5">
            <a:extLst>
              <a:ext uri="{FF2B5EF4-FFF2-40B4-BE49-F238E27FC236}">
                <a16:creationId xmlns:a16="http://schemas.microsoft.com/office/drawing/2014/main" id="{1FD4D80D-43CE-4DFC-2871-ED5F1AF6F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336" y="3164176"/>
            <a:ext cx="10264877" cy="1633455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 and Research Data Management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hands-on session</a:t>
            </a:r>
            <a:endParaRPr lang="de-DE" sz="40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08938626-A650-BC0D-1205-0937B75F3B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74" y="285008"/>
            <a:ext cx="1352550" cy="1352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F063A-7CBF-D69A-BECC-B9056C12D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8" y="1"/>
            <a:ext cx="7212494" cy="1938358"/>
          </a:xfrm>
          <a:prstGeom prst="rect">
            <a:avLst/>
          </a:prstGeom>
        </p:spPr>
      </p:pic>
      <p:pic>
        <p:nvPicPr>
          <p:cNvPr id="4" name="Grafik 15">
            <a:extLst>
              <a:ext uri="{FF2B5EF4-FFF2-40B4-BE49-F238E27FC236}">
                <a16:creationId xmlns:a16="http://schemas.microsoft.com/office/drawing/2014/main" id="{3C3BB4CA-5266-A306-F96B-E9C075A24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200" y="0"/>
            <a:ext cx="1440362" cy="1440000"/>
          </a:xfrm>
          <a:prstGeom prst="rect">
            <a:avLst/>
          </a:prstGeom>
        </p:spPr>
      </p:pic>
      <p:pic>
        <p:nvPicPr>
          <p:cNvPr id="5" name="Bildplatzhalter 19" descr="Ein Bild, das Luftfotografie, draußen, Vogelperspektive, Baum enthält.&#10;&#10;Automatisch generierte Beschreibung">
            <a:extLst>
              <a:ext uri="{FF2B5EF4-FFF2-40B4-BE49-F238E27FC236}">
                <a16:creationId xmlns:a16="http://schemas.microsoft.com/office/drawing/2014/main" id="{0D28936C-CD09-1C28-7A52-A9B3167451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802" b="20802"/>
          <a:stretch>
            <a:fillRect/>
          </a:stretch>
        </p:blipFill>
        <p:spPr>
          <a:xfrm>
            <a:off x="-1" y="-1"/>
            <a:ext cx="8182800" cy="3186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1049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52">
            <a:extLst>
              <a:ext uri="{FF2B5EF4-FFF2-40B4-BE49-F238E27FC236}">
                <a16:creationId xmlns:a16="http://schemas.microsoft.com/office/drawing/2014/main" id="{C9C65E06-F347-E0CB-778E-E495C999B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583" y="4091524"/>
            <a:ext cx="3432967" cy="181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defTabSz="914377">
              <a:spcBef>
                <a:spcPts val="0"/>
              </a:spcBef>
            </a:pPr>
            <a:r>
              <a:rPr lang="en-US" altLang="ru-RU" sz="5867" dirty="0">
                <a:solidFill>
                  <a:srgbClr val="0070C0"/>
                </a:solidFill>
                <a:latin typeface="+mn-lt"/>
              </a:rPr>
              <a:t>2</a:t>
            </a:r>
          </a:p>
          <a:p>
            <a:pPr defTabSz="914377">
              <a:spcBef>
                <a:spcPts val="0"/>
              </a:spcBef>
            </a:pPr>
            <a:endParaRPr lang="en-US" altLang="ru-RU" sz="13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1333" b="1" dirty="0">
                <a:solidFill>
                  <a:prstClr val="black"/>
                </a:solidFill>
                <a:latin typeface="+mn-lt"/>
              </a:rPr>
              <a:t>Type specific control</a:t>
            </a:r>
            <a:r>
              <a:rPr lang="en-US" altLang="ru-RU" sz="1333" dirty="0">
                <a:solidFill>
                  <a:prstClr val="black"/>
                </a:solidFill>
                <a:latin typeface="+mn-lt"/>
              </a:rPr>
              <a:t> (e.g. Composition)</a:t>
            </a:r>
            <a:r>
              <a:rPr lang="en-US" altLang="ru-RU" sz="1333" b="1" dirty="0">
                <a:solidFill>
                  <a:prstClr val="black"/>
                </a:solidFill>
                <a:latin typeface="+mn-lt"/>
              </a:rPr>
              <a:t>:</a:t>
            </a:r>
            <a:endParaRPr lang="en-US" altLang="ru-RU" sz="1333" dirty="0">
              <a:solidFill>
                <a:prstClr val="black"/>
              </a:solidFill>
              <a:latin typeface="+mn-lt"/>
            </a:endParaRPr>
          </a:p>
          <a:p>
            <a:pPr marL="380990" indent="-38099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1333" dirty="0">
                <a:solidFill>
                  <a:prstClr val="black"/>
                </a:solidFill>
                <a:latin typeface="+mn-lt"/>
              </a:rPr>
              <a:t>Chemical System;</a:t>
            </a:r>
          </a:p>
          <a:p>
            <a:pPr marL="380990" indent="-38099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1333" dirty="0">
                <a:solidFill>
                  <a:prstClr val="black"/>
                </a:solidFill>
                <a:latin typeface="+mn-lt"/>
              </a:rPr>
              <a:t>Composition (elements containment).</a:t>
            </a:r>
            <a:endParaRPr lang="ru-RU" altLang="ru-RU" sz="1333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2C756A-3F89-5270-E349-BF41A4EBE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043" y="1988840"/>
            <a:ext cx="5568619" cy="395698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RDMS </a:t>
            </a:r>
            <a:r>
              <a:rPr lang="en-US" dirty="0"/>
              <a:t>List Types: control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A4A5D-7A44-DAB2-4D83-8A56C59DF9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79147" y="6362393"/>
            <a:ext cx="7003177" cy="485999"/>
          </a:xfrm>
        </p:spPr>
        <p:txBody>
          <a:bodyPr>
            <a:normAutofit/>
          </a:bodyPr>
          <a:lstStyle/>
          <a:p>
            <a:pPr indent="0">
              <a:spcAft>
                <a:spcPts val="0"/>
              </a:spcAft>
              <a:buNone/>
            </a:pPr>
            <a:r>
              <a:rPr lang="en-US" sz="1200" b="0" dirty="0">
                <a:solidFill>
                  <a:srgbClr val="0070C0"/>
                </a:solidFill>
                <a:latin typeface="Arial" panose="020B060402020202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https://demo.mdi.ruhr-uni-bochum.de/</a:t>
            </a:r>
            <a:endParaRPr lang="en-US" sz="1200" b="0" dirty="0">
              <a:solidFill>
                <a:srgbClr val="0070C0"/>
              </a:solidFill>
              <a:latin typeface="Arial" panose="020B0604020202020204"/>
            </a:endParaRPr>
          </a:p>
          <a:p>
            <a:pPr indent="0">
              <a:spcAft>
                <a:spcPts val="0"/>
              </a:spcAft>
              <a:buNone/>
            </a:pPr>
            <a:r>
              <a:rPr lang="en-US" sz="1200" b="0" dirty="0">
                <a:solidFill>
                  <a:srgbClr val="0070C0"/>
                </a:solidFill>
                <a:latin typeface="Arial" panose="020B060402020202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https://demo.mdi.ruhr-uni-bochum.de/adminobject/edititem/3789</a:t>
            </a:r>
            <a:endParaRPr lang="en-US" sz="1200" b="0" dirty="0">
              <a:solidFill>
                <a:srgbClr val="0070C0"/>
              </a:solidFill>
              <a:latin typeface="Arial" panose="020B0604020202020204"/>
            </a:endParaRPr>
          </a:p>
          <a:p>
            <a:pPr indent="0">
              <a:spcAft>
                <a:spcPts val="0"/>
              </a:spcAft>
              <a:buNone/>
            </a:pPr>
            <a:endParaRPr lang="en-US" sz="800" b="0" dirty="0">
              <a:solidFill>
                <a:srgbClr val="0070C0"/>
              </a:solidFill>
              <a:latin typeface="Arial" panose="020B0604020202020204"/>
            </a:endParaRPr>
          </a:p>
          <a:p>
            <a:pPr indent="0">
              <a:spcAft>
                <a:spcPts val="0"/>
              </a:spcAft>
              <a:buNone/>
            </a:pPr>
            <a:endParaRPr lang="en-US" sz="8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65A19-B039-C356-84F5-B8A8B8844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39" y="737388"/>
            <a:ext cx="6221504" cy="345376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A5A2D6-0D53-BA6C-BACC-03AA27589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4011" y="5567941"/>
            <a:ext cx="2302424" cy="1250808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85B1EC1-871F-9A35-D156-6C6F8EBB0C83}"/>
              </a:ext>
            </a:extLst>
          </p:cNvPr>
          <p:cNvCxnSpPr>
            <a:cxnSpLocks/>
          </p:cNvCxnSpPr>
          <p:nvPr/>
        </p:nvCxnSpPr>
        <p:spPr>
          <a:xfrm>
            <a:off x="11856640" y="4869161"/>
            <a:ext cx="0" cy="1324185"/>
          </a:xfrm>
          <a:prstGeom prst="straightConnector1">
            <a:avLst/>
          </a:prstGeom>
          <a:ln w="63500">
            <a:solidFill>
              <a:srgbClr val="0070C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676201-FBAF-3303-DDDF-849FFD332ADB}"/>
              </a:ext>
            </a:extLst>
          </p:cNvPr>
          <p:cNvCxnSpPr>
            <a:cxnSpLocks/>
          </p:cNvCxnSpPr>
          <p:nvPr/>
        </p:nvCxnSpPr>
        <p:spPr>
          <a:xfrm flipH="1" flipV="1">
            <a:off x="9264352" y="5531252"/>
            <a:ext cx="2495648" cy="662093"/>
          </a:xfrm>
          <a:prstGeom prst="straightConnector1">
            <a:avLst/>
          </a:prstGeom>
          <a:ln w="63500">
            <a:solidFill>
              <a:srgbClr val="0070C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A23E3CE2-27C7-D1B0-7B4E-868B59EBF9B9}"/>
              </a:ext>
            </a:extLst>
          </p:cNvPr>
          <p:cNvGrpSpPr/>
          <p:nvPr/>
        </p:nvGrpSpPr>
        <p:grpSpPr>
          <a:xfrm>
            <a:off x="2063552" y="383788"/>
            <a:ext cx="9920610" cy="3141223"/>
            <a:chOff x="2063552" y="383788"/>
            <a:chExt cx="9920610" cy="314122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84CB11C-2FCC-B88B-A481-A15DF270A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77275" y="835192"/>
              <a:ext cx="4982085" cy="1156064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F919BCB-049E-827D-E784-4EB924D2EB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3552" y="1505983"/>
              <a:ext cx="4301291" cy="2019028"/>
            </a:xfrm>
            <a:prstGeom prst="straightConnector1">
              <a:avLst/>
            </a:prstGeom>
            <a:ln w="63500">
              <a:solidFill>
                <a:srgbClr val="0070C0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 Box 52">
              <a:extLst>
                <a:ext uri="{FF2B5EF4-FFF2-40B4-BE49-F238E27FC236}">
                  <a16:creationId xmlns:a16="http://schemas.microsoft.com/office/drawing/2014/main" id="{E4CEC9A5-A5F6-E2DD-4FDB-71E45A7D0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8806" y="383788"/>
              <a:ext cx="5665356" cy="420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defTabSz="914377">
                <a:spcBef>
                  <a:spcPts val="0"/>
                </a:spcBef>
              </a:pPr>
              <a:r>
                <a:rPr lang="en-US" altLang="ru-RU" sz="2133" dirty="0">
                  <a:solidFill>
                    <a:prstClr val="black"/>
                  </a:solidFill>
                  <a:latin typeface="+mn-lt"/>
                </a:rPr>
                <a:t>List of all objects (of type Composition):</a:t>
              </a:r>
              <a:endParaRPr lang="ru-RU" altLang="ru-RU" sz="1600" dirty="0">
                <a:solidFill>
                  <a:prstClr val="black"/>
                </a:solidFill>
                <a:latin typeface="+mn-lt"/>
              </a:endParaRP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8D967E3-2FF4-7768-4E68-2238757D5929}"/>
              </a:ext>
            </a:extLst>
          </p:cNvPr>
          <p:cNvCxnSpPr>
            <a:cxnSpLocks/>
          </p:cNvCxnSpPr>
          <p:nvPr/>
        </p:nvCxnSpPr>
        <p:spPr>
          <a:xfrm flipH="1">
            <a:off x="8563328" y="1483743"/>
            <a:ext cx="1589963" cy="631275"/>
          </a:xfrm>
          <a:prstGeom prst="straightConnector1">
            <a:avLst/>
          </a:prstGeom>
          <a:ln w="63500">
            <a:solidFill>
              <a:srgbClr val="0070C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52">
            <a:extLst>
              <a:ext uri="{FF2B5EF4-FFF2-40B4-BE49-F238E27FC236}">
                <a16:creationId xmlns:a16="http://schemas.microsoft.com/office/drawing/2014/main" id="{527AA556-E0DA-62EE-E0EE-B0BB1029D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2" y="4225673"/>
            <a:ext cx="3072341" cy="173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1333" b="1" dirty="0">
                <a:solidFill>
                  <a:prstClr val="black"/>
                </a:solidFill>
                <a:latin typeface="+mn-lt"/>
              </a:rPr>
              <a:t>Control </a:t>
            </a:r>
            <a:r>
              <a:rPr lang="en-US" altLang="ru-RU" sz="1333" dirty="0">
                <a:solidFill>
                  <a:prstClr val="black"/>
                </a:solidFill>
                <a:latin typeface="+mn-lt"/>
              </a:rPr>
              <a:t>(</a:t>
            </a:r>
            <a:r>
              <a:rPr lang="en-US" altLang="ru-RU" sz="1333" u="sng" dirty="0">
                <a:solidFill>
                  <a:prstClr val="black"/>
                </a:solidFill>
                <a:latin typeface="+mn-lt"/>
              </a:rPr>
              <a:t>common to all objects</a:t>
            </a:r>
            <a:r>
              <a:rPr lang="en-US" altLang="ru-RU" sz="1333" dirty="0">
                <a:solidFill>
                  <a:prstClr val="black"/>
                </a:solidFill>
                <a:latin typeface="+mn-lt"/>
              </a:rPr>
              <a:t>):</a:t>
            </a:r>
          </a:p>
          <a:p>
            <a:pPr marL="380990" indent="-38099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1333" dirty="0">
                <a:solidFill>
                  <a:prstClr val="black"/>
                </a:solidFill>
                <a:latin typeface="+mn-lt"/>
              </a:rPr>
              <a:t>Rubric Id;</a:t>
            </a:r>
          </a:p>
          <a:p>
            <a:pPr marL="380990" indent="-38099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1333" dirty="0">
                <a:solidFill>
                  <a:prstClr val="black"/>
                </a:solidFill>
                <a:latin typeface="+mn-lt"/>
              </a:rPr>
              <a:t>Sort Code;</a:t>
            </a:r>
          </a:p>
          <a:p>
            <a:pPr marL="380990" indent="-38099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1333" dirty="0">
                <a:solidFill>
                  <a:prstClr val="black"/>
                </a:solidFill>
                <a:latin typeface="+mn-lt"/>
              </a:rPr>
              <a:t>Access;</a:t>
            </a:r>
          </a:p>
          <a:p>
            <a:pPr marL="380990" indent="-38099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1333" dirty="0">
                <a:solidFill>
                  <a:prstClr val="black"/>
                </a:solidFill>
                <a:latin typeface="+mn-lt"/>
              </a:rPr>
              <a:t>Name;</a:t>
            </a:r>
          </a:p>
          <a:p>
            <a:pPr marL="380990" indent="-38099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1333" dirty="0">
                <a:solidFill>
                  <a:prstClr val="black"/>
                </a:solidFill>
                <a:latin typeface="+mn-lt"/>
              </a:rPr>
              <a:t>URL (adjustable*);</a:t>
            </a:r>
          </a:p>
          <a:p>
            <a:pPr marL="380990" indent="-38099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1333" dirty="0">
                <a:solidFill>
                  <a:prstClr val="black"/>
                </a:solidFill>
                <a:latin typeface="+mn-lt"/>
              </a:rPr>
              <a:t>Attach File (document);</a:t>
            </a:r>
          </a:p>
          <a:p>
            <a:pPr marL="380990" indent="-38099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1333" dirty="0">
                <a:solidFill>
                  <a:prstClr val="black"/>
                </a:solidFill>
                <a:latin typeface="+mn-lt"/>
              </a:rPr>
              <a:t>Description.</a:t>
            </a:r>
            <a:endParaRPr lang="ru-RU" altLang="ru-RU" sz="1333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60FE36-97FA-3F7D-337A-E6A7DEF69FAB}"/>
              </a:ext>
            </a:extLst>
          </p:cNvPr>
          <p:cNvSpPr txBox="1"/>
          <p:nvPr/>
        </p:nvSpPr>
        <p:spPr>
          <a:xfrm>
            <a:off x="1072248" y="4326097"/>
            <a:ext cx="1304653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altLang="ru-RU" sz="5867" dirty="0">
                <a:solidFill>
                  <a:srgbClr val="0070C0"/>
                </a:solidFill>
                <a:latin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4002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8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9280DA8-F4F3-FDF9-6879-CD16BB2FC9F1}"/>
              </a:ext>
            </a:extLst>
          </p:cNvPr>
          <p:cNvGrpSpPr/>
          <p:nvPr/>
        </p:nvGrpSpPr>
        <p:grpSpPr>
          <a:xfrm>
            <a:off x="85563" y="4091640"/>
            <a:ext cx="11708118" cy="1559859"/>
            <a:chOff x="85563" y="4091640"/>
            <a:chExt cx="11708118" cy="155985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1BF97A2-E7AC-0595-2C58-BB0C8CE5D7F2}"/>
                </a:ext>
              </a:extLst>
            </p:cNvPr>
            <p:cNvSpPr/>
            <p:nvPr/>
          </p:nvSpPr>
          <p:spPr>
            <a:xfrm>
              <a:off x="85563" y="4091640"/>
              <a:ext cx="11708118" cy="1559859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6" descr="Web Service Icons - Free SVG &amp; PNG Web Service Images - Noun Project">
              <a:extLst>
                <a:ext uri="{FF2B5EF4-FFF2-40B4-BE49-F238E27FC236}">
                  <a16:creationId xmlns:a16="http://schemas.microsoft.com/office/drawing/2014/main" id="{53CDCCA7-EDE2-0571-4626-E9F48A12D3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9837" y="4498107"/>
              <a:ext cx="422564" cy="42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External link - Free technology icons">
              <a:extLst>
                <a:ext uri="{FF2B5EF4-FFF2-40B4-BE49-F238E27FC236}">
                  <a16:creationId xmlns:a16="http://schemas.microsoft.com/office/drawing/2014/main" id="{8AC16857-8248-7F28-8FD7-A15D1D081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8108" y="4858324"/>
              <a:ext cx="405246" cy="405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9C2457B-D10B-DB97-7508-6338A564BB0D}"/>
              </a:ext>
            </a:extLst>
          </p:cNvPr>
          <p:cNvSpPr txBox="1"/>
          <p:nvPr/>
        </p:nvSpPr>
        <p:spPr>
          <a:xfrm>
            <a:off x="131428" y="952516"/>
            <a:ext cx="12060572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Motivation: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to support new user-defined object type (UDT) </a:t>
            </a:r>
            <a:r>
              <a:rPr lang="en-US" sz="2200" b="1" u="sng" dirty="0">
                <a:solidFill>
                  <a:prstClr val="black"/>
                </a:solidFill>
              </a:rPr>
              <a:t>without modifying core RDMS source code</a:t>
            </a:r>
          </a:p>
          <a:p>
            <a:pPr defTabSz="914377">
              <a:spcAft>
                <a:spcPts val="600"/>
              </a:spcAft>
            </a:pPr>
            <a:endParaRPr lang="en-US" sz="2200" b="1" u="sng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Given</a:t>
            </a:r>
            <a:r>
              <a:rPr lang="en-US" sz="2200" b="1" dirty="0">
                <a:solidFill>
                  <a:prstClr val="black"/>
                </a:solidFill>
              </a:rPr>
              <a:t>: </a:t>
            </a:r>
            <a:r>
              <a:rPr lang="en-US" sz="2200" dirty="0">
                <a:solidFill>
                  <a:prstClr val="black"/>
                </a:solidFill>
              </a:rPr>
              <a:t>New object type with/without a new arbitrary file format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(could new measurement type result).</a:t>
            </a: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r>
              <a:rPr lang="en-US" sz="2200" b="1" dirty="0">
                <a:solidFill>
                  <a:prstClr val="black"/>
                </a:solidFill>
              </a:rPr>
              <a:t>Solution</a:t>
            </a:r>
            <a:r>
              <a:rPr lang="en-US" sz="2200" dirty="0">
                <a:solidFill>
                  <a:prstClr val="black"/>
                </a:solidFill>
              </a:rPr>
              <a:t> (</a:t>
            </a:r>
            <a:r>
              <a:rPr lang="en-US" sz="2200" i="1" dirty="0">
                <a:solidFill>
                  <a:prstClr val="black"/>
                </a:solidFill>
              </a:rPr>
              <a:t>five keys to success</a:t>
            </a:r>
            <a:r>
              <a:rPr lang="en-US" sz="2200" dirty="0">
                <a:solidFill>
                  <a:prstClr val="black"/>
                </a:solidFill>
              </a:rPr>
              <a:t>)</a:t>
            </a:r>
            <a:r>
              <a:rPr lang="en-US" sz="2200" b="1" dirty="0">
                <a:solidFill>
                  <a:prstClr val="black"/>
                </a:solidFill>
              </a:rPr>
              <a:t>:</a:t>
            </a:r>
            <a:endParaRPr lang="en-US" sz="2200" dirty="0">
              <a:solidFill>
                <a:prstClr val="black"/>
              </a:solidFill>
            </a:endParaRPr>
          </a:p>
          <a:p>
            <a:pPr marL="342900" indent="-342900" defTabSz="914377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</a:rPr>
              <a:t>Templates – </a:t>
            </a:r>
            <a:r>
              <a:rPr lang="en-US" sz="2200" dirty="0">
                <a:solidFill>
                  <a:prstClr val="black"/>
                </a:solidFill>
              </a:rPr>
              <a:t>define object model (data structure) in terms of key-value pairs / table (properties)</a:t>
            </a:r>
          </a:p>
          <a:p>
            <a:pPr marL="342900" indent="-342900" defTabSz="914377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</a:rPr>
              <a:t>Search</a:t>
            </a:r>
            <a:r>
              <a:rPr lang="en-US" sz="2200" dirty="0">
                <a:solidFill>
                  <a:prstClr val="black"/>
                </a:solidFill>
              </a:rPr>
              <a:t> – enable search for UDT objects based on </a:t>
            </a:r>
            <a:r>
              <a:rPr lang="en-US" sz="2200" u="sng" dirty="0">
                <a:solidFill>
                  <a:prstClr val="black"/>
                </a:solidFill>
              </a:rPr>
              <a:t>defined data model</a:t>
            </a:r>
          </a:p>
          <a:p>
            <a:pPr marL="342900" indent="-342900" defTabSz="914377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</a:rPr>
              <a:t>Validation</a:t>
            </a:r>
            <a:r>
              <a:rPr lang="en-US" sz="2200" dirty="0">
                <a:solidFill>
                  <a:prstClr val="black"/>
                </a:solidFill>
              </a:rPr>
              <a:t> – provide check for data correctness (valid/invalid)</a:t>
            </a:r>
          </a:p>
          <a:p>
            <a:pPr marL="342900" indent="-342900" defTabSz="914377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</a:rPr>
              <a:t>Data Extraction </a:t>
            </a:r>
            <a:r>
              <a:rPr lang="en-US" sz="2200" dirty="0">
                <a:solidFill>
                  <a:prstClr val="black"/>
                </a:solidFill>
              </a:rPr>
              <a:t>– if valid, extract data in terms of properties / related objects creation</a:t>
            </a:r>
            <a:endParaRPr lang="en-US" sz="2200" b="1" dirty="0">
              <a:solidFill>
                <a:prstClr val="black"/>
              </a:solidFill>
            </a:endParaRPr>
          </a:p>
          <a:p>
            <a:pPr marL="342900" indent="-342900" defTabSz="914377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b="1" dirty="0" err="1">
                <a:solidFill>
                  <a:prstClr val="black"/>
                </a:solidFill>
              </a:rPr>
              <a:t>Visualisation</a:t>
            </a:r>
            <a:r>
              <a:rPr lang="en-US" sz="2200" dirty="0">
                <a:solidFill>
                  <a:prstClr val="black"/>
                </a:solidFill>
              </a:rPr>
              <a:t> – display data, including drawing charts / diagrams, </a:t>
            </a:r>
            <a:r>
              <a:rPr lang="en-US" sz="2200" dirty="0" err="1">
                <a:solidFill>
                  <a:prstClr val="black"/>
                </a:solidFill>
              </a:rPr>
              <a:t>etc</a:t>
            </a:r>
            <a:r>
              <a:rPr lang="en-US" sz="2200" dirty="0">
                <a:solidFill>
                  <a:prstClr val="black"/>
                </a:solidFill>
              </a:rPr>
              <a:t>…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User-Defined Type Support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8025F-586B-D0E3-CE4E-3A42CB598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4781263" cy="485999"/>
          </a:xfrm>
        </p:spPr>
        <p:txBody>
          <a:bodyPr>
            <a:normAutofit/>
          </a:bodyPr>
          <a:lstStyle/>
          <a:p>
            <a:pPr indent="0" defTabSz="914377">
              <a:buNone/>
            </a:pPr>
            <a:r>
              <a:rPr lang="en-US" sz="1200" b="1" dirty="0">
                <a:solidFill>
                  <a:prstClr val="black"/>
                </a:solidFill>
              </a:rPr>
              <a:t>UDT</a:t>
            </a:r>
            <a:r>
              <a:rPr lang="en-US" sz="1200" dirty="0">
                <a:solidFill>
                  <a:prstClr val="black"/>
                </a:solidFill>
              </a:rPr>
              <a:t> – user-defined type</a:t>
            </a:r>
            <a:endParaRPr lang="en-US" sz="1200" dirty="0"/>
          </a:p>
        </p:txBody>
      </p:sp>
      <p:sp>
        <p:nvSpPr>
          <p:cNvPr id="26" name="Line 36">
            <a:extLst>
              <a:ext uri="{FF2B5EF4-FFF2-40B4-BE49-F238E27FC236}">
                <a16:creationId xmlns:a16="http://schemas.microsoft.com/office/drawing/2014/main" id="{3B3952CB-CF29-83CA-1073-315A5B027C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96301" y="3543299"/>
            <a:ext cx="1587500" cy="380999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68C8C70-06A3-6922-E1CB-147B3116B2F5}"/>
              </a:ext>
            </a:extLst>
          </p:cNvPr>
          <p:cNvGrpSpPr/>
          <p:nvPr/>
        </p:nvGrpSpPr>
        <p:grpSpPr>
          <a:xfrm>
            <a:off x="583267" y="5714847"/>
            <a:ext cx="9273251" cy="474551"/>
            <a:chOff x="583267" y="5714847"/>
            <a:chExt cx="9273251" cy="474551"/>
          </a:xfrm>
        </p:grpSpPr>
        <p:pic>
          <p:nvPicPr>
            <p:cNvPr id="5" name="Picture 4" descr="A computer screen shot of a folder&#10;&#10;Description automatically generated">
              <a:extLst>
                <a:ext uri="{FF2B5EF4-FFF2-40B4-BE49-F238E27FC236}">
                  <a16:creationId xmlns:a16="http://schemas.microsoft.com/office/drawing/2014/main" id="{4AC94E0C-69AE-8833-2AEE-6C36F4E22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267" y="5714847"/>
              <a:ext cx="474551" cy="4745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9C49FD-F2A3-0B0B-D400-940D6953F5FF}"/>
                </a:ext>
              </a:extLst>
            </p:cNvPr>
            <p:cNvSpPr txBox="1"/>
            <p:nvPr/>
          </p:nvSpPr>
          <p:spPr>
            <a:xfrm>
              <a:off x="1240971" y="5798565"/>
              <a:ext cx="86155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</a:rPr>
                <a:t>UDT Support API Documentation</a:t>
              </a:r>
              <a:r>
                <a:rPr lang="en-US" dirty="0">
                  <a:solidFill>
                    <a:prstClr val="black"/>
                  </a:solidFill>
                </a:rPr>
                <a:t>: </a:t>
              </a:r>
              <a:r>
                <a:rPr lang="en-US" dirty="0">
                  <a:solidFill>
                    <a:prstClr val="black"/>
                  </a:solidFill>
                  <a:hlinkClick r:id="rId6"/>
                </a:rPr>
                <a:t>available at page’s footer in every tenant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7708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97E097-6C2E-C399-58D3-B486C3A761BF}"/>
              </a:ext>
            </a:extLst>
          </p:cNvPr>
          <p:cNvSpPr/>
          <p:nvPr/>
        </p:nvSpPr>
        <p:spPr>
          <a:xfrm>
            <a:off x="6732395" y="3476727"/>
            <a:ext cx="5385916" cy="218049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D4ECA1-67B4-30D4-7FBE-49D5CBEB39ED}"/>
              </a:ext>
            </a:extLst>
          </p:cNvPr>
          <p:cNvSpPr/>
          <p:nvPr/>
        </p:nvSpPr>
        <p:spPr>
          <a:xfrm>
            <a:off x="6735746" y="1508926"/>
            <a:ext cx="5382566" cy="1947708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Definition: UI to create a new user-defined type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8025F-586B-D0E3-CE4E-3A42CB598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90925" y="6362393"/>
            <a:ext cx="8277225" cy="485999"/>
          </a:xfrm>
        </p:spPr>
        <p:txBody>
          <a:bodyPr>
            <a:normAutofit/>
          </a:bodyPr>
          <a:lstStyle/>
          <a:p>
            <a:pPr indent="0" defTabSz="914377">
              <a:buNone/>
            </a:pPr>
            <a:r>
              <a:rPr lang="en-US" sz="1200" dirty="0">
                <a:solidFill>
                  <a:prstClr val="black"/>
                </a:solidFill>
              </a:rPr>
              <a:t>We can further enrich defined object specification by customized (templates!) properties of primitive types: </a:t>
            </a:r>
            <a:r>
              <a:rPr lang="en-US" sz="1200" b="1" dirty="0">
                <a:solidFill>
                  <a:prstClr val="black"/>
                </a:solidFill>
              </a:rPr>
              <a:t>Integer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b="1" dirty="0">
                <a:solidFill>
                  <a:prstClr val="black"/>
                </a:solidFill>
              </a:rPr>
              <a:t>Float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b="1" dirty="0">
                <a:solidFill>
                  <a:prstClr val="black"/>
                </a:solidFill>
              </a:rPr>
              <a:t>String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C2457B-D10B-DB97-7508-6338A564BB0D}"/>
              </a:ext>
            </a:extLst>
          </p:cNvPr>
          <p:cNvSpPr txBox="1"/>
          <p:nvPr/>
        </p:nvSpPr>
        <p:spPr>
          <a:xfrm>
            <a:off x="6812782" y="869388"/>
            <a:ext cx="5285433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b="1" dirty="0">
                <a:solidFill>
                  <a:prstClr val="black"/>
                </a:solidFill>
              </a:rPr>
              <a:t>Type Name </a:t>
            </a:r>
            <a:r>
              <a:rPr lang="en-US" dirty="0">
                <a:solidFill>
                  <a:prstClr val="black"/>
                </a:solidFill>
              </a:rPr>
              <a:t>– user-defined type name </a:t>
            </a:r>
          </a:p>
          <a:p>
            <a:pPr defTabSz="914377"/>
            <a:r>
              <a:rPr lang="en-US" b="1" dirty="0">
                <a:solidFill>
                  <a:prstClr val="black"/>
                </a:solidFill>
              </a:rPr>
              <a:t>Core Object Types:</a:t>
            </a:r>
          </a:p>
          <a:p>
            <a:pPr marL="342900" indent="-342900" defTabSz="914377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prstClr val="black"/>
                </a:solidFill>
              </a:rPr>
              <a:t>ObjectInfo</a:t>
            </a:r>
            <a:r>
              <a:rPr lang="en-US" dirty="0">
                <a:solidFill>
                  <a:prstClr val="black"/>
                </a:solidFill>
              </a:rPr>
              <a:t> – the simplest (bare) object</a:t>
            </a:r>
          </a:p>
          <a:p>
            <a:pPr marL="342900" indent="-342900" defTabSz="914377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Sample </a:t>
            </a:r>
            <a:r>
              <a:rPr lang="en-US" dirty="0">
                <a:solidFill>
                  <a:prstClr val="black"/>
                </a:solidFill>
              </a:rPr>
              <a:t>– chemical system (set of chemical elements), for example </a:t>
            </a:r>
            <a:r>
              <a:rPr lang="en-US" b="1" dirty="0">
                <a:solidFill>
                  <a:prstClr val="black"/>
                </a:solidFill>
              </a:rPr>
              <a:t>Co-O</a:t>
            </a:r>
          </a:p>
          <a:p>
            <a:pPr marL="342900" indent="-342900" defTabSz="914377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Composition </a:t>
            </a:r>
            <a:r>
              <a:rPr lang="en-US" dirty="0">
                <a:solidFill>
                  <a:prstClr val="black"/>
                </a:solidFill>
              </a:rPr>
              <a:t>–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chemical composition (set of elements and quantities), for example </a:t>
            </a:r>
            <a:r>
              <a:rPr lang="en-US" b="1" dirty="0">
                <a:solidFill>
                  <a:prstClr val="black"/>
                </a:solidFill>
              </a:rPr>
              <a:t>Co</a:t>
            </a:r>
            <a:r>
              <a:rPr lang="en-US" b="1" baseline="-25000" dirty="0">
                <a:solidFill>
                  <a:prstClr val="black"/>
                </a:solidFill>
              </a:rPr>
              <a:t>3</a:t>
            </a:r>
            <a:r>
              <a:rPr lang="en-US" b="1" dirty="0">
                <a:solidFill>
                  <a:prstClr val="black"/>
                </a:solidFill>
              </a:rPr>
              <a:t>O</a:t>
            </a:r>
            <a:r>
              <a:rPr lang="en-US" b="1" baseline="-25000" dirty="0">
                <a:solidFill>
                  <a:prstClr val="black"/>
                </a:solidFill>
              </a:rPr>
              <a:t>4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 defTabSz="914377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Reference</a:t>
            </a:r>
            <a:r>
              <a:rPr lang="en-US" dirty="0">
                <a:solidFill>
                  <a:prstClr val="black"/>
                </a:solidFill>
              </a:rPr>
              <a:t> – literature reference (Authors, Title, Year, DOI, etc.)</a:t>
            </a:r>
          </a:p>
          <a:p>
            <a:pPr defTabSz="914377"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prstClr val="black"/>
                </a:solidFill>
              </a:rPr>
              <a:t>Validation &amp; Data Schema </a:t>
            </a:r>
            <a:r>
              <a:rPr lang="en-US" dirty="0">
                <a:solidFill>
                  <a:prstClr val="black"/>
                </a:solidFill>
              </a:rPr>
              <a:t>– only if you have </a:t>
            </a:r>
            <a:r>
              <a:rPr lang="en-US" u="sng" dirty="0">
                <a:solidFill>
                  <a:prstClr val="black"/>
                </a:solidFill>
              </a:rPr>
              <a:t>external Web Services</a:t>
            </a:r>
            <a:r>
              <a:rPr lang="en-US" dirty="0">
                <a:solidFill>
                  <a:prstClr val="black"/>
                </a:solidFill>
              </a:rPr>
              <a:t> ready to validate &amp; extract data from files</a:t>
            </a:r>
          </a:p>
          <a:p>
            <a:pPr defTabSz="914377">
              <a:spcAft>
                <a:spcPts val="600"/>
              </a:spcAft>
            </a:pPr>
            <a:r>
              <a:rPr lang="en-US" b="1" dirty="0">
                <a:solidFill>
                  <a:prstClr val="black"/>
                </a:solidFill>
              </a:rPr>
              <a:t>File Required </a:t>
            </a:r>
            <a:r>
              <a:rPr lang="en-US" dirty="0">
                <a:solidFill>
                  <a:prstClr val="black"/>
                </a:solidFill>
              </a:rPr>
              <a:t>– sets the file mandatory (</a:t>
            </a:r>
            <a:r>
              <a:rPr lang="en-US" dirty="0" err="1">
                <a:solidFill>
                  <a:prstClr val="black"/>
                </a:solidFill>
              </a:rPr>
              <a:t>boolean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defTabSz="914377">
              <a:spcAft>
                <a:spcPts val="600"/>
              </a:spcAft>
            </a:pPr>
            <a:r>
              <a:rPr lang="en-US" b="1" u="sng" dirty="0">
                <a:solidFill>
                  <a:prstClr val="black"/>
                </a:solidFill>
              </a:rPr>
              <a:t>Settings (JSON)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– type customization in RDMS</a:t>
            </a:r>
          </a:p>
          <a:p>
            <a:pPr defTabSz="914377">
              <a:spcAft>
                <a:spcPts val="600"/>
              </a:spcAft>
            </a:pPr>
            <a:r>
              <a:rPr lang="en-US" sz="12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 "</a:t>
            </a:r>
            <a:r>
              <a:rPr lang="en-US" sz="12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CustomEditPath</a:t>
            </a:r>
            <a:r>
              <a:rPr lang="en-US" sz="12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"/custom/</a:t>
            </a:r>
            <a:r>
              <a:rPr lang="en-US" sz="12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editsample</a:t>
            </a:r>
            <a:r>
              <a:rPr lang="en-US" sz="12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</a:t>
            </a:r>
          </a:p>
          <a:p>
            <a:pPr defTabSz="914377">
              <a:spcAft>
                <a:spcPts val="600"/>
              </a:spcAft>
            </a:pPr>
            <a:r>
              <a:rPr lang="en-US" sz="12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"</a:t>
            </a:r>
            <a:r>
              <a:rPr lang="en-US" sz="12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UrlPostVisualizer</a:t>
            </a:r>
            <a:r>
              <a:rPr lang="en-US" sz="12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 "https://abc.de/</a:t>
            </a:r>
            <a:r>
              <a:rPr lang="en-US" sz="12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VisualizeRT</a:t>
            </a:r>
            <a:r>
              <a:rPr lang="en-US" sz="12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}</a:t>
            </a:r>
          </a:p>
          <a:p>
            <a:pPr defTabSz="914377">
              <a:spcAft>
                <a:spcPts val="600"/>
              </a:spcAft>
            </a:pPr>
            <a:r>
              <a:rPr lang="en-US" b="1" dirty="0">
                <a:solidFill>
                  <a:prstClr val="black"/>
                </a:solidFill>
              </a:rPr>
              <a:t>Description </a:t>
            </a:r>
            <a:r>
              <a:rPr lang="en-US" dirty="0">
                <a:solidFill>
                  <a:prstClr val="black"/>
                </a:solidFill>
              </a:rPr>
              <a:t>– comments for type designation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893468-AF8E-8A6B-A692-37B4AFCC8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65" y="834011"/>
            <a:ext cx="6453141" cy="53911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Line 36">
            <a:extLst>
              <a:ext uri="{FF2B5EF4-FFF2-40B4-BE49-F238E27FC236}">
                <a16:creationId xmlns:a16="http://schemas.microsoft.com/office/drawing/2014/main" id="{FC646676-0C87-B5A6-B138-423C2DC4572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73767" y="381837"/>
            <a:ext cx="10049" cy="1467060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882237-87B4-D726-423B-200697CC7942}"/>
              </a:ext>
            </a:extLst>
          </p:cNvPr>
          <p:cNvSpPr txBox="1"/>
          <p:nvPr/>
        </p:nvSpPr>
        <p:spPr>
          <a:xfrm>
            <a:off x="9206803" y="0"/>
            <a:ext cx="3092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One of predefined base types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C870D2-C8CD-4AAB-105E-6135FC5BD9A9}"/>
              </a:ext>
            </a:extLst>
          </p:cNvPr>
          <p:cNvSpPr txBox="1"/>
          <p:nvPr/>
        </p:nvSpPr>
        <p:spPr>
          <a:xfrm>
            <a:off x="9653155" y="6000542"/>
            <a:ext cx="2538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Defining data &amp; behavior</a:t>
            </a:r>
          </a:p>
        </p:txBody>
      </p:sp>
      <p:sp>
        <p:nvSpPr>
          <p:cNvPr id="11" name="Line 36">
            <a:extLst>
              <a:ext uri="{FF2B5EF4-FFF2-40B4-BE49-F238E27FC236}">
                <a16:creationId xmlns:a16="http://schemas.microsoft.com/office/drawing/2014/main" id="{41504135-9F2C-4CB1-A26A-F88D845427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56639" y="4975606"/>
            <a:ext cx="12139" cy="1117689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8631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/>
      <p:bldP spid="6" grpId="0" animBg="1"/>
      <p:bldP spid="9" grpId="0"/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RDMS </a:t>
            </a:r>
            <a:r>
              <a:rPr lang="de-DE" dirty="0" err="1"/>
              <a:t>no</a:t>
            </a:r>
            <a:r>
              <a:rPr lang="de-DE" dirty="0"/>
              <a:t>-code </a:t>
            </a:r>
            <a:r>
              <a:rPr lang="de-DE" dirty="0" err="1"/>
              <a:t>customisation</a:t>
            </a:r>
            <a:r>
              <a:rPr lang="de-DE" dirty="0"/>
              <a:t>: </a:t>
            </a:r>
            <a:r>
              <a:rPr lang="en-US" dirty="0"/>
              <a:t>Templates for object type</a:t>
            </a:r>
            <a:br>
              <a:rPr lang="en-US" sz="3733" dirty="0"/>
            </a:b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BEED1-0C3C-D48A-FED3-3FF2448937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8132" y="6362393"/>
            <a:ext cx="8023818" cy="485999"/>
          </a:xfrm>
        </p:spPr>
        <p:txBody>
          <a:bodyPr>
            <a:noAutofit/>
          </a:bodyPr>
          <a:lstStyle/>
          <a:p>
            <a:pPr indent="0" defTabSz="914377">
              <a:buNone/>
            </a:pPr>
            <a:r>
              <a:rPr lang="en-US" altLang="ru-RU" sz="1200" dirty="0">
                <a:solidFill>
                  <a:prstClr val="black"/>
                </a:solidFill>
                <a:latin typeface="+mn-lt"/>
                <a:hlinkClick r:id="rId3"/>
              </a:rPr>
              <a:t>https://crc247.mdi.ruhr-uni-bochum.de/object/synthesis-for-sample-8220-co-deposition-221111-k3-3-1922</a:t>
            </a:r>
            <a:endParaRPr lang="en-US" altLang="ru-RU" sz="1200" dirty="0">
              <a:solidFill>
                <a:prstClr val="black"/>
              </a:solidFill>
              <a:latin typeface="+mn-lt"/>
            </a:endParaRPr>
          </a:p>
          <a:p>
            <a:pPr indent="0" defTabSz="914377">
              <a:buNone/>
            </a:pPr>
            <a:r>
              <a:rPr lang="en-US" altLang="ru-RU" sz="1200" dirty="0">
                <a:solidFill>
                  <a:prstClr val="black"/>
                </a:solidFill>
                <a:latin typeface="+mn-lt"/>
                <a:hlinkClick r:id="rId4"/>
              </a:rPr>
              <a:t>https://demo.mdi.ruhr-uni-bochum.de/object/ag2s-4870</a:t>
            </a:r>
            <a:endParaRPr lang="en-US" sz="1200" dirty="0">
              <a:latin typeface="+mn-lt"/>
            </a:endParaRPr>
          </a:p>
        </p:txBody>
      </p:sp>
      <p:sp>
        <p:nvSpPr>
          <p:cNvPr id="32" name="Line 11">
            <a:extLst>
              <a:ext uri="{FF2B5EF4-FFF2-40B4-BE49-F238E27FC236}">
                <a16:creationId xmlns:a16="http://schemas.microsoft.com/office/drawing/2014/main" id="{5C469BCA-988F-9935-9DC5-008271A3A6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7699" y="1426866"/>
            <a:ext cx="1907878" cy="47341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3" name="Line 36">
            <a:extLst>
              <a:ext uri="{FF2B5EF4-FFF2-40B4-BE49-F238E27FC236}">
                <a16:creationId xmlns:a16="http://schemas.microsoft.com/office/drawing/2014/main" id="{0EDD996A-F214-78C2-AE18-7249AC129707}"/>
              </a:ext>
            </a:extLst>
          </p:cNvPr>
          <p:cNvSpPr>
            <a:spLocks noChangeShapeType="1"/>
          </p:cNvSpPr>
          <p:nvPr/>
        </p:nvSpPr>
        <p:spPr bwMode="auto">
          <a:xfrm>
            <a:off x="6722348" y="1457011"/>
            <a:ext cx="1917586" cy="44222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4" name="Titel 4">
            <a:extLst>
              <a:ext uri="{FF2B5EF4-FFF2-40B4-BE49-F238E27FC236}">
                <a16:creationId xmlns:a16="http://schemas.microsoft.com/office/drawing/2014/main" id="{AE330AE2-ECC2-79F9-4132-ABD2E5BBDAC1}"/>
              </a:ext>
            </a:extLst>
          </p:cNvPr>
          <p:cNvSpPr txBox="1">
            <a:spLocks/>
          </p:cNvSpPr>
          <p:nvPr/>
        </p:nvSpPr>
        <p:spPr>
          <a:xfrm>
            <a:off x="4338766" y="755712"/>
            <a:ext cx="3264363" cy="792000"/>
          </a:xfrm>
          <a:prstGeom prst="rect">
            <a:avLst/>
          </a:prstGeom>
        </p:spPr>
        <p:txBody>
          <a:bodyPr vert="horz" lIns="91440" tIns="36000" rIns="91440" bIns="36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1" kern="1200" baseline="0" smtClean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algn="ctr" defTabSz="1219170"/>
            <a:r>
              <a:rPr lang="en-US" dirty="0"/>
              <a:t>Template</a:t>
            </a:r>
            <a:endParaRPr lang="en-GB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D02F1F5-A3F7-EA76-1190-6017E2FEC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13" y="2657775"/>
            <a:ext cx="4405950" cy="34596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EF8F877-A92D-5F19-8EF6-9990B8BB4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2389" y="2879673"/>
            <a:ext cx="5054655" cy="19772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371A41-E4E4-5FD2-A582-4D14F5892A7C}"/>
              </a:ext>
            </a:extLst>
          </p:cNvPr>
          <p:cNvSpPr txBox="1"/>
          <p:nvPr/>
        </p:nvSpPr>
        <p:spPr>
          <a:xfrm>
            <a:off x="1584289" y="6082157"/>
            <a:ext cx="29290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400" b="1" dirty="0">
                <a:solidFill>
                  <a:prstClr val="black"/>
                </a:solidFill>
                <a:latin typeface="+mn-lt"/>
              </a:rPr>
              <a:t>Key-value pairs</a:t>
            </a:r>
            <a:endParaRPr lang="en-US" sz="1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50B0E8-404C-6978-5AB4-73B6BE2AB3D6}"/>
              </a:ext>
            </a:extLst>
          </p:cNvPr>
          <p:cNvSpPr txBox="1"/>
          <p:nvPr/>
        </p:nvSpPr>
        <p:spPr>
          <a:xfrm>
            <a:off x="7947906" y="4812715"/>
            <a:ext cx="3315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sz="1400" b="1" dirty="0">
                <a:solidFill>
                  <a:prstClr val="black"/>
                </a:solidFill>
                <a:latin typeface="+mn-lt"/>
              </a:rPr>
              <a:t>Data in a table with predefined structure</a:t>
            </a:r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1F010-0063-7728-D739-5D76A2174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8402" y="3740726"/>
            <a:ext cx="2744931" cy="2389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50" name="Picture 2" descr="Xlsx file Generic color fill icon">
            <a:extLst>
              <a:ext uri="{FF2B5EF4-FFF2-40B4-BE49-F238E27FC236}">
                <a16:creationId xmlns:a16="http://schemas.microsoft.com/office/drawing/2014/main" id="{92760E59-C40C-2DDD-3B61-A2A5DC28A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71" y="5070762"/>
            <a:ext cx="1118755" cy="111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B1487D4-E144-AFCC-2E6F-61EB2FA435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9954">
            <a:off x="4689757" y="4402282"/>
            <a:ext cx="1285015" cy="1285015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D047217-D03F-2481-86B2-6D120E1395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232">
            <a:off x="6141022" y="4357254"/>
            <a:ext cx="1285015" cy="12850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8636A80-A348-2C79-F6A6-84911E2C5AFE}"/>
              </a:ext>
            </a:extLst>
          </p:cNvPr>
          <p:cNvGrpSpPr/>
          <p:nvPr/>
        </p:nvGrpSpPr>
        <p:grpSpPr>
          <a:xfrm>
            <a:off x="8639935" y="773724"/>
            <a:ext cx="3456383" cy="1726345"/>
            <a:chOff x="8639935" y="773724"/>
            <a:chExt cx="3456383" cy="1726345"/>
          </a:xfrm>
        </p:grpSpPr>
        <p:sp>
          <p:nvSpPr>
            <p:cNvPr id="35" name="Text Box 10">
              <a:extLst>
                <a:ext uri="{FF2B5EF4-FFF2-40B4-BE49-F238E27FC236}">
                  <a16:creationId xmlns:a16="http://schemas.microsoft.com/office/drawing/2014/main" id="{BDF01054-06E6-40CD-64CD-CDA86C8AD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39935" y="1894839"/>
              <a:ext cx="3456383" cy="605230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defTabSz="914377">
                <a:spcBef>
                  <a:spcPct val="0"/>
                </a:spcBef>
              </a:pPr>
              <a:r>
                <a:rPr lang="en-US" altLang="ru-RU" sz="2133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Table</a:t>
              </a:r>
              <a:endParaRPr lang="ru-RU" altLang="ru-RU" sz="2133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ctr" defTabSz="914377">
                <a:spcBef>
                  <a:spcPct val="0"/>
                </a:spcBef>
              </a:pPr>
              <a:r>
                <a:rPr lang="ru-RU" altLang="ru-RU" sz="1200" dirty="0">
                  <a:solidFill>
                    <a:schemeClr val="tx1"/>
                  </a:solidFill>
                  <a:latin typeface="Arial" panose="020B0604020202020204" pitchFamily="34" charset="0"/>
                </a:rPr>
                <a:t>(</a:t>
              </a:r>
              <a:r>
                <a:rPr lang="en-US" altLang="ru-RU" sz="1200" dirty="0">
                  <a:solidFill>
                    <a:schemeClr val="tx1"/>
                  </a:solidFill>
                  <a:latin typeface="Arial" panose="020B0604020202020204" pitchFamily="34" charset="0"/>
                </a:rPr>
                <a:t>specify table structure: columns &amp; types</a:t>
              </a:r>
              <a:r>
                <a:rPr lang="ru-RU" altLang="ru-RU" sz="1200" dirty="0">
                  <a:solidFill>
                    <a:schemeClr val="tx1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DF1658E-14DE-2D24-912E-E056CE6B0B0E}"/>
                </a:ext>
              </a:extLst>
            </p:cNvPr>
            <p:cNvGrpSpPr/>
            <p:nvPr/>
          </p:nvGrpSpPr>
          <p:grpSpPr>
            <a:xfrm>
              <a:off x="9619651" y="773724"/>
              <a:ext cx="2190470" cy="1043772"/>
              <a:chOff x="9619651" y="773724"/>
              <a:chExt cx="2190470" cy="1043772"/>
            </a:xfrm>
          </p:grpSpPr>
          <p:pic>
            <p:nvPicPr>
              <p:cNvPr id="6" name="Picture 2" descr="Data Table Icon Images – Browse 77,041 Stock Photos, Vectors, and Video |  Adobe Stock">
                <a:extLst>
                  <a:ext uri="{FF2B5EF4-FFF2-40B4-BE49-F238E27FC236}">
                    <a16:creationId xmlns:a16="http://schemas.microsoft.com/office/drawing/2014/main" id="{F815E47E-A74F-7897-F586-42CACFCECD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6236" y="773724"/>
                <a:ext cx="1443885" cy="1043772"/>
              </a:xfrm>
              <a:custGeom>
                <a:avLst/>
                <a:gdLst>
                  <a:gd name="connsiteX0" fmla="*/ 0 w 1443885"/>
                  <a:gd name="connsiteY0" fmla="*/ 0 h 1043772"/>
                  <a:gd name="connsiteX1" fmla="*/ 466856 w 1443885"/>
                  <a:gd name="connsiteY1" fmla="*/ 0 h 1043772"/>
                  <a:gd name="connsiteX2" fmla="*/ 904835 w 1443885"/>
                  <a:gd name="connsiteY2" fmla="*/ 0 h 1043772"/>
                  <a:gd name="connsiteX3" fmla="*/ 1443885 w 1443885"/>
                  <a:gd name="connsiteY3" fmla="*/ 0 h 1043772"/>
                  <a:gd name="connsiteX4" fmla="*/ 1443885 w 1443885"/>
                  <a:gd name="connsiteY4" fmla="*/ 511448 h 1043772"/>
                  <a:gd name="connsiteX5" fmla="*/ 1443885 w 1443885"/>
                  <a:gd name="connsiteY5" fmla="*/ 1043772 h 1043772"/>
                  <a:gd name="connsiteX6" fmla="*/ 991468 w 1443885"/>
                  <a:gd name="connsiteY6" fmla="*/ 1043772 h 1043772"/>
                  <a:gd name="connsiteX7" fmla="*/ 539050 w 1443885"/>
                  <a:gd name="connsiteY7" fmla="*/ 1043772 h 1043772"/>
                  <a:gd name="connsiteX8" fmla="*/ 0 w 1443885"/>
                  <a:gd name="connsiteY8" fmla="*/ 1043772 h 1043772"/>
                  <a:gd name="connsiteX9" fmla="*/ 0 w 1443885"/>
                  <a:gd name="connsiteY9" fmla="*/ 553199 h 1043772"/>
                  <a:gd name="connsiteX10" fmla="*/ 0 w 1443885"/>
                  <a:gd name="connsiteY10" fmla="*/ 0 h 104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43885" h="1043772" extrusionOk="0">
                    <a:moveTo>
                      <a:pt x="0" y="0"/>
                    </a:moveTo>
                    <a:cubicBezTo>
                      <a:pt x="207134" y="-18576"/>
                      <a:pt x="351619" y="23967"/>
                      <a:pt x="466856" y="0"/>
                    </a:cubicBezTo>
                    <a:cubicBezTo>
                      <a:pt x="582093" y="-23967"/>
                      <a:pt x="774496" y="4307"/>
                      <a:pt x="904835" y="0"/>
                    </a:cubicBezTo>
                    <a:cubicBezTo>
                      <a:pt x="1035174" y="-4307"/>
                      <a:pt x="1247820" y="45083"/>
                      <a:pt x="1443885" y="0"/>
                    </a:cubicBezTo>
                    <a:cubicBezTo>
                      <a:pt x="1494480" y="243688"/>
                      <a:pt x="1387105" y="310883"/>
                      <a:pt x="1443885" y="511448"/>
                    </a:cubicBezTo>
                    <a:cubicBezTo>
                      <a:pt x="1500665" y="712013"/>
                      <a:pt x="1382269" y="910236"/>
                      <a:pt x="1443885" y="1043772"/>
                    </a:cubicBezTo>
                    <a:cubicBezTo>
                      <a:pt x="1328648" y="1088042"/>
                      <a:pt x="1198390" y="1033589"/>
                      <a:pt x="991468" y="1043772"/>
                    </a:cubicBezTo>
                    <a:cubicBezTo>
                      <a:pt x="784546" y="1053955"/>
                      <a:pt x="676062" y="1037958"/>
                      <a:pt x="539050" y="1043772"/>
                    </a:cubicBezTo>
                    <a:cubicBezTo>
                      <a:pt x="402038" y="1049586"/>
                      <a:pt x="247468" y="1002861"/>
                      <a:pt x="0" y="1043772"/>
                    </a:cubicBezTo>
                    <a:cubicBezTo>
                      <a:pt x="-47472" y="852638"/>
                      <a:pt x="31100" y="744960"/>
                      <a:pt x="0" y="553199"/>
                    </a:cubicBezTo>
                    <a:cubicBezTo>
                      <a:pt x="-31100" y="361438"/>
                      <a:pt x="15429" y="156878"/>
                      <a:pt x="0" y="0"/>
                    </a:cubicBezTo>
                    <a:close/>
                  </a:path>
                </a:pathLst>
              </a:custGeom>
              <a:noFill/>
              <a:ln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 Box 52">
                <a:extLst>
                  <a:ext uri="{FF2B5EF4-FFF2-40B4-BE49-F238E27FC236}">
                    <a16:creationId xmlns:a16="http://schemas.microsoft.com/office/drawing/2014/main" id="{B7893E95-63BD-E30B-14A2-7819FA857D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19651" y="1014884"/>
                <a:ext cx="810566" cy="420564"/>
              </a:xfrm>
              <a:custGeom>
                <a:avLst/>
                <a:gdLst>
                  <a:gd name="connsiteX0" fmla="*/ 0 w 810566"/>
                  <a:gd name="connsiteY0" fmla="*/ 0 h 420564"/>
                  <a:gd name="connsiteX1" fmla="*/ 397177 w 810566"/>
                  <a:gd name="connsiteY1" fmla="*/ 0 h 420564"/>
                  <a:gd name="connsiteX2" fmla="*/ 810566 w 810566"/>
                  <a:gd name="connsiteY2" fmla="*/ 0 h 420564"/>
                  <a:gd name="connsiteX3" fmla="*/ 810566 w 810566"/>
                  <a:gd name="connsiteY3" fmla="*/ 420564 h 420564"/>
                  <a:gd name="connsiteX4" fmla="*/ 405283 w 810566"/>
                  <a:gd name="connsiteY4" fmla="*/ 420564 h 420564"/>
                  <a:gd name="connsiteX5" fmla="*/ 0 w 810566"/>
                  <a:gd name="connsiteY5" fmla="*/ 420564 h 420564"/>
                  <a:gd name="connsiteX6" fmla="*/ 0 w 810566"/>
                  <a:gd name="connsiteY6" fmla="*/ 0 h 42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0566" h="420564" extrusionOk="0">
                    <a:moveTo>
                      <a:pt x="0" y="0"/>
                    </a:moveTo>
                    <a:cubicBezTo>
                      <a:pt x="165499" y="-11429"/>
                      <a:pt x="312768" y="36484"/>
                      <a:pt x="397177" y="0"/>
                    </a:cubicBezTo>
                    <a:cubicBezTo>
                      <a:pt x="481586" y="-36484"/>
                      <a:pt x="694595" y="6521"/>
                      <a:pt x="810566" y="0"/>
                    </a:cubicBezTo>
                    <a:cubicBezTo>
                      <a:pt x="810979" y="102646"/>
                      <a:pt x="781658" y="230557"/>
                      <a:pt x="810566" y="420564"/>
                    </a:cubicBezTo>
                    <a:cubicBezTo>
                      <a:pt x="704738" y="453472"/>
                      <a:pt x="598794" y="398627"/>
                      <a:pt x="405283" y="420564"/>
                    </a:cubicBezTo>
                    <a:cubicBezTo>
                      <a:pt x="211772" y="442501"/>
                      <a:pt x="192751" y="398287"/>
                      <a:pt x="0" y="420564"/>
                    </a:cubicBezTo>
                    <a:cubicBezTo>
                      <a:pt x="-164" y="220100"/>
                      <a:pt x="33083" y="122086"/>
                      <a:pt x="0" y="0"/>
                    </a:cubicBezTo>
                    <a:close/>
                  </a:path>
                </a:pathLst>
              </a:custGeom>
              <a:noFill/>
              <a:ln w="63500" algn="ctr">
                <a:noFill/>
                <a:miter lim="800000"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defRPr sz="20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defRPr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defRPr sz="14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4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4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4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4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9pPr>
              </a:lstStyle>
              <a:p>
                <a:pPr defTabSz="914377">
                  <a:spcBef>
                    <a:spcPts val="0"/>
                  </a:spcBef>
                </a:pPr>
                <a:r>
                  <a:rPr lang="en-US" altLang="ru-RU" sz="2133" i="1" dirty="0">
                    <a:solidFill>
                      <a:prstClr val="black"/>
                    </a:solidFill>
                    <a:latin typeface="+mn-lt"/>
                  </a:rPr>
                  <a:t>table</a:t>
                </a:r>
                <a:endParaRPr lang="ru-RU" altLang="ru-RU" sz="1600" i="1" dirty="0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6BA09A0-7A4A-6DCE-8046-5DD0B76C4286}"/>
              </a:ext>
            </a:extLst>
          </p:cNvPr>
          <p:cNvGrpSpPr/>
          <p:nvPr/>
        </p:nvGrpSpPr>
        <p:grpSpPr>
          <a:xfrm>
            <a:off x="95683" y="823964"/>
            <a:ext cx="3391095" cy="1680500"/>
            <a:chOff x="95683" y="823964"/>
            <a:chExt cx="3391095" cy="1680500"/>
          </a:xfrm>
        </p:grpSpPr>
        <p:sp>
          <p:nvSpPr>
            <p:cNvPr id="31" name="Text Box 10">
              <a:extLst>
                <a:ext uri="{FF2B5EF4-FFF2-40B4-BE49-F238E27FC236}">
                  <a16:creationId xmlns:a16="http://schemas.microsoft.com/office/drawing/2014/main" id="{1908EAB5-C3AB-8ADF-3129-D38672F8CD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683" y="1899234"/>
              <a:ext cx="3312019" cy="605230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defTabSz="914377">
                <a:spcBef>
                  <a:spcPct val="0"/>
                </a:spcBef>
              </a:pPr>
              <a:r>
                <a:rPr lang="en-US" altLang="ru-RU" sz="2133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List</a:t>
              </a:r>
              <a:endParaRPr lang="ru-RU" altLang="ru-RU" sz="2133" b="1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algn="ctr" defTabSz="914377">
                <a:spcBef>
                  <a:spcPct val="0"/>
                </a:spcBef>
              </a:pPr>
              <a:r>
                <a:rPr lang="ru-RU" altLang="ru-RU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(</a:t>
              </a:r>
              <a:r>
                <a:rPr lang="en-US" altLang="ru-RU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specify sorted properties list with separators</a:t>
              </a:r>
              <a:r>
                <a:rPr lang="ru-RU" altLang="ru-RU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32857A7-BAA6-D692-F639-6A1E65CFCB91}"/>
                </a:ext>
              </a:extLst>
            </p:cNvPr>
            <p:cNvGrpSpPr/>
            <p:nvPr/>
          </p:nvGrpSpPr>
          <p:grpSpPr>
            <a:xfrm>
              <a:off x="169566" y="823964"/>
              <a:ext cx="3317212" cy="944963"/>
              <a:chOff x="169566" y="823964"/>
              <a:chExt cx="3317212" cy="944963"/>
            </a:xfrm>
          </p:grpSpPr>
          <p:pic>
            <p:nvPicPr>
              <p:cNvPr id="2052" name="Picture 4" descr="Key Value Stores Icons - Free SVG &amp; PNG Key Value Stores Images - Noun  Project">
                <a:extLst>
                  <a:ext uri="{FF2B5EF4-FFF2-40B4-BE49-F238E27FC236}">
                    <a16:creationId xmlns:a16="http://schemas.microsoft.com/office/drawing/2014/main" id="{87A99AE0-DD06-DCB4-6D14-2243B6FA71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66" y="823964"/>
                <a:ext cx="944963" cy="944963"/>
              </a:xfrm>
              <a:custGeom>
                <a:avLst/>
                <a:gdLst>
                  <a:gd name="connsiteX0" fmla="*/ 0 w 944963"/>
                  <a:gd name="connsiteY0" fmla="*/ 0 h 944963"/>
                  <a:gd name="connsiteX1" fmla="*/ 453582 w 944963"/>
                  <a:gd name="connsiteY1" fmla="*/ 0 h 944963"/>
                  <a:gd name="connsiteX2" fmla="*/ 944963 w 944963"/>
                  <a:gd name="connsiteY2" fmla="*/ 0 h 944963"/>
                  <a:gd name="connsiteX3" fmla="*/ 944963 w 944963"/>
                  <a:gd name="connsiteY3" fmla="*/ 472482 h 944963"/>
                  <a:gd name="connsiteX4" fmla="*/ 944963 w 944963"/>
                  <a:gd name="connsiteY4" fmla="*/ 944963 h 944963"/>
                  <a:gd name="connsiteX5" fmla="*/ 463032 w 944963"/>
                  <a:gd name="connsiteY5" fmla="*/ 944963 h 944963"/>
                  <a:gd name="connsiteX6" fmla="*/ 0 w 944963"/>
                  <a:gd name="connsiteY6" fmla="*/ 944963 h 944963"/>
                  <a:gd name="connsiteX7" fmla="*/ 0 w 944963"/>
                  <a:gd name="connsiteY7" fmla="*/ 481931 h 944963"/>
                  <a:gd name="connsiteX8" fmla="*/ 0 w 944963"/>
                  <a:gd name="connsiteY8" fmla="*/ 0 h 944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4963" h="944963" extrusionOk="0">
                    <a:moveTo>
                      <a:pt x="0" y="0"/>
                    </a:moveTo>
                    <a:cubicBezTo>
                      <a:pt x="157728" y="-38300"/>
                      <a:pt x="251955" y="25768"/>
                      <a:pt x="453582" y="0"/>
                    </a:cubicBezTo>
                    <a:cubicBezTo>
                      <a:pt x="655209" y="-25768"/>
                      <a:pt x="777660" y="56788"/>
                      <a:pt x="944963" y="0"/>
                    </a:cubicBezTo>
                    <a:cubicBezTo>
                      <a:pt x="971496" y="180653"/>
                      <a:pt x="911192" y="320119"/>
                      <a:pt x="944963" y="472482"/>
                    </a:cubicBezTo>
                    <a:cubicBezTo>
                      <a:pt x="978734" y="624845"/>
                      <a:pt x="939813" y="802226"/>
                      <a:pt x="944963" y="944963"/>
                    </a:cubicBezTo>
                    <a:cubicBezTo>
                      <a:pt x="800258" y="950828"/>
                      <a:pt x="582341" y="898855"/>
                      <a:pt x="463032" y="944963"/>
                    </a:cubicBezTo>
                    <a:cubicBezTo>
                      <a:pt x="343723" y="991071"/>
                      <a:pt x="231396" y="927548"/>
                      <a:pt x="0" y="944963"/>
                    </a:cubicBezTo>
                    <a:cubicBezTo>
                      <a:pt x="-33844" y="758555"/>
                      <a:pt x="43852" y="603076"/>
                      <a:pt x="0" y="481931"/>
                    </a:cubicBezTo>
                    <a:cubicBezTo>
                      <a:pt x="-43852" y="360786"/>
                      <a:pt x="54573" y="106625"/>
                      <a:pt x="0" y="0"/>
                    </a:cubicBezTo>
                    <a:close/>
                  </a:path>
                </a:pathLst>
              </a:custGeom>
              <a:noFill/>
              <a:ln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1011431495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 Box 52">
                <a:extLst>
                  <a:ext uri="{FF2B5EF4-FFF2-40B4-BE49-F238E27FC236}">
                    <a16:creationId xmlns:a16="http://schemas.microsoft.com/office/drawing/2014/main" id="{C3129FAD-8622-999B-45FB-899A501199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0488" y="1016560"/>
                <a:ext cx="2346290" cy="420564"/>
              </a:xfrm>
              <a:custGeom>
                <a:avLst/>
                <a:gdLst>
                  <a:gd name="connsiteX0" fmla="*/ 0 w 2346290"/>
                  <a:gd name="connsiteY0" fmla="*/ 0 h 420564"/>
                  <a:gd name="connsiteX1" fmla="*/ 563110 w 2346290"/>
                  <a:gd name="connsiteY1" fmla="*/ 0 h 420564"/>
                  <a:gd name="connsiteX2" fmla="*/ 1079293 w 2346290"/>
                  <a:gd name="connsiteY2" fmla="*/ 0 h 420564"/>
                  <a:gd name="connsiteX3" fmla="*/ 1712792 w 2346290"/>
                  <a:gd name="connsiteY3" fmla="*/ 0 h 420564"/>
                  <a:gd name="connsiteX4" fmla="*/ 2346290 w 2346290"/>
                  <a:gd name="connsiteY4" fmla="*/ 0 h 420564"/>
                  <a:gd name="connsiteX5" fmla="*/ 2346290 w 2346290"/>
                  <a:gd name="connsiteY5" fmla="*/ 420564 h 420564"/>
                  <a:gd name="connsiteX6" fmla="*/ 1806643 w 2346290"/>
                  <a:gd name="connsiteY6" fmla="*/ 420564 h 420564"/>
                  <a:gd name="connsiteX7" fmla="*/ 1266997 w 2346290"/>
                  <a:gd name="connsiteY7" fmla="*/ 420564 h 420564"/>
                  <a:gd name="connsiteX8" fmla="*/ 633498 w 2346290"/>
                  <a:gd name="connsiteY8" fmla="*/ 420564 h 420564"/>
                  <a:gd name="connsiteX9" fmla="*/ 0 w 2346290"/>
                  <a:gd name="connsiteY9" fmla="*/ 420564 h 420564"/>
                  <a:gd name="connsiteX10" fmla="*/ 0 w 2346290"/>
                  <a:gd name="connsiteY10" fmla="*/ 0 h 42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290" h="420564" extrusionOk="0">
                    <a:moveTo>
                      <a:pt x="0" y="0"/>
                    </a:moveTo>
                    <a:cubicBezTo>
                      <a:pt x="114743" y="-37868"/>
                      <a:pt x="408781" y="29596"/>
                      <a:pt x="563110" y="0"/>
                    </a:cubicBezTo>
                    <a:cubicBezTo>
                      <a:pt x="717439" y="-29596"/>
                      <a:pt x="968147" y="57996"/>
                      <a:pt x="1079293" y="0"/>
                    </a:cubicBezTo>
                    <a:cubicBezTo>
                      <a:pt x="1190439" y="-57996"/>
                      <a:pt x="1443105" y="64620"/>
                      <a:pt x="1712792" y="0"/>
                    </a:cubicBezTo>
                    <a:cubicBezTo>
                      <a:pt x="1982479" y="-64620"/>
                      <a:pt x="2071820" y="47047"/>
                      <a:pt x="2346290" y="0"/>
                    </a:cubicBezTo>
                    <a:cubicBezTo>
                      <a:pt x="2389045" y="113864"/>
                      <a:pt x="2337413" y="285541"/>
                      <a:pt x="2346290" y="420564"/>
                    </a:cubicBezTo>
                    <a:cubicBezTo>
                      <a:pt x="2125845" y="460204"/>
                      <a:pt x="1996939" y="388118"/>
                      <a:pt x="1806643" y="420564"/>
                    </a:cubicBezTo>
                    <a:cubicBezTo>
                      <a:pt x="1616347" y="453010"/>
                      <a:pt x="1494393" y="372016"/>
                      <a:pt x="1266997" y="420564"/>
                    </a:cubicBezTo>
                    <a:cubicBezTo>
                      <a:pt x="1039601" y="469112"/>
                      <a:pt x="931667" y="358490"/>
                      <a:pt x="633498" y="420564"/>
                    </a:cubicBezTo>
                    <a:cubicBezTo>
                      <a:pt x="335329" y="482638"/>
                      <a:pt x="133905" y="374038"/>
                      <a:pt x="0" y="420564"/>
                    </a:cubicBezTo>
                    <a:cubicBezTo>
                      <a:pt x="-4111" y="279192"/>
                      <a:pt x="7436" y="198534"/>
                      <a:pt x="0" y="0"/>
                    </a:cubicBezTo>
                    <a:close/>
                  </a:path>
                </a:pathLst>
              </a:custGeom>
              <a:noFill/>
              <a:ln w="63500" algn="ctr">
                <a:noFill/>
                <a:miter lim="800000"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defRPr sz="20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defRPr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defRPr sz="14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4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4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4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4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9pPr>
              </a:lstStyle>
              <a:p>
                <a:pPr defTabSz="914377">
                  <a:spcBef>
                    <a:spcPts val="0"/>
                  </a:spcBef>
                </a:pPr>
                <a:r>
                  <a:rPr lang="en-US" altLang="ru-RU" sz="2133" i="1" dirty="0">
                    <a:solidFill>
                      <a:prstClr val="black"/>
                    </a:solidFill>
                    <a:latin typeface="+mn-lt"/>
                  </a:rPr>
                  <a:t>key-value pairs</a:t>
                </a:r>
                <a:endParaRPr lang="ru-RU" altLang="ru-RU" sz="1600" i="1" dirty="0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395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RDMS: </a:t>
            </a:r>
            <a:r>
              <a:rPr lang="en-US" sz="3733" dirty="0"/>
              <a:t>Search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9B3F-1D07-B500-3103-8B6DC68132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5674" y="6380018"/>
            <a:ext cx="8620125" cy="405246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b="0" dirty="0">
                <a:solidFill>
                  <a:prstClr val="black"/>
                </a:solidFill>
                <a:latin typeface="+mn-lt"/>
                <a:hlinkClick r:id="rId3"/>
              </a:rPr>
              <a:t>https://demo.mdi.ruhr-uni-bochum.de/search/?system=As-Ga&amp;typeid=8&amp;Aspctmin=30&amp;Aspctmax=50&amp;Gaabsmin=1&amp;Gaabsmax=3&amp;</a:t>
            </a:r>
            <a:br>
              <a:rPr lang="en-US" altLang="ru-RU" sz="1200" b="0" dirty="0">
                <a:solidFill>
                  <a:prstClr val="black"/>
                </a:solidFill>
                <a:latin typeface="+mn-lt"/>
                <a:hlinkClick r:id="rId3"/>
              </a:rPr>
            </a:br>
            <a:r>
              <a:rPr lang="en-US" altLang="ru-RU" sz="1200" b="0" dirty="0">
                <a:solidFill>
                  <a:prstClr val="black"/>
                </a:solidFill>
                <a:latin typeface="+mn-lt"/>
                <a:hlinkClick r:id="rId3"/>
              </a:rPr>
              <a:t>pr0name=E%3Csub%3Eg%3C%2Fsub%3E&amp;pr0type=Float&amp;pr0min=1.5&amp;pr0max=2&amp;prcnt=1</a:t>
            </a:r>
            <a:endParaRPr lang="en-US" altLang="ru-RU" sz="1200" b="0" dirty="0">
              <a:solidFill>
                <a:prstClr val="black"/>
              </a:solidFill>
              <a:latin typeface="+mn-lt"/>
            </a:endParaRPr>
          </a:p>
          <a:p>
            <a:pPr marL="171450" indent="-171450" defTabSz="914377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ru-RU" sz="1200" b="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60ABD-80BE-8653-2A65-9ECD8599F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767" y="20825"/>
            <a:ext cx="8182352" cy="601868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Text Box 52">
            <a:extLst>
              <a:ext uri="{FF2B5EF4-FFF2-40B4-BE49-F238E27FC236}">
                <a16:creationId xmlns:a16="http://schemas.microsoft.com/office/drawing/2014/main" id="{7A6DF9F1-DCFB-8B98-C6AC-52FB88A29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27" y="805027"/>
            <a:ext cx="3850840" cy="483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Search on: </a:t>
            </a:r>
          </a:p>
          <a:p>
            <a:pPr marL="457189" indent="-457189" defTabSz="914377">
              <a:spcBef>
                <a:spcPts val="0"/>
              </a:spcBef>
              <a:buFontTx/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Chemical system</a:t>
            </a:r>
          </a:p>
          <a:p>
            <a:pPr marL="457189" indent="-457189" defTabSz="914377">
              <a:spcBef>
                <a:spcPts val="0"/>
              </a:spcBef>
              <a:buFontTx/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Composition</a:t>
            </a:r>
          </a:p>
          <a:p>
            <a:pPr marL="457189" indent="-457189" defTabSz="914377">
              <a:spcBef>
                <a:spcPts val="0"/>
              </a:spcBef>
              <a:buFontTx/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Object type</a:t>
            </a:r>
          </a:p>
          <a:p>
            <a:pPr marL="457189" indent="-457189" defTabSz="914377">
              <a:spcBef>
                <a:spcPts val="0"/>
              </a:spcBef>
              <a:buFontTx/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Phrase in object’s </a:t>
            </a:r>
            <a:r>
              <a:rPr lang="en-US" altLang="ru-RU" sz="2133" u="sng" dirty="0">
                <a:solidFill>
                  <a:prstClr val="black"/>
                </a:solidFill>
                <a:latin typeface="+mn-lt"/>
              </a:rPr>
              <a:t>Name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 or </a:t>
            </a:r>
            <a:r>
              <a:rPr lang="en-US" altLang="ru-RU" sz="2133" u="sng" dirty="0">
                <a:solidFill>
                  <a:prstClr val="black"/>
                </a:solidFill>
                <a:latin typeface="+mn-lt"/>
              </a:rPr>
              <a:t>Description</a:t>
            </a: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marL="457189" indent="-457189" defTabSz="914377">
              <a:spcBef>
                <a:spcPts val="0"/>
              </a:spcBef>
              <a:buFontTx/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Properties values</a:t>
            </a:r>
          </a:p>
          <a:p>
            <a:pPr marL="457189" indent="-457189" defTabSz="914377">
              <a:spcBef>
                <a:spcPts val="0"/>
              </a:spcBef>
              <a:buFontTx/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Person (author)</a:t>
            </a:r>
          </a:p>
          <a:p>
            <a:pPr marL="457189" indent="-457189" defTabSz="914377">
              <a:spcBef>
                <a:spcPts val="0"/>
              </a:spcBef>
              <a:buFontTx/>
              <a:buAutoNum type="arabicParenR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Creation date</a:t>
            </a:r>
          </a:p>
          <a:p>
            <a:pPr marL="457189" indent="-457189" defTabSz="914377">
              <a:spcBef>
                <a:spcPts val="0"/>
              </a:spcBef>
              <a:buFontTx/>
              <a:buAutoNum type="arabicParenR"/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Important feature: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srgbClr val="0070C0"/>
                </a:solidFill>
                <a:latin typeface="+mn-lt"/>
              </a:rPr>
              <a:t>persistent URL on search </a:t>
            </a: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(share search results easily by URL</a:t>
            </a:r>
            <a:r>
              <a:rPr lang="en-US" altLang="ru-RU" sz="1600" dirty="0">
                <a:solidFill>
                  <a:srgbClr val="E6332A"/>
                </a:solidFill>
                <a:latin typeface="+mn-lt"/>
              </a:rPr>
              <a:t>*</a:t>
            </a: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)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.</a:t>
            </a:r>
          </a:p>
          <a:p>
            <a:pPr defTabSz="914377">
              <a:spcBef>
                <a:spcPts val="0"/>
              </a:spcBef>
            </a:pPr>
            <a:endParaRPr lang="en-US" altLang="ru-RU" sz="1467" dirty="0">
              <a:solidFill>
                <a:srgbClr val="E6332A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1600" dirty="0">
                <a:solidFill>
                  <a:srgbClr val="E6332A"/>
                </a:solidFill>
                <a:latin typeface="+mn-lt"/>
              </a:rPr>
              <a:t>*</a:t>
            </a: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 - respecting current security context</a:t>
            </a:r>
          </a:p>
        </p:txBody>
      </p:sp>
    </p:spTree>
    <p:extLst>
      <p:ext uri="{BB962C8B-B14F-4D97-AF65-F5344CB8AC3E}">
        <p14:creationId xmlns:p14="http://schemas.microsoft.com/office/powerpoint/2010/main" val="2491589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Source Control</a:t>
            </a:r>
            <a:r>
              <a:rPr lang="ru-RU" dirty="0"/>
              <a:t> (</a:t>
            </a:r>
            <a:r>
              <a:rPr lang="en-US" dirty="0"/>
              <a:t>GitLab</a:t>
            </a:r>
            <a:r>
              <a:rPr lang="ru-RU" dirty="0"/>
              <a:t>)</a:t>
            </a:r>
            <a:endParaRPr lang="de-DE" sz="2667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61AFA-5CC2-C46E-FF70-E558B9ABDE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0ECBB7-B299-F195-475E-7CAE80883F17}"/>
              </a:ext>
            </a:extLst>
          </p:cNvPr>
          <p:cNvSpPr txBox="1"/>
          <p:nvPr/>
        </p:nvSpPr>
        <p:spPr>
          <a:xfrm>
            <a:off x="115545" y="6091738"/>
            <a:ext cx="4631904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1067" dirty="0">
                <a:solidFill>
                  <a:prstClr val="black"/>
                </a:solidFill>
                <a:latin typeface="Arial" panose="020B0604020202020204"/>
                <a:hlinkClick r:id="rId3"/>
              </a:rPr>
              <a:t>https://gitlab.ruhr-uni-bochum.de</a:t>
            </a:r>
            <a:endParaRPr lang="en-US" sz="1067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8F61D-5814-5AA3-B7C0-9AC235D449EB}"/>
              </a:ext>
            </a:extLst>
          </p:cNvPr>
          <p:cNvSpPr txBox="1"/>
          <p:nvPr/>
        </p:nvSpPr>
        <p:spPr>
          <a:xfrm>
            <a:off x="143339" y="1112342"/>
            <a:ext cx="5856651" cy="3826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667" b="1" dirty="0">
                <a:solidFill>
                  <a:prstClr val="black"/>
                </a:solidFill>
              </a:rPr>
              <a:t>Everybody’s welcome!</a:t>
            </a:r>
          </a:p>
          <a:p>
            <a:pPr defTabSz="914377"/>
            <a:r>
              <a:rPr lang="en-US" dirty="0">
                <a:solidFill>
                  <a:prstClr val="black"/>
                </a:solidFill>
              </a:rPr>
              <a:t>Feel free to contribute to open source!</a:t>
            </a:r>
          </a:p>
          <a:p>
            <a:pPr defTabSz="914377"/>
            <a:endParaRPr lang="en-US" b="1" dirty="0">
              <a:solidFill>
                <a:prstClr val="black"/>
              </a:solidFill>
            </a:endParaRPr>
          </a:p>
          <a:p>
            <a:pPr defTabSz="914377"/>
            <a:r>
              <a:rPr lang="en-US" b="1" dirty="0">
                <a:solidFill>
                  <a:prstClr val="black"/>
                </a:solidFill>
              </a:rPr>
              <a:t>Core INF project: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hlinkClick r:id="rId4"/>
              </a:rPr>
              <a:t>https://gitlab.ruhr-uni-bochum.de/vic/infproject</a:t>
            </a:r>
            <a:endParaRPr lang="en-US" dirty="0">
              <a:solidFill>
                <a:prstClr val="black"/>
              </a:solidFill>
            </a:endParaRPr>
          </a:p>
          <a:p>
            <a:pPr defTabSz="914377"/>
            <a:endParaRPr lang="en-US" dirty="0">
              <a:solidFill>
                <a:prstClr val="black"/>
              </a:solidFill>
            </a:endParaRPr>
          </a:p>
          <a:p>
            <a:pPr defTabSz="914377"/>
            <a:endParaRPr lang="en-US" dirty="0">
              <a:solidFill>
                <a:prstClr val="black"/>
              </a:solidFill>
            </a:endParaRPr>
          </a:p>
          <a:p>
            <a:pPr defTabSz="914377"/>
            <a:r>
              <a:rPr lang="en-US" b="1" dirty="0">
                <a:solidFill>
                  <a:prstClr val="black"/>
                </a:solidFill>
              </a:rPr>
              <a:t>Shared projects: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1) </a:t>
            </a:r>
            <a:r>
              <a:rPr lang="en-US" dirty="0">
                <a:solidFill>
                  <a:prstClr val="black"/>
                </a:solidFill>
              </a:rPr>
              <a:t>Administration User Interface (Identity Manager UI):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hlinkClick r:id="rId5"/>
              </a:rPr>
              <a:t>https://gitlab.ruhr-uni-bochum.de/vic/identitymanagerui</a:t>
            </a:r>
            <a:endParaRPr lang="en-US" dirty="0">
              <a:solidFill>
                <a:prstClr val="black"/>
              </a:solidFill>
            </a:endParaRPr>
          </a:p>
          <a:p>
            <a:pPr defTabSz="914377"/>
            <a:r>
              <a:rPr lang="en-US" b="1" dirty="0">
                <a:solidFill>
                  <a:prstClr val="black"/>
                </a:solidFill>
              </a:rPr>
              <a:t>2) </a:t>
            </a:r>
            <a:r>
              <a:rPr lang="en-US" dirty="0">
                <a:solidFill>
                  <a:srgbClr val="333238"/>
                </a:solidFill>
              </a:rPr>
              <a:t>Web Application General Library (</a:t>
            </a:r>
            <a:r>
              <a:rPr lang="en-US" dirty="0" err="1">
                <a:solidFill>
                  <a:srgbClr val="333238"/>
                </a:solidFill>
              </a:rPr>
              <a:t>WebUtilsLib</a:t>
            </a:r>
            <a:r>
              <a:rPr lang="en-US" dirty="0">
                <a:solidFill>
                  <a:srgbClr val="333238"/>
                </a:solidFill>
              </a:rPr>
              <a:t>):</a:t>
            </a:r>
            <a:br>
              <a:rPr lang="en-US" dirty="0">
                <a:solidFill>
                  <a:srgbClr val="333238"/>
                </a:solidFill>
              </a:rPr>
            </a:br>
            <a:r>
              <a:rPr lang="en-US" dirty="0">
                <a:solidFill>
                  <a:srgbClr val="333238"/>
                </a:solidFill>
                <a:hlinkClick r:id="rId6"/>
              </a:rPr>
              <a:t>https://gitlab.ruhr-uni-bochum.de/vic/webutilslib</a:t>
            </a:r>
            <a:endParaRPr lang="en-US" dirty="0">
              <a:solidFill>
                <a:srgbClr val="333238"/>
              </a:solidFill>
            </a:endParaRPr>
          </a:p>
          <a:p>
            <a:pPr defTabSz="914377"/>
            <a:endParaRPr lang="en-US" dirty="0">
              <a:solidFill>
                <a:srgbClr val="33323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2754D-AC6C-E80B-AC5E-CF42CFE889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8552" y="0"/>
            <a:ext cx="6413448" cy="3805179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D98350-2E9B-A694-BF0F-262043CFB2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4115" y="3786775"/>
            <a:ext cx="6416665" cy="3071225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B9424D-2B27-0F45-8439-825AF6CC1F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1846" y="1088149"/>
            <a:ext cx="828700" cy="758339"/>
          </a:xfrm>
          <a:prstGeom prst="rect">
            <a:avLst/>
          </a:prstGeom>
        </p:spPr>
      </p:pic>
      <p:pic>
        <p:nvPicPr>
          <p:cNvPr id="7" name="Picture 6" descr="Microsoft SQL Server-Verschlüsselung | Thales">
            <a:extLst>
              <a:ext uri="{FF2B5EF4-FFF2-40B4-BE49-F238E27FC236}">
                <a16:creationId xmlns:a16="http://schemas.microsoft.com/office/drawing/2014/main" id="{D24BB2B8-4691-B65D-2FC8-DF4773C38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038" y="4745447"/>
            <a:ext cx="1417405" cy="115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Open Source Logo png transparent">
            <a:extLst>
              <a:ext uri="{FF2B5EF4-FFF2-40B4-BE49-F238E27FC236}">
                <a16:creationId xmlns:a16="http://schemas.microsoft.com/office/drawing/2014/main" id="{0CDAFFCD-0D42-008F-A4A2-8715926A2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47" y="4833903"/>
            <a:ext cx="990709" cy="95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SP nach ASP.NET - Ispirer">
            <a:extLst>
              <a:ext uri="{FF2B5EF4-FFF2-40B4-BE49-F238E27FC236}">
                <a16:creationId xmlns:a16="http://schemas.microsoft.com/office/drawing/2014/main" id="{3EB45404-E651-F572-94A1-EA1E29D62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580" y="4645990"/>
            <a:ext cx="1966623" cy="149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220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0695" y="6362393"/>
            <a:ext cx="6149591" cy="485999"/>
          </a:xfrm>
        </p:spPr>
        <p:txBody>
          <a:bodyPr/>
          <a:lstStyle/>
          <a:p>
            <a:pPr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7D48BA-DEA6-8288-123D-6C585513EDA1}"/>
              </a:ext>
            </a:extLst>
          </p:cNvPr>
          <p:cNvSpPr txBox="1"/>
          <p:nvPr/>
        </p:nvSpPr>
        <p:spPr>
          <a:xfrm>
            <a:off x="198944" y="961311"/>
            <a:ext cx="11993056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Support for multiple </a:t>
            </a:r>
            <a:r>
              <a:rPr lang="en-US" sz="2400" b="1" dirty="0"/>
              <a:t>Tenants</a:t>
            </a:r>
            <a:r>
              <a:rPr lang="en-US" sz="24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Custom </a:t>
            </a:r>
            <a:r>
              <a:rPr lang="en-US" sz="2200" b="1" dirty="0"/>
              <a:t>Project Tree &amp; Objects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Directed Object </a:t>
            </a:r>
            <a:r>
              <a:rPr lang="en-US" sz="2200" b="1" dirty="0"/>
              <a:t>Graph</a:t>
            </a:r>
            <a:r>
              <a:rPr lang="en-US" sz="22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User-defined Object Type </a:t>
            </a:r>
            <a:r>
              <a:rPr lang="en-US" sz="2200" dirty="0"/>
              <a:t>support: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/>
              <a:t>Properties Templates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/>
              <a:t>Table Templates</a:t>
            </a: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Document </a:t>
            </a:r>
            <a:r>
              <a:rPr lang="en-US" sz="2200" b="1" dirty="0"/>
              <a:t>Validation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Data </a:t>
            </a:r>
            <a:r>
              <a:rPr lang="en-US" sz="2200" b="1" dirty="0"/>
              <a:t>Extraction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Data </a:t>
            </a:r>
            <a:r>
              <a:rPr lang="en-US" sz="2200" b="1" dirty="0"/>
              <a:t>Visualization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Rich Customizations</a:t>
            </a:r>
            <a:r>
              <a:rPr lang="en-US" sz="2000" dirty="0"/>
              <a:t> (with HTML/JS/CSS injection &amp; external Web Services)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Batch Import </a:t>
            </a:r>
            <a:r>
              <a:rPr lang="en-US" sz="2400" dirty="0"/>
              <a:t>of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API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827EE6BA-A6F3-6C4B-9955-A80E01F85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4732" y="1591348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System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qualitative composition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4" name="Line 11">
            <a:extLst>
              <a:ext uri="{FF2B5EF4-FFF2-40B4-BE49-F238E27FC236}">
                <a16:creationId xmlns:a16="http://schemas.microsoft.com/office/drawing/2014/main" id="{B85B2FA7-4BD3-2CD2-C4B8-85A215D15E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61057" y="2239048"/>
            <a:ext cx="3175" cy="5429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83929E72-B930-A41F-6330-FFC627240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3145" y="3924973"/>
            <a:ext cx="2160587" cy="53181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1800" b="1" dirty="0">
                <a:solidFill>
                  <a:schemeClr val="tx1"/>
                </a:solidFill>
                <a:latin typeface="Arial" panose="020B0604020202020204" pitchFamily="34" charset="0"/>
              </a:rPr>
              <a:t>Modification</a:t>
            </a:r>
            <a:endParaRPr lang="ru-RU" altLang="ru-RU" sz="1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0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000" dirty="0">
                <a:solidFill>
                  <a:schemeClr val="tx1"/>
                </a:solidFill>
                <a:latin typeface="Arial" panose="020B0604020202020204" pitchFamily="34" charset="0"/>
              </a:rPr>
              <a:t>crystal structure type</a:t>
            </a:r>
            <a:r>
              <a:rPr lang="ru-RU" altLang="ru-RU" sz="10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CFB7780F-5559-9B27-6A42-EF5DCACA5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3145" y="2777211"/>
            <a:ext cx="2160587" cy="554037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1800" b="1" dirty="0">
                <a:solidFill>
                  <a:schemeClr val="tx1"/>
                </a:solidFill>
                <a:latin typeface="Arial" panose="020B0604020202020204" pitchFamily="34" charset="0"/>
              </a:rPr>
              <a:t>Substance</a:t>
            </a:r>
            <a:endParaRPr lang="ru-RU" altLang="ru-RU" sz="1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>
                <a:solidFill>
                  <a:schemeClr val="tx1"/>
                </a:solidFill>
                <a:latin typeface="Arial" panose="020B0604020202020204" pitchFamily="34" charset="0"/>
              </a:rPr>
              <a:t>quantitative 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composition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9" name="Line 15">
            <a:extLst>
              <a:ext uri="{FF2B5EF4-FFF2-40B4-BE49-F238E27FC236}">
                <a16:creationId xmlns:a16="http://schemas.microsoft.com/office/drawing/2014/main" id="{CE8D76A1-A84A-F3A1-0151-F45AD8A1C6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62645" y="4452023"/>
            <a:ext cx="1587" cy="52387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110A9F8B-1EDB-5D25-0ED2-4D49613F7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4682" y="4896523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b="1" dirty="0">
                <a:solidFill>
                  <a:schemeClr val="tx2"/>
                </a:solidFill>
                <a:latin typeface="Arial" panose="020B0604020202020204" pitchFamily="34" charset="0"/>
              </a:rPr>
              <a:t>…</a:t>
            </a:r>
            <a:endParaRPr lang="ru-RU" altLang="ru-RU" sz="18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1" name="Line 36">
            <a:extLst>
              <a:ext uri="{FF2B5EF4-FFF2-40B4-BE49-F238E27FC236}">
                <a16:creationId xmlns:a16="http://schemas.microsoft.com/office/drawing/2014/main" id="{000E116C-84AE-5FD8-A94C-8856F98E10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995" y="3340773"/>
            <a:ext cx="1587" cy="5937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Text Box 52">
            <a:extLst>
              <a:ext uri="{FF2B5EF4-FFF2-40B4-BE49-F238E27FC236}">
                <a16:creationId xmlns:a16="http://schemas.microsoft.com/office/drawing/2014/main" id="{235FE540-AEC4-1254-F207-D89198A0C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4732" y="2239048"/>
            <a:ext cx="1008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2000">
                <a:solidFill>
                  <a:schemeClr val="tx1"/>
                </a:solidFill>
                <a:latin typeface="Arial" panose="020B0604020202020204" pitchFamily="34" charset="0"/>
              </a:rPr>
              <a:t>In-S</a:t>
            </a:r>
            <a:endParaRPr lang="ru-RU" altLang="ru-RU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53">
            <a:extLst>
              <a:ext uri="{FF2B5EF4-FFF2-40B4-BE49-F238E27FC236}">
                <a16:creationId xmlns:a16="http://schemas.microsoft.com/office/drawing/2014/main" id="{E4B13017-9FF7-4E47-C867-D5FA187C3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1707" y="3389986"/>
            <a:ext cx="8636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>
                <a:solidFill>
                  <a:schemeClr val="tx1"/>
                </a:solidFill>
                <a:latin typeface="Arial" panose="020B0604020202020204" pitchFamily="34" charset="0"/>
              </a:rPr>
              <a:t>In</a:t>
            </a:r>
            <a:r>
              <a:rPr lang="en-US" altLang="ru-RU" sz="2000" baseline="-250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ru-RU" sz="2000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en-US" altLang="ru-RU" sz="2000" baseline="-25000">
                <a:solidFill>
                  <a:schemeClr val="tx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4" name="Rectangle 54">
            <a:extLst>
              <a:ext uri="{FF2B5EF4-FFF2-40B4-BE49-F238E27FC236}">
                <a16:creationId xmlns:a16="http://schemas.microsoft.com/office/drawing/2014/main" id="{CD8674B8-A8C7-E8B8-DA84-64A993B8A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1707" y="4471073"/>
            <a:ext cx="11811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l-GR" altLang="ru-RU" sz="20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ru-RU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ru-RU" sz="2000">
                <a:solidFill>
                  <a:schemeClr val="tx1"/>
                </a:solidFill>
                <a:latin typeface="Arial" panose="020B0604020202020204" pitchFamily="34" charset="0"/>
              </a:rPr>
              <a:t>In</a:t>
            </a:r>
            <a:r>
              <a:rPr lang="en-US" altLang="ru-RU" sz="2000" baseline="-250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ru-RU" sz="2000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en-US" altLang="ru-RU" sz="2000" baseline="-25000">
                <a:solidFill>
                  <a:schemeClr val="tx1"/>
                </a:solidFill>
                <a:latin typeface="Arial" panose="020B0604020202020204" pitchFamily="34" charset="0"/>
              </a:rPr>
              <a:t>3</a:t>
            </a:r>
          </a:p>
        </p:txBody>
      </p:sp>
      <p:pic>
        <p:nvPicPr>
          <p:cNvPr id="1026" name="Picture 2" descr="Nobel Prize in Chemistry 2022: Chemistry That 'Clicks' Into Place - Lindau  Nobel Laureate Meetings">
            <a:extLst>
              <a:ext uri="{FF2B5EF4-FFF2-40B4-BE49-F238E27FC236}">
                <a16:creationId xmlns:a16="http://schemas.microsoft.com/office/drawing/2014/main" id="{6E435DEF-BF13-6FC5-545B-5135E7578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83" y="2692958"/>
            <a:ext cx="3245618" cy="170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Materials science - Wikipedia">
            <a:extLst>
              <a:ext uri="{FF2B5EF4-FFF2-40B4-BE49-F238E27FC236}">
                <a16:creationId xmlns:a16="http://schemas.microsoft.com/office/drawing/2014/main" id="{F4B41161-E970-D20A-42E6-BB3230831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03" y="616026"/>
            <a:ext cx="238125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Understanding the FAIR Principles – The road to FAIR">
            <a:extLst>
              <a:ext uri="{FF2B5EF4-FFF2-40B4-BE49-F238E27FC236}">
                <a16:creationId xmlns:a16="http://schemas.microsoft.com/office/drawing/2014/main" id="{C4AC346E-3423-0AB9-A30C-14180E5EE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560" y="117986"/>
            <a:ext cx="2812099" cy="95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9A5443-4CE3-6B9B-48CF-4D1FFAD688D2}"/>
              </a:ext>
            </a:extLst>
          </p:cNvPr>
          <p:cNvSpPr txBox="1"/>
          <p:nvPr/>
        </p:nvSpPr>
        <p:spPr>
          <a:xfrm>
            <a:off x="2592475" y="5606821"/>
            <a:ext cx="73542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u="sng" dirty="0">
                <a:solidFill>
                  <a:srgbClr val="0070C0"/>
                </a:solidFill>
              </a:rPr>
              <a:t>Priorities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dirty="0">
                <a:solidFill>
                  <a:srgbClr val="0070C0"/>
                </a:solidFill>
              </a:rPr>
              <a:t>Security, Scalability, Flexibility, Extensibility</a:t>
            </a:r>
          </a:p>
        </p:txBody>
      </p:sp>
    </p:spTree>
    <p:extLst>
      <p:ext uri="{BB962C8B-B14F-4D97-AF65-F5344CB8AC3E}">
        <p14:creationId xmlns:p14="http://schemas.microsoft.com/office/powerpoint/2010/main" val="700667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RDMS: how to register</a:t>
            </a:r>
            <a:endParaRPr lang="en-US" sz="2667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16A7D-3A39-0FB9-5020-D625F83753C5}"/>
              </a:ext>
            </a:extLst>
          </p:cNvPr>
          <p:cNvSpPr txBox="1"/>
          <p:nvPr/>
        </p:nvSpPr>
        <p:spPr>
          <a:xfrm>
            <a:off x="194572" y="2660175"/>
            <a:ext cx="4955359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i="0" dirty="0">
                <a:solidFill>
                  <a:srgbClr val="1D1C1D"/>
                </a:solidFill>
                <a:effectLst/>
                <a:latin typeface="Slack-Lato"/>
              </a:rPr>
              <a:t>Production </a:t>
            </a:r>
            <a:r>
              <a:rPr lang="en-US" sz="1500" b="0" i="0" dirty="0">
                <a:solidFill>
                  <a:srgbClr val="1D1C1D"/>
                </a:solidFill>
                <a:effectLst/>
                <a:latin typeface="Slack-Lato"/>
              </a:rPr>
              <a:t>(</a:t>
            </a:r>
            <a:r>
              <a:rPr lang="en-US" sz="1500" b="0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500" b="1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crc1625</a:t>
            </a:r>
            <a:r>
              <a:rPr lang="en-US" sz="1500" b="0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.mdi.ruhr-uni-bochum.de</a:t>
            </a:r>
            <a:r>
              <a:rPr lang="en-US" sz="1500" b="0" i="0" dirty="0">
                <a:solidFill>
                  <a:srgbClr val="1D1C1D"/>
                </a:solidFill>
                <a:effectLst/>
                <a:latin typeface="Slack-Lato"/>
              </a:rPr>
              <a:t>):</a:t>
            </a:r>
          </a:p>
          <a:p>
            <a:pPr marL="342900" indent="-342900">
              <a:buAutoNum type="arabicParenR"/>
            </a:pPr>
            <a:r>
              <a:rPr lang="en-US" sz="1500" b="0" i="0" dirty="0">
                <a:solidFill>
                  <a:srgbClr val="1D1C1D"/>
                </a:solidFill>
                <a:effectLst/>
                <a:latin typeface="Slack-Lato"/>
              </a:rPr>
              <a:t>You need to </a:t>
            </a:r>
            <a:r>
              <a:rPr lang="en-US" sz="1500" b="1" i="0" dirty="0">
                <a:solidFill>
                  <a:srgbClr val="1D1C1D"/>
                </a:solidFill>
                <a:effectLst/>
                <a:latin typeface="Slack-Lato"/>
              </a:rPr>
              <a:t>register</a:t>
            </a:r>
            <a:r>
              <a:rPr lang="en-US" sz="1500" b="0" i="0" dirty="0">
                <a:solidFill>
                  <a:srgbClr val="1D1C1D"/>
                </a:solidFill>
                <a:effectLst/>
                <a:latin typeface="Slack-Lato"/>
              </a:rPr>
              <a:t> with Google account or create your own account (email/password) </a:t>
            </a:r>
            <a:r>
              <a:rPr lang="en-US" sz="1500" b="1" i="0" dirty="0">
                <a:solidFill>
                  <a:srgbClr val="1D1C1D"/>
                </a:solidFill>
                <a:effectLst/>
                <a:latin typeface="Slack-Lato"/>
              </a:rPr>
              <a:t>and confirm e-mail </a:t>
            </a:r>
            <a:r>
              <a:rPr lang="en-US" sz="1500" b="0" i="0" dirty="0">
                <a:solidFill>
                  <a:srgbClr val="1D1C1D"/>
                </a:solidFill>
                <a:effectLst/>
                <a:latin typeface="Slack-Lato"/>
              </a:rPr>
              <a:t>(warning: user created with no role assigned).</a:t>
            </a:r>
          </a:p>
          <a:p>
            <a:pPr marL="342900" indent="-342900">
              <a:buAutoNum type="arabicParenR"/>
            </a:pPr>
            <a:endParaRPr lang="en-US" sz="1500" dirty="0">
              <a:solidFill>
                <a:srgbClr val="1D1C1D"/>
              </a:solidFill>
              <a:latin typeface="Slack-Lato"/>
            </a:endParaRPr>
          </a:p>
          <a:p>
            <a:pPr marL="342900" indent="-342900">
              <a:buAutoNum type="arabicParenR"/>
            </a:pPr>
            <a:endParaRPr lang="en-US" sz="1500" dirty="0">
              <a:solidFill>
                <a:srgbClr val="1D1C1D"/>
              </a:solidFill>
              <a:latin typeface="Slack-Lato"/>
            </a:endParaRPr>
          </a:p>
          <a:p>
            <a:pPr marL="342900" indent="-342900">
              <a:buAutoNum type="arabicParenR"/>
            </a:pPr>
            <a:r>
              <a:rPr lang="en-US" sz="1500" dirty="0">
                <a:solidFill>
                  <a:srgbClr val="1D1C1D"/>
                </a:solidFill>
                <a:latin typeface="Slack-Lato"/>
              </a:rPr>
              <a:t>Fill the </a:t>
            </a:r>
            <a:r>
              <a:rPr lang="en-US" sz="1500" b="1" dirty="0">
                <a:solidFill>
                  <a:srgbClr val="1D1C1D"/>
                </a:solidFill>
                <a:latin typeface="Slack-Lato"/>
              </a:rPr>
              <a:t>access request form </a:t>
            </a:r>
            <a:r>
              <a:rPr lang="en-US" sz="1500" dirty="0">
                <a:solidFill>
                  <a:srgbClr val="0070C0"/>
                </a:solidFill>
                <a:latin typeface="Slack-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https://forms.gle/F1kcKUoaFccBWHoBA</a:t>
            </a:r>
            <a:r>
              <a:rPr lang="en-US" sz="1500" dirty="0">
                <a:solidFill>
                  <a:srgbClr val="1D1C1D"/>
                </a:solidFill>
                <a:latin typeface="Slack-Lato"/>
              </a:rPr>
              <a:t>, specifying your </a:t>
            </a:r>
            <a:r>
              <a:rPr lang="en-US" sz="1500" u="sng" dirty="0">
                <a:solidFill>
                  <a:srgbClr val="1D1C1D"/>
                </a:solidFill>
                <a:latin typeface="Slack-Lato"/>
              </a:rPr>
              <a:t>e-mail</a:t>
            </a:r>
            <a:r>
              <a:rPr lang="en-US" sz="1500" dirty="0">
                <a:solidFill>
                  <a:srgbClr val="1D1C1D"/>
                </a:solidFill>
                <a:latin typeface="Slack-Lato"/>
              </a:rPr>
              <a:t>, used in registration, your </a:t>
            </a:r>
            <a:r>
              <a:rPr lang="en-US" sz="1500" u="sng" dirty="0">
                <a:solidFill>
                  <a:srgbClr val="1D1C1D"/>
                </a:solidFill>
                <a:latin typeface="Slack-Lato"/>
              </a:rPr>
              <a:t>name</a:t>
            </a:r>
            <a:r>
              <a:rPr lang="en-US" sz="1500" dirty="0">
                <a:solidFill>
                  <a:srgbClr val="1D1C1D"/>
                </a:solidFill>
                <a:latin typeface="Slack-Lato"/>
              </a:rPr>
              <a:t>, </a:t>
            </a:r>
            <a:r>
              <a:rPr lang="en-US" sz="1500" u="sng" dirty="0">
                <a:solidFill>
                  <a:srgbClr val="1D1C1D"/>
                </a:solidFill>
                <a:latin typeface="Slack-Lato"/>
              </a:rPr>
              <a:t>project</a:t>
            </a:r>
            <a:r>
              <a:rPr lang="en-US" sz="1500" dirty="0">
                <a:solidFill>
                  <a:srgbClr val="1D1C1D"/>
                </a:solidFill>
                <a:latin typeface="Slack-Lato"/>
              </a:rPr>
              <a:t> (e.g. A02) and optional comments.</a:t>
            </a:r>
          </a:p>
          <a:p>
            <a:pPr marL="342900" indent="-342900">
              <a:buAutoNum type="arabicParenR"/>
            </a:pPr>
            <a:endParaRPr lang="en-US" sz="1500" dirty="0">
              <a:solidFill>
                <a:srgbClr val="1D1C1D"/>
              </a:solidFill>
              <a:latin typeface="Slack-Lato"/>
            </a:endParaRPr>
          </a:p>
          <a:p>
            <a:pPr marL="342900" indent="-342900">
              <a:buAutoNum type="arabicParenR"/>
            </a:pPr>
            <a:endParaRPr lang="en-US" sz="1500" dirty="0">
              <a:solidFill>
                <a:srgbClr val="1D1C1D"/>
              </a:solidFill>
              <a:latin typeface="Slack-Lato"/>
            </a:endParaRPr>
          </a:p>
          <a:p>
            <a:pPr marL="342900" indent="-342900">
              <a:buAutoNum type="arabicParenR"/>
            </a:pPr>
            <a:r>
              <a:rPr lang="en-US" sz="1500" b="1" dirty="0">
                <a:solidFill>
                  <a:srgbClr val="1D1C1D"/>
                </a:solidFill>
                <a:latin typeface="Slack-Lato"/>
              </a:rPr>
              <a:t>Wait</a:t>
            </a:r>
            <a:r>
              <a:rPr lang="en-US" sz="1500" dirty="0">
                <a:solidFill>
                  <a:srgbClr val="1D1C1D"/>
                </a:solidFill>
                <a:latin typeface="Slack-Lato"/>
              </a:rPr>
              <a:t>… After manual processing you will be assigned by default a </a:t>
            </a:r>
            <a:r>
              <a:rPr lang="en-US" sz="1500" u="sng" dirty="0" err="1">
                <a:solidFill>
                  <a:srgbClr val="1D1C1D"/>
                </a:solidFill>
                <a:latin typeface="Slack-Lato"/>
              </a:rPr>
              <a:t>PowerUser</a:t>
            </a:r>
            <a:r>
              <a:rPr lang="en-US" sz="1500" dirty="0">
                <a:solidFill>
                  <a:srgbClr val="1D1C1D"/>
                </a:solidFill>
                <a:latin typeface="Slack-Lato"/>
              </a:rPr>
              <a:t> role and you are in power of adding data ))</a:t>
            </a:r>
          </a:p>
          <a:p>
            <a:pPr marL="342900" indent="-342900">
              <a:buAutoNum type="arabicParenR"/>
            </a:pPr>
            <a:endParaRPr lang="en-US" sz="1500" dirty="0">
              <a:solidFill>
                <a:srgbClr val="1D1C1D"/>
              </a:solidFill>
              <a:latin typeface="Slack-Lato"/>
            </a:endParaRPr>
          </a:p>
          <a:p>
            <a:endParaRPr lang="en-US" sz="1500" dirty="0">
              <a:solidFill>
                <a:srgbClr val="1D1C1D"/>
              </a:solidFill>
              <a:latin typeface="Slack-Lato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5E8088-5A68-A58B-5978-0E05201BA0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EF8BB5-6C24-B4E0-9892-F4F92B32E137}"/>
              </a:ext>
            </a:extLst>
          </p:cNvPr>
          <p:cNvGrpSpPr/>
          <p:nvPr/>
        </p:nvGrpSpPr>
        <p:grpSpPr>
          <a:xfrm>
            <a:off x="2785678" y="46180"/>
            <a:ext cx="5941820" cy="5994400"/>
            <a:chOff x="2785678" y="46180"/>
            <a:chExt cx="5941820" cy="599440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5430711-6531-612A-0D71-6FCD7EC9ABA5}"/>
                </a:ext>
              </a:extLst>
            </p:cNvPr>
            <p:cNvCxnSpPr>
              <a:cxnSpLocks/>
            </p:cNvCxnSpPr>
            <p:nvPr/>
          </p:nvCxnSpPr>
          <p:spPr>
            <a:xfrm>
              <a:off x="2785678" y="2488906"/>
              <a:ext cx="3084945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64CA274-0651-09E2-4C81-252822BB5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0703" y="46180"/>
              <a:ext cx="2846795" cy="5994400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438A47B-9AAB-1CC7-C451-791732518DA6}"/>
              </a:ext>
            </a:extLst>
          </p:cNvPr>
          <p:cNvGrpSpPr/>
          <p:nvPr/>
        </p:nvGrpSpPr>
        <p:grpSpPr>
          <a:xfrm>
            <a:off x="8951099" y="3254438"/>
            <a:ext cx="3157774" cy="2506563"/>
            <a:chOff x="8951099" y="3254438"/>
            <a:chExt cx="3157774" cy="250656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EA92DBF-33C2-6409-FD77-4CBEDE27E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51099" y="4258445"/>
              <a:ext cx="3111592" cy="150255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3DD9189-C923-A328-C2F9-6045D9F49DCD}"/>
                </a:ext>
              </a:extLst>
            </p:cNvPr>
            <p:cNvSpPr txBox="1"/>
            <p:nvPr/>
          </p:nvSpPr>
          <p:spPr>
            <a:xfrm>
              <a:off x="9236363" y="3254438"/>
              <a:ext cx="287251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Slack-Lato"/>
                </a:rPr>
                <a:t>Important for Administrators!</a:t>
              </a:r>
            </a:p>
            <a:p>
              <a:r>
                <a:rPr lang="en-US" sz="1400" dirty="0">
                  <a:latin typeface="Slack-Lato"/>
                </a:rPr>
                <a:t>Please, assign the following claims: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b="1" dirty="0">
                  <a:latin typeface="Slack-Lato"/>
                </a:rPr>
                <a:t>Name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b="1" dirty="0">
                  <a:latin typeface="Slack-Lato"/>
                </a:rPr>
                <a:t>Project</a:t>
              </a:r>
              <a:endParaRPr lang="en-US" sz="1400" b="1" dirty="0">
                <a:latin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A0B5EE7-E444-A8EA-4480-476A78EC2DD8}"/>
              </a:ext>
            </a:extLst>
          </p:cNvPr>
          <p:cNvSpPr txBox="1"/>
          <p:nvPr/>
        </p:nvSpPr>
        <p:spPr>
          <a:xfrm>
            <a:off x="347353" y="993062"/>
            <a:ext cx="62523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Slack-Lato"/>
              </a:rPr>
              <a:t>No users from projects </a:t>
            </a:r>
            <a:r>
              <a:rPr lang="en-US" sz="1800" dirty="0">
                <a:solidFill>
                  <a:srgbClr val="FF0000"/>
                </a:solidFill>
                <a:latin typeface="Slack-Lato"/>
              </a:rPr>
              <a:t>(as of 08.10.2024):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Slack-Lato"/>
              </a:rPr>
              <a:t>A04,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Slack-Lato"/>
              </a:rPr>
              <a:t>B02,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Slack-Lato"/>
              </a:rPr>
              <a:t>B05,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Slack-Lato"/>
              </a:rPr>
              <a:t>RTG.</a:t>
            </a:r>
            <a:endParaRPr lang="en-US" sz="1800" b="1" dirty="0">
              <a:solidFill>
                <a:srgbClr val="FF0000"/>
              </a:solidFill>
              <a:latin typeface="Slack-Lato"/>
            </a:endParaRPr>
          </a:p>
        </p:txBody>
      </p:sp>
    </p:spTree>
    <p:extLst>
      <p:ext uri="{BB962C8B-B14F-4D97-AF65-F5344CB8AC3E}">
        <p14:creationId xmlns:p14="http://schemas.microsoft.com/office/powerpoint/2010/main" val="62609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Announcement: Second Hands-on Session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0695" y="6362393"/>
            <a:ext cx="6149591" cy="485999"/>
          </a:xfrm>
        </p:spPr>
        <p:txBody>
          <a:bodyPr/>
          <a:lstStyle/>
          <a:p>
            <a:pPr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7D48BA-DEA6-8288-123D-6C585513EDA1}"/>
              </a:ext>
            </a:extLst>
          </p:cNvPr>
          <p:cNvSpPr txBox="1"/>
          <p:nvPr/>
        </p:nvSpPr>
        <p:spPr>
          <a:xfrm>
            <a:off x="198944" y="961311"/>
            <a:ext cx="11993056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When: </a:t>
            </a:r>
          </a:p>
          <a:p>
            <a:r>
              <a:rPr lang="en-US" sz="2400" dirty="0"/>
              <a:t>	Today at </a:t>
            </a:r>
            <a:r>
              <a:rPr lang="en-US" sz="2400" b="1" dirty="0"/>
              <a:t>15:00</a:t>
            </a:r>
          </a:p>
          <a:p>
            <a:endParaRPr lang="en-US" sz="2400" b="1" dirty="0"/>
          </a:p>
          <a:p>
            <a:r>
              <a:rPr lang="en-US" sz="2400" b="1" dirty="0"/>
              <a:t>What: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Practical use of RDMS (How do I…)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Questions</a:t>
            </a:r>
            <a:r>
              <a:rPr lang="ru-RU" sz="2200" dirty="0"/>
              <a:t> </a:t>
            </a:r>
            <a:r>
              <a:rPr lang="en-US" sz="2200" dirty="0"/>
              <a:t>and</a:t>
            </a:r>
            <a:r>
              <a:rPr lang="ru-RU" sz="2200" dirty="0"/>
              <a:t> </a:t>
            </a:r>
            <a:r>
              <a:rPr lang="en-US" sz="2200" dirty="0"/>
              <a:t>Answers Session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Discussions on Data Management (features, workflows, reports, API, </a:t>
            </a:r>
            <a:r>
              <a:rPr lang="en-US" sz="2200" dirty="0" err="1"/>
              <a:t>etc</a:t>
            </a:r>
            <a:r>
              <a:rPr lang="en-US" sz="2200" dirty="0"/>
              <a:t>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66145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Live Demo / Video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96D56B-99E8-1B86-D080-5A95EC4CDC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6412" y="6372001"/>
            <a:ext cx="5313301" cy="4859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2024-09-01_8-20">
            <a:hlinkClick r:id="" action="ppaction://media"/>
            <a:extLst>
              <a:ext uri="{FF2B5EF4-FFF2-40B4-BE49-F238E27FC236}">
                <a16:creationId xmlns:a16="http://schemas.microsoft.com/office/drawing/2014/main" id="{A598C05F-0A1E-62CE-18C7-CC3FAEE769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998" y="674496"/>
            <a:ext cx="10992897" cy="61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6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Discovery and Interfaces (MDI) Research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3231" y="6362393"/>
            <a:ext cx="8104453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400" b="1" dirty="0">
                <a:latin typeface="Calibri" panose="020F0502020204030204"/>
              </a:rPr>
              <a:t>RDMS</a:t>
            </a:r>
            <a:r>
              <a:rPr lang="en-US" sz="1400" dirty="0">
                <a:latin typeface="Calibri" panose="020F0502020204030204"/>
              </a:rPr>
              <a:t> – Research Data Management System</a:t>
            </a:r>
            <a:endParaRPr lang="en-US" sz="1400" dirty="0"/>
          </a:p>
        </p:txBody>
      </p:sp>
      <p:pic>
        <p:nvPicPr>
          <p:cNvPr id="18" name="Grafik 6" descr="Ein Bild, das Text, Screenshot, Kreis, Diagramm enthält.">
            <a:extLst>
              <a:ext uri="{FF2B5EF4-FFF2-40B4-BE49-F238E27FC236}">
                <a16:creationId xmlns:a16="http://schemas.microsoft.com/office/drawing/2014/main" id="{4D80783F-9A58-B253-120E-17CF82FD4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7" y="785892"/>
            <a:ext cx="11968622" cy="47407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1E99F5-683E-78EF-5ABC-0B1FFFC61A53}"/>
              </a:ext>
            </a:extLst>
          </p:cNvPr>
          <p:cNvSpPr txBox="1"/>
          <p:nvPr/>
        </p:nvSpPr>
        <p:spPr>
          <a:xfrm>
            <a:off x="160773" y="5751064"/>
            <a:ext cx="11826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9"/>
            <a:r>
              <a:rPr lang="en-US" b="1" dirty="0">
                <a:latin typeface="Calibri" panose="020F0502020204030204"/>
              </a:rPr>
              <a:t>Goal: </a:t>
            </a:r>
            <a:r>
              <a:rPr lang="en-US" dirty="0">
                <a:latin typeface="Calibri" panose="020F0502020204030204"/>
              </a:rPr>
              <a:t>provide </a:t>
            </a:r>
            <a:r>
              <a:rPr lang="en-US" u="sng" dirty="0">
                <a:latin typeface="Calibri" panose="020F0502020204030204"/>
              </a:rPr>
              <a:t>Research Data Management</a:t>
            </a:r>
            <a:r>
              <a:rPr lang="en-US" dirty="0">
                <a:latin typeface="Calibri" panose="020F0502020204030204"/>
              </a:rPr>
              <a:t> Support for </a:t>
            </a:r>
            <a:r>
              <a:rPr lang="en-US" sz="1800" dirty="0">
                <a:latin typeface="Calibri" panose="020F0502020204030204"/>
              </a:rPr>
              <a:t>Combinatorial Materials Science and High-Throughput Methods</a:t>
            </a:r>
          </a:p>
        </p:txBody>
      </p:sp>
    </p:spTree>
    <p:extLst>
      <p:ext uri="{BB962C8B-B14F-4D97-AF65-F5344CB8AC3E}">
        <p14:creationId xmlns:p14="http://schemas.microsoft.com/office/powerpoint/2010/main" val="218479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latin typeface="Arial" panose="020B0604020202020204" pitchFamily="34" charset="0"/>
              </a:rPr>
              <a:t>Thanks for your kind attention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ACCA0-8621-F316-A835-02AA0C0152B3}"/>
              </a:ext>
            </a:extLst>
          </p:cNvPr>
          <p:cNvSpPr txBox="1"/>
          <p:nvPr/>
        </p:nvSpPr>
        <p:spPr>
          <a:xfrm>
            <a:off x="285007" y="1152580"/>
            <a:ext cx="11625943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de-DE" sz="8000" dirty="0"/>
          </a:p>
          <a:p>
            <a:pPr algn="ctr"/>
            <a:r>
              <a:rPr lang="de-DE" sz="8000" dirty="0"/>
              <a:t>Questions &amp; </a:t>
            </a:r>
            <a:r>
              <a:rPr lang="de-DE" sz="8000" dirty="0" err="1"/>
              <a:t>Answers</a:t>
            </a:r>
            <a:endParaRPr lang="de-DE" sz="8000" dirty="0"/>
          </a:p>
          <a:p>
            <a:endParaRPr lang="de-DE" sz="2400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2FCA08F-F595-E922-63C8-30406A6EA0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913" y="5417848"/>
            <a:ext cx="5313301" cy="485999"/>
          </a:xfrm>
        </p:spPr>
        <p:txBody>
          <a:bodyPr>
            <a:noAutofit/>
          </a:bodyPr>
          <a:lstStyle/>
          <a:p>
            <a:pPr indent="0" defTabSz="914377">
              <a:buNone/>
            </a:pPr>
            <a:r>
              <a:rPr lang="en-US" sz="2400" dirty="0">
                <a:solidFill>
                  <a:srgbClr val="1D1C1D"/>
                </a:solidFill>
                <a:latin typeface="+mn-lt"/>
              </a:rPr>
              <a:t>Victor Dudarev</a:t>
            </a:r>
          </a:p>
          <a:p>
            <a:pPr indent="0" defTabSz="914377">
              <a:buNone/>
            </a:pPr>
            <a:r>
              <a:rPr lang="en-US" sz="2400" dirty="0">
                <a:solidFill>
                  <a:srgbClr val="1D1C1D"/>
                </a:solidFill>
                <a:latin typeface="+mn-lt"/>
                <a:hlinkClick r:id="rId3"/>
              </a:rPr>
              <a:t>Victor.Dudarev@rub.de</a:t>
            </a:r>
            <a:endParaRPr lang="en-US" sz="2400" dirty="0">
              <a:solidFill>
                <a:prstClr val="black"/>
              </a:solidFill>
              <a:latin typeface="+mn-lt"/>
            </a:endParaRPr>
          </a:p>
          <a:p>
            <a:pPr indent="0">
              <a:buNone/>
            </a:pPr>
            <a:endParaRPr lang="en-US" sz="2400" dirty="0">
              <a:latin typeface="+mn-lt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BF5B7F41-2497-9FD8-16DB-0134FF742C8B}"/>
              </a:ext>
            </a:extLst>
          </p:cNvPr>
          <p:cNvSpPr txBox="1">
            <a:spLocks/>
          </p:cNvSpPr>
          <p:nvPr/>
        </p:nvSpPr>
        <p:spPr>
          <a:xfrm>
            <a:off x="5669023" y="6362393"/>
            <a:ext cx="5313301" cy="485999"/>
          </a:xfrm>
          <a:prstGeom prst="rect">
            <a:avLst/>
          </a:prstGeom>
        </p:spPr>
        <p:txBody>
          <a:bodyPr vert="horz" lIns="36000" tIns="18000" rIns="36000" bIns="0" rtlCol="0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+mj-lt"/>
              <a:buNone/>
            </a:pPr>
            <a:r>
              <a:rPr lang="en-US" sz="1200" dirty="0">
                <a:hlinkClick r:id="rId4"/>
              </a:rPr>
              <a:t>https://vdudarev.ru</a:t>
            </a:r>
            <a:endParaRPr lang="en-US" sz="1200" dirty="0"/>
          </a:p>
          <a:p>
            <a:pPr indent="0">
              <a:buFont typeface="+mj-lt"/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7860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RDMS Free Playground</a:t>
            </a:r>
            <a:endParaRPr lang="en-US" sz="2667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16A7D-3A39-0FB9-5020-D625F83753C5}"/>
              </a:ext>
            </a:extLst>
          </p:cNvPr>
          <p:cNvSpPr txBox="1"/>
          <p:nvPr/>
        </p:nvSpPr>
        <p:spPr>
          <a:xfrm>
            <a:off x="211016" y="4215843"/>
            <a:ext cx="8199453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Playground to test RDMS (multiple tenants with shared users list):</a:t>
            </a:r>
          </a:p>
          <a:p>
            <a:pPr indent="0">
              <a:buNone/>
            </a:pPr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https://demo.mdi.ruhr-uni-bochum.de/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 indent="0">
              <a:buNone/>
            </a:pPr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 indent="0">
              <a:buNone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indent="0">
              <a:buNone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User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User1@user.org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 err="1">
                <a:solidFill>
                  <a:srgbClr val="1D1C1D"/>
                </a:solidFill>
                <a:effectLst/>
                <a:latin typeface="Slack-Lato"/>
              </a:rPr>
              <a:t>PowerUser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PowerUser1@user.org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Administrator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Admin1@user.org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3239808-8E44-7FCC-8325-8FD18E05C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2139" y="6362393"/>
            <a:ext cx="4600185" cy="485999"/>
          </a:xfrm>
        </p:spPr>
        <p:txBody>
          <a:bodyPr>
            <a:normAutofit/>
          </a:bodyPr>
          <a:lstStyle/>
          <a:p>
            <a:pPr indent="0">
              <a:spcAft>
                <a:spcPts val="0"/>
              </a:spcAft>
              <a:buNone/>
            </a:pPr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https://demo.mdi.ruhr-uni-bochum.de/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 indent="0">
              <a:spcAft>
                <a:spcPts val="0"/>
              </a:spcAft>
              <a:buNone/>
            </a:pPr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BA26D6-93FA-A3A7-D671-5AEC3B37FEB8}"/>
              </a:ext>
            </a:extLst>
          </p:cNvPr>
          <p:cNvSpPr txBox="1"/>
          <p:nvPr/>
        </p:nvSpPr>
        <p:spPr>
          <a:xfrm>
            <a:off x="261256" y="3729885"/>
            <a:ext cx="1172642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https://demo.mdi.ruhr-uni-bochum.de/</a:t>
            </a:r>
            <a:r>
              <a:rPr lang="ru-RU" b="0" i="0" dirty="0">
                <a:solidFill>
                  <a:srgbClr val="0070C0"/>
                </a:solidFill>
                <a:effectLst/>
                <a:latin typeface="Slack-Lato"/>
              </a:rPr>
              <a:t>								</a:t>
            </a:r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 indent="0">
              <a:buNone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0C64A6-CCD4-F705-370B-73AA43547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80" y="1209167"/>
            <a:ext cx="2581635" cy="25721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C15814-C0A9-BB9B-AF3D-51E487BDB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8841" y="1148877"/>
            <a:ext cx="2591162" cy="25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06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B98784-DD9C-E9E7-7EB8-CA678F6E5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60" y="839293"/>
            <a:ext cx="7562787" cy="539570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Reports &amp; Statistics: Objects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954FA9A-8AEB-4633-7DD1-322EF1D5A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6545" y="6362393"/>
            <a:ext cx="5415539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4"/>
              </a:rPr>
              <a:t>https://mdi.matinf.pro/report/objectsstatistics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84BCD0-1938-3DDC-734F-C521F3A2A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1151" y="249871"/>
            <a:ext cx="952633" cy="40963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43FA843-A593-BC02-DD29-96E0DC6950CF}"/>
              </a:ext>
            </a:extLst>
          </p:cNvPr>
          <p:cNvSpPr/>
          <p:nvPr/>
        </p:nvSpPr>
        <p:spPr>
          <a:xfrm>
            <a:off x="753625" y="2763297"/>
            <a:ext cx="351693" cy="3436535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B0DFC0-1A7E-CD9A-E07F-FA5C45FEF291}"/>
              </a:ext>
            </a:extLst>
          </p:cNvPr>
          <p:cNvSpPr txBox="1"/>
          <p:nvPr/>
        </p:nvSpPr>
        <p:spPr>
          <a:xfrm>
            <a:off x="9275818" y="1266786"/>
            <a:ext cx="27654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Objects Statistics: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Objects (</a:t>
            </a:r>
            <a:r>
              <a:rPr lang="en-US" dirty="0" err="1"/>
              <a:t>w.r.t.</a:t>
            </a:r>
            <a:r>
              <a:rPr lang="en-US" dirty="0"/>
              <a:t> types)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Object Links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Feature: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Filter by person</a:t>
            </a:r>
          </a:p>
        </p:txBody>
      </p:sp>
    </p:spTree>
    <p:extLst>
      <p:ext uri="{BB962C8B-B14F-4D97-AF65-F5344CB8AC3E}">
        <p14:creationId xmlns:p14="http://schemas.microsoft.com/office/powerpoint/2010/main" val="68845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1801FE-A42B-C1EC-BAA5-5CF99C85B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90" y="785566"/>
            <a:ext cx="7299426" cy="5509725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Reports &amp; Statistics: Users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954FA9A-8AEB-4633-7DD1-322EF1D5A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6545" y="6362393"/>
            <a:ext cx="5415539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" action="ppaction://noaction"/>
              </a:rPr>
              <a:t>https://mdi.matinf.pro/report/usersstatistics</a:t>
            </a:r>
          </a:p>
          <a:p>
            <a:pPr indent="0">
              <a:buNone/>
            </a:pPr>
            <a:r>
              <a:rPr lang="en-US" dirty="0">
                <a:hlinkClick r:id="" action="ppaction://noaction"/>
              </a:rPr>
              <a:t>https://crc247.mdi.ruhr-uni-bochum.de/report/usersstatistics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84BCD0-1938-3DDC-734F-C521F3A2A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151" y="249871"/>
            <a:ext cx="952633" cy="4096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B0DFC0-1A7E-CD9A-E07F-FA5C45FEF291}"/>
              </a:ext>
            </a:extLst>
          </p:cNvPr>
          <p:cNvSpPr txBox="1"/>
          <p:nvPr/>
        </p:nvSpPr>
        <p:spPr>
          <a:xfrm>
            <a:off x="8592529" y="844753"/>
            <a:ext cx="2765456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Users Statistics: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Links</a:t>
            </a:r>
            <a:endParaRPr lang="en-US" dirty="0"/>
          </a:p>
          <a:p>
            <a:endParaRPr lang="en-US" b="1" dirty="0"/>
          </a:p>
        </p:txBody>
      </p:sp>
      <p:sp>
        <p:nvSpPr>
          <p:cNvPr id="7" name="Line 36">
            <a:extLst>
              <a:ext uri="{FF2B5EF4-FFF2-40B4-BE49-F238E27FC236}">
                <a16:creationId xmlns:a16="http://schemas.microsoft.com/office/drawing/2014/main" id="{1DB363DD-DC7F-C563-897A-7D4D148373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17132" y="1436913"/>
            <a:ext cx="1034981" cy="10050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" name="Line 36">
            <a:extLst>
              <a:ext uri="{FF2B5EF4-FFF2-40B4-BE49-F238E27FC236}">
                <a16:creationId xmlns:a16="http://schemas.microsoft.com/office/drawing/2014/main" id="{C3BA03D5-A345-400C-8ABB-E60F309F59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36745" y="5456254"/>
            <a:ext cx="1085223" cy="190919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" name="Line 36">
            <a:extLst>
              <a:ext uri="{FF2B5EF4-FFF2-40B4-BE49-F238E27FC236}">
                <a16:creationId xmlns:a16="http://schemas.microsoft.com/office/drawing/2014/main" id="{7E1DDA87-F6FA-F5BF-4CD9-5A90AB94F7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38419" y="5817995"/>
            <a:ext cx="1073501" cy="192593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1026" name="Picture 2" descr="1st prize Stock Photos, Royalty Free 1st prize Images | Depositphotos">
            <a:extLst>
              <a:ext uri="{FF2B5EF4-FFF2-40B4-BE49-F238E27FC236}">
                <a16:creationId xmlns:a16="http://schemas.microsoft.com/office/drawing/2014/main" id="{A052982E-01EB-2E6D-864B-6F9D01AA0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279" y="1861561"/>
            <a:ext cx="311467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8B0A8F-F774-4746-334A-82EC194B31FC}"/>
              </a:ext>
            </a:extLst>
          </p:cNvPr>
          <p:cNvSpPr txBox="1"/>
          <p:nvPr/>
        </p:nvSpPr>
        <p:spPr>
          <a:xfrm>
            <a:off x="8074689" y="3187749"/>
            <a:ext cx="411731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000" b="1" dirty="0">
                <a:solidFill>
                  <a:prstClr val="black"/>
                </a:solidFill>
              </a:rPr>
              <a:t>“Data Creator” awards: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The most productive data creator award project/person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The people’s choice award: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project subtree clarity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The citation / popularity award</a:t>
            </a:r>
          </a:p>
        </p:txBody>
      </p:sp>
    </p:spTree>
    <p:extLst>
      <p:ext uri="{BB962C8B-B14F-4D97-AF65-F5344CB8AC3E}">
        <p14:creationId xmlns:p14="http://schemas.microsoft.com/office/powerpoint/2010/main" val="375602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</a:t>
            </a:r>
            <a:r>
              <a:rPr lang="en-US" dirty="0" err="1"/>
              <a:t>Customised</a:t>
            </a:r>
            <a:r>
              <a:rPr lang="en-US" dirty="0"/>
              <a:t> Form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05153" y="6362393"/>
            <a:ext cx="6292437" cy="485999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Create a new sample form: </a:t>
            </a:r>
            <a:r>
              <a:rPr lang="en-US" dirty="0">
                <a:hlinkClick r:id="rId3"/>
              </a:rPr>
              <a:t>https://mdi.matinf.pro/custom/editsample/0/?idr=1872&amp;returl=%2Frubric%2Fservice</a:t>
            </a:r>
            <a:endParaRPr lang="en-US" dirty="0"/>
          </a:p>
          <a:p>
            <a:pPr indent="0">
              <a:buNone/>
            </a:pPr>
            <a:r>
              <a:rPr lang="en-US" dirty="0"/>
              <a:t>Substrates list: </a:t>
            </a:r>
            <a:r>
              <a:rPr lang="en-US" dirty="0">
                <a:hlinkClick r:id="rId4"/>
              </a:rPr>
              <a:t>https://mdi.matinf.pro/rubric/service_substrates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794DA9A-C4BE-660C-2A75-AB8E8A23C9F0}"/>
              </a:ext>
            </a:extLst>
          </p:cNvPr>
          <p:cNvGrpSpPr/>
          <p:nvPr/>
        </p:nvGrpSpPr>
        <p:grpSpPr>
          <a:xfrm>
            <a:off x="268546" y="891674"/>
            <a:ext cx="7137087" cy="830997"/>
            <a:chOff x="268546" y="891674"/>
            <a:chExt cx="7137087" cy="8309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1A33C2-EF4D-EA40-8982-5B12B3D63E0E}"/>
                </a:ext>
              </a:extLst>
            </p:cNvPr>
            <p:cNvSpPr txBox="1"/>
            <p:nvPr/>
          </p:nvSpPr>
          <p:spPr>
            <a:xfrm>
              <a:off x="1838846" y="891674"/>
              <a:ext cx="55667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2800" dirty="0">
                  <a:solidFill>
                    <a:prstClr val="black"/>
                  </a:solidFill>
                </a:rPr>
                <a:t>- </a:t>
              </a:r>
              <a:r>
                <a:rPr lang="en-US" sz="2800" dirty="0" err="1">
                  <a:solidFill>
                    <a:prstClr val="black"/>
                  </a:solidFill>
                </a:rPr>
                <a:t>Customised</a:t>
              </a:r>
              <a:r>
                <a:rPr lang="en-US" sz="2800" dirty="0">
                  <a:solidFill>
                    <a:prstClr val="black"/>
                  </a:solidFill>
                </a:rPr>
                <a:t> sample input</a:t>
              </a:r>
              <a:endParaRPr lang="en-US" sz="2000" dirty="0">
                <a:solidFill>
                  <a:prstClr val="black"/>
                </a:solidFill>
              </a:endParaRPr>
            </a:p>
            <a:p>
              <a:pPr marL="285750" indent="-285750" defTabSz="68580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prstClr val="black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60B322-4DDA-1E84-5483-9D4F38F64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546" y="938444"/>
              <a:ext cx="1305107" cy="41915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4EB2CDC-3913-0B71-18DE-BBE8A3793BB6}"/>
              </a:ext>
            </a:extLst>
          </p:cNvPr>
          <p:cNvGrpSpPr/>
          <p:nvPr/>
        </p:nvGrpSpPr>
        <p:grpSpPr>
          <a:xfrm>
            <a:off x="166248" y="1584763"/>
            <a:ext cx="11336488" cy="4303740"/>
            <a:chOff x="166248" y="1584763"/>
            <a:chExt cx="11336488" cy="43037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BE349FC-7D38-5ABE-5EB5-7E0EE9377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248" y="1584763"/>
              <a:ext cx="7717071" cy="365042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E955B9-20AE-54AE-9313-69B1E10DE5CE}"/>
                </a:ext>
              </a:extLst>
            </p:cNvPr>
            <p:cNvSpPr txBox="1"/>
            <p:nvPr/>
          </p:nvSpPr>
          <p:spPr>
            <a:xfrm>
              <a:off x="222738" y="5365283"/>
              <a:ext cx="112799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2800" dirty="0" err="1">
                  <a:solidFill>
                    <a:prstClr val="black"/>
                  </a:solidFill>
                </a:rPr>
                <a:t>Customisation</a:t>
              </a:r>
              <a:r>
                <a:rPr lang="en-US" sz="2800" dirty="0">
                  <a:solidFill>
                    <a:prstClr val="black"/>
                  </a:solidFill>
                </a:rPr>
                <a:t> with UI form / JS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E6423C-61CF-D03C-7657-6A97FA05FDAD}"/>
              </a:ext>
            </a:extLst>
          </p:cNvPr>
          <p:cNvGrpSpPr/>
          <p:nvPr/>
        </p:nvGrpSpPr>
        <p:grpSpPr>
          <a:xfrm>
            <a:off x="7034645" y="0"/>
            <a:ext cx="5157355" cy="2130251"/>
            <a:chOff x="7034645" y="0"/>
            <a:chExt cx="5157355" cy="213025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3DC0947-5340-4B35-0943-5A7079C9E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72917" y="374277"/>
              <a:ext cx="4219083" cy="1694149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DDC8181-77EF-09B4-9DA2-9FA76E0B72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6941" y="602901"/>
              <a:ext cx="301450" cy="1527350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3BA3F2-8A32-9F70-DABC-42D5935B7BB6}"/>
                </a:ext>
              </a:extLst>
            </p:cNvPr>
            <p:cNvSpPr txBox="1"/>
            <p:nvPr/>
          </p:nvSpPr>
          <p:spPr>
            <a:xfrm>
              <a:off x="7034645" y="0"/>
              <a:ext cx="515735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2400" dirty="0">
                  <a:solidFill>
                    <a:prstClr val="black"/>
                  </a:solidFill>
                </a:rPr>
                <a:t>List from </a:t>
              </a:r>
              <a:r>
                <a:rPr lang="en-US" sz="2400" u="sng" dirty="0">
                  <a:solidFill>
                    <a:prstClr val="black"/>
                  </a:solidFill>
                </a:rPr>
                <a:t>Service / Substrates </a:t>
              </a:r>
              <a:r>
                <a:rPr lang="en-US" sz="2400" dirty="0">
                  <a:solidFill>
                    <a:prstClr val="black"/>
                  </a:solidFill>
                </a:rPr>
                <a:t>subproject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8C592BC-06CA-C4A7-90AB-2C58E3DD2BC1}"/>
              </a:ext>
            </a:extLst>
          </p:cNvPr>
          <p:cNvGrpSpPr/>
          <p:nvPr/>
        </p:nvGrpSpPr>
        <p:grpSpPr>
          <a:xfrm>
            <a:off x="7451108" y="3660948"/>
            <a:ext cx="4901666" cy="2566518"/>
            <a:chOff x="7451108" y="3660948"/>
            <a:chExt cx="4901666" cy="256651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6831081-BA40-AE4B-58CF-9ADD48C0E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93405" y="4058079"/>
              <a:ext cx="3433022" cy="2169387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0E031C0-D3C0-E4A7-E3D1-C1FFC97BB6BE}"/>
                </a:ext>
              </a:extLst>
            </p:cNvPr>
            <p:cNvCxnSpPr>
              <a:cxnSpLocks/>
            </p:cNvCxnSpPr>
            <p:nvPr/>
          </p:nvCxnSpPr>
          <p:spPr>
            <a:xfrm>
              <a:off x="7451108" y="4385133"/>
              <a:ext cx="828734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897F2C-5B71-6596-195B-E552BE9E038C}"/>
                </a:ext>
              </a:extLst>
            </p:cNvPr>
            <p:cNvSpPr txBox="1"/>
            <p:nvPr/>
          </p:nvSpPr>
          <p:spPr>
            <a:xfrm>
              <a:off x="8253046" y="3660948"/>
              <a:ext cx="40997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2400" dirty="0">
                  <a:solidFill>
                    <a:prstClr val="black"/>
                  </a:solidFill>
                </a:rPr>
                <a:t>Standard chemical system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A4CF-F582-B20B-9BE3-35B313B48A3C}"/>
              </a:ext>
            </a:extLst>
          </p:cNvPr>
          <p:cNvGrpSpPr/>
          <p:nvPr/>
        </p:nvGrpSpPr>
        <p:grpSpPr>
          <a:xfrm>
            <a:off x="7666892" y="2162070"/>
            <a:ext cx="4525108" cy="1606027"/>
            <a:chOff x="7666892" y="2162070"/>
            <a:chExt cx="4525108" cy="1606027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F34AE98-6649-2170-6748-B1448D4BBCA1}"/>
                </a:ext>
              </a:extLst>
            </p:cNvPr>
            <p:cNvCxnSpPr>
              <a:cxnSpLocks/>
            </p:cNvCxnSpPr>
            <p:nvPr/>
          </p:nvCxnSpPr>
          <p:spPr>
            <a:xfrm>
              <a:off x="7666892" y="2735532"/>
              <a:ext cx="472273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3C9327-0A52-4053-A609-7FF42FD220F7}"/>
                </a:ext>
              </a:extLst>
            </p:cNvPr>
            <p:cNvSpPr txBox="1"/>
            <p:nvPr/>
          </p:nvSpPr>
          <p:spPr>
            <a:xfrm>
              <a:off x="8092272" y="2162070"/>
              <a:ext cx="40997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2400" dirty="0">
                  <a:solidFill>
                    <a:prstClr val="black"/>
                  </a:solidFill>
                </a:rPr>
                <a:t>List from JS-template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414F54-4466-A5FE-83DF-3F5D0DCA3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15008" y="2522137"/>
              <a:ext cx="3520008" cy="1245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737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Case: Sample Transformation Workflow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79718" y="6362393"/>
            <a:ext cx="8021781" cy="485999"/>
          </a:xfrm>
        </p:spPr>
        <p:txBody>
          <a:bodyPr>
            <a:normAutofit/>
          </a:bodyPr>
          <a:lstStyle/>
          <a:p>
            <a:pPr indent="0">
              <a:buNone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A33C2-EF4D-EA40-8982-5B12B3D63E0E}"/>
              </a:ext>
            </a:extLst>
          </p:cNvPr>
          <p:cNvSpPr txBox="1"/>
          <p:nvPr/>
        </p:nvSpPr>
        <p:spPr>
          <a:xfrm>
            <a:off x="231112" y="791190"/>
            <a:ext cx="9827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800" dirty="0"/>
              <a:t>Create Processing State &amp; Split Sample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BD65FF-7CD8-A9E8-EA02-908191801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29" y="1559356"/>
            <a:ext cx="6866581" cy="137476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Text Box 10">
            <a:extLst>
              <a:ext uri="{FF2B5EF4-FFF2-40B4-BE49-F238E27FC236}">
                <a16:creationId xmlns:a16="http://schemas.microsoft.com/office/drawing/2014/main" id="{B11A2F9E-5C88-5224-E5C4-59716E32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87" y="3721599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initial state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99C727D9-1DA9-5856-583C-4F3C23D2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7030" y="3713226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changed state 2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EF40CE2-276D-413A-0964-2FCD099FD087}"/>
              </a:ext>
            </a:extLst>
          </p:cNvPr>
          <p:cNvCxnSpPr>
            <a:cxnSpLocks/>
            <a:stCxn id="16" idx="3"/>
            <a:endCxn id="49" idx="1"/>
          </p:cNvCxnSpPr>
          <p:nvPr/>
        </p:nvCxnSpPr>
        <p:spPr>
          <a:xfrm flipV="1">
            <a:off x="8834670" y="1297937"/>
            <a:ext cx="1064928" cy="2240784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7251AB0-3126-0AAB-C604-24D7B2A9C54E}"/>
              </a:ext>
            </a:extLst>
          </p:cNvPr>
          <p:cNvSpPr txBox="1"/>
          <p:nvPr/>
        </p:nvSpPr>
        <p:spPr>
          <a:xfrm rot="17739558">
            <a:off x="8705229" y="2291746"/>
            <a:ext cx="991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</a:rPr>
              <a:t>polishing</a:t>
            </a:r>
          </a:p>
        </p:txBody>
      </p:sp>
      <p:sp>
        <p:nvSpPr>
          <p:cNvPr id="21" name="Flowchart: Multidocument 20">
            <a:extLst>
              <a:ext uri="{FF2B5EF4-FFF2-40B4-BE49-F238E27FC236}">
                <a16:creationId xmlns:a16="http://schemas.microsoft.com/office/drawing/2014/main" id="{ED4A8531-542B-393C-1DE8-D82F7E99B2E0}"/>
              </a:ext>
            </a:extLst>
          </p:cNvPr>
          <p:cNvSpPr/>
          <p:nvPr/>
        </p:nvSpPr>
        <p:spPr>
          <a:xfrm>
            <a:off x="331605" y="4885936"/>
            <a:ext cx="1567543" cy="1266093"/>
          </a:xfrm>
          <a:prstGeom prst="flowChartMultidocument">
            <a:avLst/>
          </a:prstGeom>
          <a:solidFill>
            <a:schemeClr val="bg1">
              <a:lumMod val="5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DD10BEB-2CCD-7D55-516C-F3BB4CBB8965}"/>
              </a:ext>
            </a:extLst>
          </p:cNvPr>
          <p:cNvCxnSpPr>
            <a:cxnSpLocks/>
          </p:cNvCxnSpPr>
          <p:nvPr/>
        </p:nvCxnSpPr>
        <p:spPr>
          <a:xfrm>
            <a:off x="1219581" y="4364826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2DD91E-760C-0D7B-5685-A91C6BE3CB89}"/>
              </a:ext>
            </a:extLst>
          </p:cNvPr>
          <p:cNvGrpSpPr/>
          <p:nvPr/>
        </p:nvGrpSpPr>
        <p:grpSpPr>
          <a:xfrm>
            <a:off x="6665708" y="3212489"/>
            <a:ext cx="2168962" cy="1658975"/>
            <a:chOff x="6665708" y="3212489"/>
            <a:chExt cx="2168962" cy="1658975"/>
          </a:xfrm>
        </p:grpSpPr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99448755-4E5C-17E1-9E5D-74A835440C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4082" y="3212489"/>
              <a:ext cx="2160588" cy="652463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Sample_2a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</a:pPr>
              <a:r>
                <a:rPr lang="ru-RU" altLang="ru-RU" sz="1200" dirty="0">
                  <a:solidFill>
                    <a:schemeClr val="tx1"/>
                  </a:solidFill>
                  <a:latin typeface="Arial" panose="020B0604020202020204" pitchFamily="34" charset="0"/>
                </a:rPr>
                <a:t>(</a:t>
              </a:r>
              <a:r>
                <a:rPr lang="en-US" altLang="ru-RU" sz="1200" dirty="0">
                  <a:solidFill>
                    <a:schemeClr val="tx1"/>
                  </a:solidFill>
                  <a:latin typeface="Arial" panose="020B0604020202020204" pitchFamily="34" charset="0"/>
                </a:rPr>
                <a:t>subsample 2a</a:t>
              </a:r>
              <a:r>
                <a:rPr lang="ru-RU" altLang="ru-RU" sz="1200" dirty="0">
                  <a:solidFill>
                    <a:schemeClr val="tx1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41" name="Text Box 10">
              <a:extLst>
                <a:ext uri="{FF2B5EF4-FFF2-40B4-BE49-F238E27FC236}">
                  <a16:creationId xmlns:a16="http://schemas.microsoft.com/office/drawing/2014/main" id="{2EDFE7ED-05D6-0B12-E78F-8DCD36825C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5708" y="4219001"/>
              <a:ext cx="2160588" cy="652463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Sample_2b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</a:pPr>
              <a:r>
                <a:rPr lang="ru-RU" altLang="ru-RU" sz="1200" dirty="0">
                  <a:solidFill>
                    <a:schemeClr val="tx1"/>
                  </a:solidFill>
                  <a:latin typeface="Arial" panose="020B0604020202020204" pitchFamily="34" charset="0"/>
                </a:rPr>
                <a:t>(</a:t>
              </a:r>
              <a:r>
                <a:rPr lang="en-US" altLang="ru-RU" sz="1200" dirty="0">
                  <a:solidFill>
                    <a:schemeClr val="tx1"/>
                  </a:solidFill>
                  <a:latin typeface="Arial" panose="020B0604020202020204" pitchFamily="34" charset="0"/>
                </a:rPr>
                <a:t>subsample 2b</a:t>
              </a:r>
              <a:r>
                <a:rPr lang="ru-RU" altLang="ru-RU" sz="1200" dirty="0">
                  <a:solidFill>
                    <a:schemeClr val="tx1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DF0B7CB-22FF-8C50-06C3-1C97FDDA9E91}"/>
              </a:ext>
            </a:extLst>
          </p:cNvPr>
          <p:cNvGrpSpPr/>
          <p:nvPr/>
        </p:nvGrpSpPr>
        <p:grpSpPr>
          <a:xfrm>
            <a:off x="3719575" y="4358080"/>
            <a:ext cx="1567543" cy="1796439"/>
            <a:chOff x="3719575" y="4358080"/>
            <a:chExt cx="1567543" cy="1796439"/>
          </a:xfrm>
        </p:grpSpPr>
        <p:sp>
          <p:nvSpPr>
            <p:cNvPr id="42" name="Flowchart: Multidocument 41">
              <a:extLst>
                <a:ext uri="{FF2B5EF4-FFF2-40B4-BE49-F238E27FC236}">
                  <a16:creationId xmlns:a16="http://schemas.microsoft.com/office/drawing/2014/main" id="{CB1303DF-0501-FF45-BC7C-2C745980F9C9}"/>
                </a:ext>
              </a:extLst>
            </p:cNvPr>
            <p:cNvSpPr/>
            <p:nvPr/>
          </p:nvSpPr>
          <p:spPr>
            <a:xfrm>
              <a:off x="3719575" y="4888426"/>
              <a:ext cx="1567543" cy="1266093"/>
            </a:xfrm>
            <a:prstGeom prst="flowChartMultidocument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documents2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54DD39C-F4B2-B93A-0C58-84B4FE790C14}"/>
                </a:ext>
              </a:extLst>
            </p:cNvPr>
            <p:cNvCxnSpPr>
              <a:cxnSpLocks/>
            </p:cNvCxnSpPr>
            <p:nvPr/>
          </p:nvCxnSpPr>
          <p:spPr>
            <a:xfrm>
              <a:off x="4607551" y="4358080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9" name="Text Box 10">
            <a:extLst>
              <a:ext uri="{FF2B5EF4-FFF2-40B4-BE49-F238E27FC236}">
                <a16:creationId xmlns:a16="http://schemas.microsoft.com/office/drawing/2014/main" id="{94004F91-BCBC-F3E1-F6E0-A55B0A0EF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9598" y="971705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Sample_2a_2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subsample 2a state 2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53" name="Flowchart: Multidocument 52">
            <a:extLst>
              <a:ext uri="{FF2B5EF4-FFF2-40B4-BE49-F238E27FC236}">
                <a16:creationId xmlns:a16="http://schemas.microsoft.com/office/drawing/2014/main" id="{C34E2817-B967-6D26-CD01-1D6DAAE15650}"/>
              </a:ext>
            </a:extLst>
          </p:cNvPr>
          <p:cNvSpPr/>
          <p:nvPr/>
        </p:nvSpPr>
        <p:spPr>
          <a:xfrm>
            <a:off x="10162243" y="2173798"/>
            <a:ext cx="1567543" cy="1266093"/>
          </a:xfrm>
          <a:prstGeom prst="flowChartMultidocument">
            <a:avLst/>
          </a:prstGeom>
          <a:solidFill>
            <a:schemeClr val="bg1">
              <a:lumMod val="5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Documents2a_2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C949F08-3575-0DC7-83C4-E2241457AFC9}"/>
              </a:ext>
            </a:extLst>
          </p:cNvPr>
          <p:cNvCxnSpPr>
            <a:cxnSpLocks/>
            <a:endCxn id="53" idx="0"/>
          </p:cNvCxnSpPr>
          <p:nvPr/>
        </p:nvCxnSpPr>
        <p:spPr>
          <a:xfrm>
            <a:off x="11050219" y="1634216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55" name="Text Box 10">
            <a:extLst>
              <a:ext uri="{FF2B5EF4-FFF2-40B4-BE49-F238E27FC236}">
                <a16:creationId xmlns:a16="http://schemas.microsoft.com/office/drawing/2014/main" id="{42EDC877-4329-2D15-1624-AF168FC6D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1271" y="3656286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Sample_2b_2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>
                <a:solidFill>
                  <a:schemeClr val="tx1"/>
                </a:solidFill>
                <a:latin typeface="Arial" panose="020B0604020202020204" pitchFamily="34" charset="0"/>
              </a:rPr>
              <a:t>subsample 2b 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state 2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56" name="Flowchart: Multidocument 55">
            <a:extLst>
              <a:ext uri="{FF2B5EF4-FFF2-40B4-BE49-F238E27FC236}">
                <a16:creationId xmlns:a16="http://schemas.microsoft.com/office/drawing/2014/main" id="{8063DD91-A237-C04C-ADB6-EA381C0621D6}"/>
              </a:ext>
            </a:extLst>
          </p:cNvPr>
          <p:cNvSpPr/>
          <p:nvPr/>
        </p:nvSpPr>
        <p:spPr>
          <a:xfrm>
            <a:off x="10163916" y="4858379"/>
            <a:ext cx="1567543" cy="1266093"/>
          </a:xfrm>
          <a:prstGeom prst="flowChartMultidocument">
            <a:avLst/>
          </a:prstGeom>
          <a:solidFill>
            <a:schemeClr val="bg1">
              <a:lumMod val="5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Documents2b_2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C0B7B76-6B03-6841-B3BF-680CEE9A96AE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11051892" y="4318797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0D512E1-0373-74F9-EBAC-E95DD47B2AE9}"/>
              </a:ext>
            </a:extLst>
          </p:cNvPr>
          <p:cNvCxnSpPr>
            <a:cxnSpLocks/>
            <a:stCxn id="41" idx="3"/>
            <a:endCxn id="55" idx="1"/>
          </p:cNvCxnSpPr>
          <p:nvPr/>
        </p:nvCxnSpPr>
        <p:spPr>
          <a:xfrm flipV="1">
            <a:off x="8826296" y="3982518"/>
            <a:ext cx="1074975" cy="562715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0F2A870-E5CF-0F50-3540-2633688DC36F}"/>
              </a:ext>
            </a:extLst>
          </p:cNvPr>
          <p:cNvSpPr txBox="1"/>
          <p:nvPr/>
        </p:nvSpPr>
        <p:spPr>
          <a:xfrm rot="19837486">
            <a:off x="8767195" y="3931302"/>
            <a:ext cx="991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</a:rPr>
              <a:t>oxidation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35245A-BF8D-586C-D083-A1BC751BE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724" y="1397715"/>
            <a:ext cx="3824456" cy="17795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26C572D-20B7-80B9-F7BD-95FE8D9ACCC1}"/>
              </a:ext>
            </a:extLst>
          </p:cNvPr>
          <p:cNvGrpSpPr/>
          <p:nvPr/>
        </p:nvGrpSpPr>
        <p:grpSpPr>
          <a:xfrm>
            <a:off x="1477108" y="2893925"/>
            <a:ext cx="2502045" cy="1137845"/>
            <a:chOff x="1477108" y="2893925"/>
            <a:chExt cx="2502045" cy="113784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2A8ACBF-2F75-2B96-4794-9D3622E1E184}"/>
                </a:ext>
              </a:extLst>
            </p:cNvPr>
            <p:cNvGrpSpPr/>
            <p:nvPr/>
          </p:nvGrpSpPr>
          <p:grpSpPr>
            <a:xfrm>
              <a:off x="2304683" y="3686790"/>
              <a:ext cx="1674470" cy="344980"/>
              <a:chOff x="2304683" y="3686790"/>
              <a:chExt cx="1674470" cy="344980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E989F477-9A98-7B4A-F6FA-1756407C0C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683" y="4031770"/>
                <a:ext cx="1192149" cy="0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0070C0">
                    <a:alpha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DD6333-E85E-DB72-8168-8BA9CD311679}"/>
                  </a:ext>
                </a:extLst>
              </p:cNvPr>
              <p:cNvSpPr txBox="1"/>
              <p:nvPr/>
            </p:nvSpPr>
            <p:spPr>
              <a:xfrm>
                <a:off x="2332898" y="3686790"/>
                <a:ext cx="164625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:r>
                  <a:rPr lang="en-US" sz="1600" dirty="0">
                    <a:solidFill>
                      <a:prstClr val="black"/>
                    </a:solidFill>
                  </a:rPr>
                  <a:t>annealing</a:t>
                </a:r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21600FE-8D59-C053-F3EA-41A9E2C840D7}"/>
                </a:ext>
              </a:extLst>
            </p:cNvPr>
            <p:cNvCxnSpPr>
              <a:cxnSpLocks/>
            </p:cNvCxnSpPr>
            <p:nvPr/>
          </p:nvCxnSpPr>
          <p:spPr>
            <a:xfrm>
              <a:off x="1477108" y="2893925"/>
              <a:ext cx="1436914" cy="844062"/>
            </a:xfrm>
            <a:prstGeom prst="straightConnector1">
              <a:avLst/>
            </a:prstGeom>
            <a:noFill/>
            <a:ln w="63500" cap="flat" cmpd="sng" algn="ctr">
              <a:solidFill>
                <a:schemeClr val="accent4"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53B970-27A4-9025-ECFB-65B715BE9945}"/>
              </a:ext>
            </a:extLst>
          </p:cNvPr>
          <p:cNvGrpSpPr/>
          <p:nvPr/>
        </p:nvGrpSpPr>
        <p:grpSpPr>
          <a:xfrm>
            <a:off x="5196673" y="3086518"/>
            <a:ext cx="1515631" cy="1163935"/>
            <a:chOff x="5196673" y="3086518"/>
            <a:chExt cx="1515631" cy="1163935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224DA7A-2AF7-DB62-1E34-0BB935E24F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32493" y="3858567"/>
              <a:ext cx="1079811" cy="175526"/>
            </a:xfrm>
            <a:prstGeom prst="straightConnector1">
              <a:avLst/>
            </a:prstGeom>
            <a:noFill/>
            <a:ln w="63500" cap="flat" cmpd="sng" algn="ctr">
              <a:solidFill>
                <a:srgbClr val="00B05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AE05135-84A4-A3EA-18E1-BF716C1D8AE8}"/>
                </a:ext>
              </a:extLst>
            </p:cNvPr>
            <p:cNvSpPr txBox="1"/>
            <p:nvPr/>
          </p:nvSpPr>
          <p:spPr>
            <a:xfrm>
              <a:off x="5690727" y="3594780"/>
              <a:ext cx="89095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splitting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07DCD58-97D0-E014-D88B-F72514B54A44}"/>
                </a:ext>
              </a:extLst>
            </p:cNvPr>
            <p:cNvCxnSpPr>
              <a:cxnSpLocks/>
            </p:cNvCxnSpPr>
            <p:nvPr/>
          </p:nvCxnSpPr>
          <p:spPr>
            <a:xfrm>
              <a:off x="5634169" y="4025719"/>
              <a:ext cx="1058039" cy="224734"/>
            </a:xfrm>
            <a:prstGeom prst="straightConnector1">
              <a:avLst/>
            </a:prstGeom>
            <a:noFill/>
            <a:ln w="63500" cap="flat" cmpd="sng" algn="ctr">
              <a:solidFill>
                <a:srgbClr val="00B05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F06ED51-FFA6-05B7-9AEA-B368F7EB65F9}"/>
                </a:ext>
              </a:extLst>
            </p:cNvPr>
            <p:cNvCxnSpPr>
              <a:cxnSpLocks/>
            </p:cNvCxnSpPr>
            <p:nvPr/>
          </p:nvCxnSpPr>
          <p:spPr>
            <a:xfrm>
              <a:off x="5196673" y="3086518"/>
              <a:ext cx="932822" cy="601227"/>
            </a:xfrm>
            <a:prstGeom prst="straightConnector1">
              <a:avLst/>
            </a:prstGeom>
            <a:noFill/>
            <a:ln w="63500" cap="flat" cmpd="sng" algn="ctr">
              <a:solidFill>
                <a:schemeClr val="accent4"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514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49" grpId="0" animBg="1"/>
      <p:bldP spid="53" grpId="0" animBg="1"/>
      <p:bldP spid="55" grpId="0" animBg="1"/>
      <p:bldP spid="56" grpId="0" animBg="1"/>
      <p:bldP spid="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 API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43C5E-F731-F0C7-5822-B912CFF0F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https://mdi.matinf.pro/home/doc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3F68D-E1AD-EC79-ED03-1DA23A9E677B}"/>
              </a:ext>
            </a:extLst>
          </p:cNvPr>
          <p:cNvSpPr txBox="1"/>
          <p:nvPr/>
        </p:nvSpPr>
        <p:spPr>
          <a:xfrm>
            <a:off x="6591719" y="2429008"/>
            <a:ext cx="529883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800" b="1" dirty="0">
                <a:solidFill>
                  <a:prstClr val="black"/>
                </a:solidFill>
              </a:rPr>
              <a:t>POST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vroapi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/v1/execute</a:t>
            </a:r>
          </a:p>
          <a:p>
            <a:pPr defTabSz="685800"/>
            <a:r>
              <a:rPr lang="en-US" sz="1800" dirty="0">
                <a:solidFill>
                  <a:srgbClr val="212121"/>
                </a:solidFill>
                <a:latin typeface="Inter"/>
              </a:rPr>
              <a:t>Executes SQL statement and returns </a:t>
            </a:r>
            <a:r>
              <a:rPr lang="en-US" dirty="0">
                <a:solidFill>
                  <a:srgbClr val="212121"/>
                </a:solidFill>
                <a:latin typeface="Inter"/>
              </a:rPr>
              <a:t>dataset (</a:t>
            </a:r>
            <a:r>
              <a:rPr lang="en-US" sz="1800" dirty="0">
                <a:solidFill>
                  <a:srgbClr val="212121"/>
                </a:solidFill>
                <a:latin typeface="Inter"/>
              </a:rPr>
              <a:t>in JSON)</a:t>
            </a:r>
          </a:p>
        </p:txBody>
      </p:sp>
      <p:pic>
        <p:nvPicPr>
          <p:cNvPr id="1026" name="Picture 2" descr="Database schema">
            <a:extLst>
              <a:ext uri="{FF2B5EF4-FFF2-40B4-BE49-F238E27FC236}">
                <a16:creationId xmlns:a16="http://schemas.microsoft.com/office/drawing/2014/main" id="{F39143BB-E2CC-BEF8-085B-6FA7E56E7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5" y="904353"/>
            <a:ext cx="5763356" cy="520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EF79D6-8352-EDF4-43A3-BB8D316F58A6}"/>
              </a:ext>
            </a:extLst>
          </p:cNvPr>
          <p:cNvSpPr txBox="1"/>
          <p:nvPr/>
        </p:nvSpPr>
        <p:spPr>
          <a:xfrm>
            <a:off x="6089301" y="855338"/>
            <a:ext cx="596872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200" b="1" dirty="0">
                <a:solidFill>
                  <a:prstClr val="black"/>
                </a:solidFill>
              </a:rPr>
              <a:t>Two architectural implementation opportunities:</a:t>
            </a:r>
          </a:p>
          <a:p>
            <a:pPr marL="342900" indent="-342900" defTabSz="685800">
              <a:buAutoNum type="arabicParenR"/>
            </a:pPr>
            <a:r>
              <a:rPr lang="en-US" dirty="0">
                <a:solidFill>
                  <a:prstClr val="black"/>
                </a:solidFill>
              </a:rPr>
              <a:t>Provide a set of methods to deal with each table</a:t>
            </a:r>
          </a:p>
          <a:p>
            <a:pPr marL="342900" indent="-342900" defTabSz="685800">
              <a:buAutoNum type="arabicParenR"/>
            </a:pPr>
            <a:r>
              <a:rPr lang="en-US" dirty="0">
                <a:solidFill>
                  <a:prstClr val="black"/>
                </a:solidFill>
              </a:rPr>
              <a:t>Develop read-only views and let user introduce queries over them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9A36DE-8F49-B227-484F-9F8D63FB3DA1}"/>
              </a:ext>
            </a:extLst>
          </p:cNvPr>
          <p:cNvSpPr txBox="1"/>
          <p:nvPr/>
        </p:nvSpPr>
        <p:spPr>
          <a:xfrm>
            <a:off x="6601767" y="3505856"/>
            <a:ext cx="529883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800" b="1" dirty="0">
                <a:solidFill>
                  <a:prstClr val="black"/>
                </a:solidFill>
              </a:rPr>
              <a:t>GET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vroapi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/v1/download</a:t>
            </a:r>
          </a:p>
          <a:p>
            <a:pPr defTabSz="685800"/>
            <a:r>
              <a:rPr lang="en-US" dirty="0">
                <a:solidFill>
                  <a:srgbClr val="212121"/>
                </a:solidFill>
                <a:latin typeface="Inter"/>
              </a:rPr>
              <a:t>Downloads document by specified identifier (</a:t>
            </a:r>
            <a:r>
              <a:rPr lang="en-US" dirty="0" err="1">
                <a:solidFill>
                  <a:srgbClr val="212121"/>
                </a:solidFill>
                <a:latin typeface="Inter"/>
              </a:rPr>
              <a:t>ObjectId</a:t>
            </a:r>
            <a:r>
              <a:rPr lang="en-US" dirty="0">
                <a:solidFill>
                  <a:srgbClr val="212121"/>
                </a:solidFill>
                <a:latin typeface="Inter"/>
              </a:rPr>
              <a:t>)</a:t>
            </a:r>
            <a:endParaRPr lang="en-US" sz="1800" dirty="0">
              <a:solidFill>
                <a:srgbClr val="212121"/>
              </a:solidFill>
              <a:latin typeface="Inter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65C286-A6EE-A746-4510-04A33198147A}"/>
              </a:ext>
            </a:extLst>
          </p:cNvPr>
          <p:cNvGrpSpPr/>
          <p:nvPr/>
        </p:nvGrpSpPr>
        <p:grpSpPr>
          <a:xfrm>
            <a:off x="6679877" y="5527822"/>
            <a:ext cx="3984774" cy="646331"/>
            <a:chOff x="6679877" y="5527822"/>
            <a:chExt cx="3984774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7D8B74-21F1-977B-610A-CE8A60FE7418}"/>
                </a:ext>
              </a:extLst>
            </p:cNvPr>
            <p:cNvSpPr txBox="1"/>
            <p:nvPr/>
          </p:nvSpPr>
          <p:spPr>
            <a:xfrm>
              <a:off x="7136843" y="5527822"/>
              <a:ext cx="35278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Database schema documentation:</a:t>
              </a:r>
            </a:p>
            <a:p>
              <a:r>
                <a:rPr lang="en-US" dirty="0">
                  <a:hlinkClick r:id="rId3"/>
                </a:rPr>
                <a:t>https://mdi.matinf.pro/home/doc</a:t>
              </a:r>
              <a:endParaRPr lang="en-US" dirty="0"/>
            </a:p>
          </p:txBody>
        </p:sp>
        <p:pic>
          <p:nvPicPr>
            <p:cNvPr id="9" name="Picture 8" descr="A computer screen shot of a folder&#10;&#10;Description automatically generated">
              <a:extLst>
                <a:ext uri="{FF2B5EF4-FFF2-40B4-BE49-F238E27FC236}">
                  <a16:creationId xmlns:a16="http://schemas.microsoft.com/office/drawing/2014/main" id="{E6368762-C5FF-A16C-C0F3-FD6C37338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877" y="5646335"/>
              <a:ext cx="474551" cy="474551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8633E7-ABD9-DAEF-DA42-B17EC9F0C28B}"/>
              </a:ext>
            </a:extLst>
          </p:cNvPr>
          <p:cNvSpPr/>
          <p:nvPr/>
        </p:nvSpPr>
        <p:spPr>
          <a:xfrm>
            <a:off x="6100808" y="1520227"/>
            <a:ext cx="5670646" cy="574789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data queries for advances users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43C5E-F731-F0C7-5822-B912CFF0F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569" y="6362393"/>
            <a:ext cx="8956431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https://mdi.matinf.pro/vroui</a:t>
            </a:r>
            <a:endParaRPr lang="en-US" dirty="0"/>
          </a:p>
          <a:p>
            <a:pPr indent="0">
              <a:buNone/>
            </a:pPr>
            <a:r>
              <a:rPr lang="en-US" b="1" dirty="0"/>
              <a:t>EDX</a:t>
            </a:r>
            <a:r>
              <a:rPr lang="en-US" dirty="0"/>
              <a:t> - Energy-Dispersive X-ray spectroscopy;	 </a:t>
            </a:r>
            <a:r>
              <a:rPr lang="en-US" b="1" dirty="0"/>
              <a:t>XRD</a:t>
            </a:r>
            <a:r>
              <a:rPr lang="en-US" dirty="0"/>
              <a:t> - X-ray diffraction;	</a:t>
            </a:r>
            <a:r>
              <a:rPr lang="en-US" b="1" dirty="0"/>
              <a:t>4PP</a:t>
            </a:r>
            <a:r>
              <a:rPr lang="en-US" dirty="0"/>
              <a:t> – 4 Points Measurement (Resistance); </a:t>
            </a:r>
            <a:br>
              <a:rPr lang="ru-RU" dirty="0"/>
            </a:br>
            <a:r>
              <a:rPr lang="en-US" b="1" dirty="0"/>
              <a:t>SDC</a:t>
            </a:r>
            <a:r>
              <a:rPr lang="en-US" dirty="0"/>
              <a:t> - Scanning Droplet Cell;</a:t>
            </a:r>
            <a:r>
              <a:rPr lang="ru-RU" dirty="0"/>
              <a:t>	</a:t>
            </a:r>
            <a:r>
              <a:rPr lang="en-US" b="1" dirty="0"/>
              <a:t>SECCM</a:t>
            </a:r>
            <a:r>
              <a:rPr lang="en-US" dirty="0"/>
              <a:t> - Scanning </a:t>
            </a:r>
            <a:r>
              <a:rPr lang="en-US" dirty="0" err="1"/>
              <a:t>ElectroChemical</a:t>
            </a:r>
            <a:r>
              <a:rPr lang="en-US" dirty="0"/>
              <a:t> Cell Microscopy</a:t>
            </a:r>
            <a:endParaRPr lang="ru-RU" dirty="0"/>
          </a:p>
          <a:p>
            <a:pPr indent="0">
              <a:buNone/>
            </a:pPr>
            <a:endParaRPr lang="ru-R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2F330D-BB8A-0133-EC08-554695FED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4" y="1597686"/>
            <a:ext cx="5705346" cy="4612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CE9145-AA01-9A09-1808-1DE7F3487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623" y="2682518"/>
            <a:ext cx="5456256" cy="35926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7C9AEF-4821-3703-6DCD-231DBFD7E13D}"/>
              </a:ext>
            </a:extLst>
          </p:cNvPr>
          <p:cNvSpPr txBox="1"/>
          <p:nvPr/>
        </p:nvSpPr>
        <p:spPr>
          <a:xfrm>
            <a:off x="200966" y="894863"/>
            <a:ext cx="6420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800" dirty="0">
                <a:solidFill>
                  <a:prstClr val="black"/>
                </a:solidFill>
              </a:rPr>
              <a:t>Show samples having </a:t>
            </a:r>
            <a:r>
              <a:rPr lang="en-US" b="1" dirty="0">
                <a:solidFill>
                  <a:prstClr val="black"/>
                </a:solidFill>
              </a:rPr>
              <a:t>Au-Pd-Rh-Pt</a:t>
            </a:r>
            <a:r>
              <a:rPr lang="en-US" dirty="0">
                <a:solidFill>
                  <a:prstClr val="black"/>
                </a:solidFill>
              </a:rPr>
              <a:t> and how many characterization documents for them we have (</a:t>
            </a:r>
            <a:r>
              <a:rPr lang="en-US" b="1" dirty="0">
                <a:solidFill>
                  <a:prstClr val="black"/>
                </a:solidFill>
              </a:rPr>
              <a:t>EDX, XRD, 4PP, SDC, SECCM</a:t>
            </a:r>
            <a:r>
              <a:rPr lang="en-US" dirty="0">
                <a:solidFill>
                  <a:prstClr val="black"/>
                </a:solidFill>
              </a:rPr>
              <a:t>)</a:t>
            </a: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7E2EB4-5F69-9573-5A14-90B46E41BD10}"/>
              </a:ext>
            </a:extLst>
          </p:cNvPr>
          <p:cNvSpPr txBox="1"/>
          <p:nvPr/>
        </p:nvSpPr>
        <p:spPr>
          <a:xfrm>
            <a:off x="6554037" y="1919796"/>
            <a:ext cx="5637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800" dirty="0">
                <a:solidFill>
                  <a:prstClr val="black"/>
                </a:solidFill>
              </a:rPr>
              <a:t>Show samples (identifiers) that have all enlisted </a:t>
            </a:r>
            <a:r>
              <a:rPr lang="en-US" sz="1800" dirty="0" err="1">
                <a:solidFill>
                  <a:prstClr val="black"/>
                </a:solidFill>
              </a:rPr>
              <a:t>characterisations</a:t>
            </a:r>
            <a:r>
              <a:rPr lang="en-US" sz="1800" dirty="0">
                <a:solidFill>
                  <a:prstClr val="black"/>
                </a:solidFill>
              </a:rPr>
              <a:t>: EDX, XRD, Resistance, Thickness, Photo</a:t>
            </a: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83D02F-3DF4-C3BA-7AE4-050358409BCB}"/>
              </a:ext>
            </a:extLst>
          </p:cNvPr>
          <p:cNvSpPr txBox="1"/>
          <p:nvPr/>
        </p:nvSpPr>
        <p:spPr>
          <a:xfrm>
            <a:off x="8664192" y="121809"/>
            <a:ext cx="3527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Database schema documentation:</a:t>
            </a:r>
          </a:p>
          <a:p>
            <a:r>
              <a:rPr lang="en-US" dirty="0">
                <a:hlinkClick r:id="rId6"/>
              </a:rPr>
              <a:t>https://mdi.matinf.pro/home/doc</a:t>
            </a:r>
            <a:endParaRPr lang="en-US" dirty="0"/>
          </a:p>
        </p:txBody>
      </p:sp>
      <p:pic>
        <p:nvPicPr>
          <p:cNvPr id="4" name="Picture 3" descr="A computer screen shot of a folder&#10;&#10;Description automatically generated">
            <a:extLst>
              <a:ext uri="{FF2B5EF4-FFF2-40B4-BE49-F238E27FC236}">
                <a16:creationId xmlns:a16="http://schemas.microsoft.com/office/drawing/2014/main" id="{EAAA3786-419F-B9F8-8228-DF9BE833A8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26" y="240322"/>
            <a:ext cx="474551" cy="47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1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for running arbitrary read-only queries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43C5E-F731-F0C7-5822-B912CFF0F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https://www.postman.com/downloads/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73447-631B-3869-5ABF-AFCBB7A66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96" y="844061"/>
            <a:ext cx="5883591" cy="53758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E5E021-6343-F01A-72DF-0B902C682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0817" y="4383236"/>
            <a:ext cx="3145271" cy="18413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24E1F2-064A-7756-C574-8CB234984737}"/>
              </a:ext>
            </a:extLst>
          </p:cNvPr>
          <p:cNvGrpSpPr/>
          <p:nvPr/>
        </p:nvGrpSpPr>
        <p:grpSpPr>
          <a:xfrm>
            <a:off x="6181830" y="1626231"/>
            <a:ext cx="5680991" cy="2970044"/>
            <a:chOff x="6181830" y="1626231"/>
            <a:chExt cx="5680991" cy="297004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7E2EB4-5F69-9573-5A14-90B46E41BD10}"/>
                </a:ext>
              </a:extLst>
            </p:cNvPr>
            <p:cNvSpPr txBox="1"/>
            <p:nvPr/>
          </p:nvSpPr>
          <p:spPr>
            <a:xfrm>
              <a:off x="6224858" y="1626231"/>
              <a:ext cx="5637963" cy="2970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800" b="1" dirty="0">
                  <a:solidFill>
                    <a:srgbClr val="212121"/>
                  </a:solidFill>
                  <a:latin typeface="Inter"/>
                </a:rPr>
                <a:t>Python </a:t>
              </a:r>
              <a:r>
                <a:rPr lang="en-US" sz="1800" dirty="0">
                  <a:solidFill>
                    <a:srgbClr val="212121"/>
                  </a:solidFill>
                  <a:latin typeface="Inter"/>
                </a:rPr>
                <a:t>wrapper to use API:</a:t>
              </a: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1. Specify tenant URL (since numerous tenants exist)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service_url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300" dirty="0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"https://mdi.matinf.pro"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tenant URL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2. Specify API Key ("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VroApi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" user claim)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api_key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300" dirty="0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"&lt;</a:t>
              </a:r>
              <a:r>
                <a:rPr lang="en-US" sz="1300" dirty="0" err="1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api</a:t>
              </a:r>
              <a:r>
                <a:rPr lang="en-US" sz="1300" dirty="0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-key&gt;"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your 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api_key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here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3. Create a client object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client = </a:t>
              </a:r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MatInfWebApiClient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service_url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 </a:t>
              </a:r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api_key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</a:p>
            <a:p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4. Execute SQL and get result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result = </a:t>
              </a:r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client.</a:t>
              </a:r>
              <a:r>
                <a:rPr lang="en-US" sz="1300" b="1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execute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sz="1300" dirty="0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"select * from </a:t>
              </a:r>
              <a:r>
                <a:rPr lang="en-US" sz="1300" dirty="0" err="1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vroTypeInfo</a:t>
              </a:r>
              <a:r>
                <a:rPr lang="en-US" sz="1300" dirty="0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"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result – contains JSON</a:t>
              </a: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client.dataframe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– contains pandas 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dataframe</a:t>
              </a:r>
              <a:endParaRPr lang="en-US" sz="13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3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8AAA8C4-EE5C-0A67-25D7-D116418EFEEF}"/>
                </a:ext>
              </a:extLst>
            </p:cNvPr>
            <p:cNvSpPr/>
            <p:nvPr/>
          </p:nvSpPr>
          <p:spPr>
            <a:xfrm>
              <a:off x="6181830" y="3707843"/>
              <a:ext cx="5413967" cy="251208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F5B277F-1301-6DAD-FFFA-41C49234009A}"/>
              </a:ext>
            </a:extLst>
          </p:cNvPr>
          <p:cNvSpPr txBox="1"/>
          <p:nvPr/>
        </p:nvSpPr>
        <p:spPr>
          <a:xfrm>
            <a:off x="6279202" y="831701"/>
            <a:ext cx="529883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800" b="1" dirty="0">
                <a:solidFill>
                  <a:prstClr val="black"/>
                </a:solidFill>
              </a:rPr>
              <a:t>POST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vroapi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/v1/execute</a:t>
            </a:r>
          </a:p>
          <a:p>
            <a:pPr defTabSz="685800"/>
            <a:r>
              <a:rPr lang="en-US" sz="1800" dirty="0">
                <a:solidFill>
                  <a:srgbClr val="212121"/>
                </a:solidFill>
                <a:latin typeface="Inter"/>
              </a:rPr>
              <a:t>Executes SQL statement and returns </a:t>
            </a:r>
            <a:r>
              <a:rPr lang="en-US" dirty="0">
                <a:solidFill>
                  <a:srgbClr val="212121"/>
                </a:solidFill>
                <a:latin typeface="Inter"/>
              </a:rPr>
              <a:t>dataset (</a:t>
            </a:r>
            <a:r>
              <a:rPr lang="en-US" sz="1800" dirty="0">
                <a:solidFill>
                  <a:srgbClr val="212121"/>
                </a:solidFill>
                <a:latin typeface="Inter"/>
              </a:rPr>
              <a:t>in JSON)</a:t>
            </a:r>
          </a:p>
        </p:txBody>
      </p:sp>
    </p:spTree>
    <p:extLst>
      <p:ext uri="{BB962C8B-B14F-4D97-AF65-F5344CB8AC3E}">
        <p14:creationId xmlns:p14="http://schemas.microsoft.com/office/powerpoint/2010/main" val="14946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for downloading documents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43C5E-F731-F0C7-5822-B912CFF0F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https://www.postman.com/downloads/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6025BB-462C-F327-7471-1DB379E9E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5" y="765578"/>
            <a:ext cx="5298830" cy="547947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38B5536-2720-E075-F1DB-7C68E4093D19}"/>
              </a:ext>
            </a:extLst>
          </p:cNvPr>
          <p:cNvGrpSpPr/>
          <p:nvPr/>
        </p:nvGrpSpPr>
        <p:grpSpPr>
          <a:xfrm>
            <a:off x="6178559" y="1637805"/>
            <a:ext cx="5637963" cy="2970044"/>
            <a:chOff x="6178559" y="1637805"/>
            <a:chExt cx="5637963" cy="297004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7E2EB4-5F69-9573-5A14-90B46E41BD10}"/>
                </a:ext>
              </a:extLst>
            </p:cNvPr>
            <p:cNvSpPr txBox="1"/>
            <p:nvPr/>
          </p:nvSpPr>
          <p:spPr>
            <a:xfrm>
              <a:off x="6178559" y="1637805"/>
              <a:ext cx="5637963" cy="2970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800" b="1" dirty="0">
                  <a:solidFill>
                    <a:srgbClr val="212121"/>
                  </a:solidFill>
                  <a:latin typeface="Inter"/>
                </a:rPr>
                <a:t>Python </a:t>
              </a:r>
              <a:r>
                <a:rPr lang="en-US" sz="1800" dirty="0">
                  <a:solidFill>
                    <a:srgbClr val="212121"/>
                  </a:solidFill>
                  <a:latin typeface="Inter"/>
                </a:rPr>
                <a:t>wrapper to use API:</a:t>
              </a: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1. Specify tenant URL (since numerous tenants exist)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service_url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300" dirty="0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"https://mdi.matinf.pro"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tenant URL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2. Specify API Key ("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VroApi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" user claim)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api_key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en-US" sz="1300" dirty="0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"&lt;</a:t>
              </a:r>
              <a:r>
                <a:rPr lang="en-US" sz="1300" dirty="0" err="1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api</a:t>
              </a:r>
              <a:r>
                <a:rPr lang="en-US" sz="1300" dirty="0">
                  <a:solidFill>
                    <a:srgbClr val="A31515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-key&gt;"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your 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api_key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here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3. Create a client object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client = </a:t>
              </a:r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MatInfWebApiClient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service_url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 </a:t>
              </a:r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api_key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</a:p>
            <a:p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4. Download object file by 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ObjectId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result = </a:t>
              </a:r>
              <a:r>
                <a:rPr lang="en-US" sz="1300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client.</a:t>
              </a:r>
              <a:r>
                <a:rPr lang="en-US" sz="1300" b="1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download</a:t>
              </a:r>
              <a:r>
                <a:rPr lang="en-US" sz="1300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(43511)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ObjectId</a:t>
              </a:r>
              <a:endParaRPr lang="en-US" sz="13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result – contains HTTP response</a:t>
              </a: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result.content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– contains file data</a:t>
              </a:r>
            </a:p>
            <a:p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# </a:t>
              </a:r>
              <a:r>
                <a:rPr lang="en-US" sz="1300" dirty="0" err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client.file_name</a:t>
              </a:r>
              <a:r>
                <a:rPr lang="en-US" sz="1300" dirty="0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– contains file name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230973F-E07A-96E8-686E-71E81CD37DC5}"/>
                </a:ext>
              </a:extLst>
            </p:cNvPr>
            <p:cNvSpPr/>
            <p:nvPr/>
          </p:nvSpPr>
          <p:spPr>
            <a:xfrm>
              <a:off x="6181830" y="3707843"/>
              <a:ext cx="5413967" cy="251208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E3385F-491F-2418-3DF9-F47D216AB02D}"/>
              </a:ext>
            </a:extLst>
          </p:cNvPr>
          <p:cNvSpPr txBox="1"/>
          <p:nvPr/>
        </p:nvSpPr>
        <p:spPr>
          <a:xfrm>
            <a:off x="6254526" y="855254"/>
            <a:ext cx="529883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800" b="1" dirty="0">
                <a:solidFill>
                  <a:prstClr val="black"/>
                </a:solidFill>
              </a:rPr>
              <a:t>GET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vroapi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/v1/download</a:t>
            </a:r>
          </a:p>
          <a:p>
            <a:pPr defTabSz="685800"/>
            <a:r>
              <a:rPr lang="en-US" dirty="0">
                <a:solidFill>
                  <a:srgbClr val="212121"/>
                </a:solidFill>
                <a:latin typeface="Inter"/>
              </a:rPr>
              <a:t>Downloads document by specified identifier (</a:t>
            </a:r>
            <a:r>
              <a:rPr lang="en-US" dirty="0" err="1">
                <a:solidFill>
                  <a:srgbClr val="212121"/>
                </a:solidFill>
                <a:latin typeface="Inter"/>
              </a:rPr>
              <a:t>ObjectId</a:t>
            </a:r>
            <a:r>
              <a:rPr lang="en-US" dirty="0">
                <a:solidFill>
                  <a:srgbClr val="212121"/>
                </a:solidFill>
                <a:latin typeface="Inter"/>
              </a:rPr>
              <a:t>)</a:t>
            </a:r>
            <a:endParaRPr lang="en-US" sz="1800" dirty="0">
              <a:solidFill>
                <a:srgbClr val="212121"/>
              </a:solidFill>
              <a:latin typeface="Int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F38E17-FB53-853B-1260-7A7EB212D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311" y="4757195"/>
            <a:ext cx="1372772" cy="129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0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Workflow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4462" y="6362393"/>
            <a:ext cx="8997538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b="1" dirty="0"/>
              <a:t>EDX</a:t>
            </a:r>
            <a:r>
              <a:rPr lang="en-US" sz="1200" dirty="0"/>
              <a:t> – Energy-Dispersive X-ray spectroscopy (to determine composition)	</a:t>
            </a:r>
            <a:r>
              <a:rPr lang="en-US" sz="1200" b="1" dirty="0"/>
              <a:t>XRD</a:t>
            </a:r>
            <a:r>
              <a:rPr lang="en-US" sz="1200" dirty="0"/>
              <a:t> – X-Ray Diffraction (to determine crystallographic structure)</a:t>
            </a:r>
            <a:br>
              <a:rPr lang="en-US" dirty="0"/>
            </a:br>
            <a:r>
              <a:rPr lang="en-US" sz="900" i="1" dirty="0"/>
              <a:t>RDM Image source</a:t>
            </a:r>
            <a:r>
              <a:rPr lang="en-US" sz="900" dirty="0"/>
              <a:t>: </a:t>
            </a:r>
            <a:r>
              <a:rPr lang="en-US" sz="900" dirty="0" err="1"/>
              <a:t>Yazdi</a:t>
            </a:r>
            <a:r>
              <a:rPr lang="en-US" sz="900" dirty="0"/>
              <a:t>, M., </a:t>
            </a:r>
            <a:r>
              <a:rPr lang="en-US" sz="900" dirty="0" err="1"/>
              <a:t>Politze</a:t>
            </a:r>
            <a:r>
              <a:rPr lang="en-US" sz="900" dirty="0"/>
              <a:t>, M. and Müller, M. (2024) ‘A Novel Approach to Outlining Research Data Management Life Cycle: A Case Study’, Research gate, accessed 15.05.2024</a:t>
            </a:r>
          </a:p>
          <a:p>
            <a:pPr indent="0">
              <a:buNone/>
            </a:pPr>
            <a:endParaRPr lang="en-US" sz="900" dirty="0">
              <a:solidFill>
                <a:srgbClr val="0070C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D4107F-AEFD-34BB-D040-2AB6EFB2944F}"/>
              </a:ext>
            </a:extLst>
          </p:cNvPr>
          <p:cNvGrpSpPr/>
          <p:nvPr/>
        </p:nvGrpSpPr>
        <p:grpSpPr>
          <a:xfrm>
            <a:off x="3751399" y="3724272"/>
            <a:ext cx="1567543" cy="1805675"/>
            <a:chOff x="3751399" y="3724272"/>
            <a:chExt cx="1567543" cy="1805675"/>
          </a:xfrm>
        </p:grpSpPr>
        <p:sp>
          <p:nvSpPr>
            <p:cNvPr id="53" name="Flowchart: Multidocument 52">
              <a:extLst>
                <a:ext uri="{FF2B5EF4-FFF2-40B4-BE49-F238E27FC236}">
                  <a16:creationId xmlns:a16="http://schemas.microsoft.com/office/drawing/2014/main" id="{C34E2817-B967-6D26-CD01-1D6DAAE15650}"/>
                </a:ext>
              </a:extLst>
            </p:cNvPr>
            <p:cNvSpPr/>
            <p:nvPr/>
          </p:nvSpPr>
          <p:spPr>
            <a:xfrm>
              <a:off x="3751399" y="4263854"/>
              <a:ext cx="1567543" cy="1266093"/>
            </a:xfrm>
            <a:prstGeom prst="flowChartMultidocument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u="sng" dirty="0" err="1">
                  <a:solidFill>
                    <a:schemeClr val="tx1"/>
                  </a:solidFill>
                </a:rPr>
                <a:t>Characterisation</a:t>
              </a:r>
              <a:r>
                <a:rPr lang="en-US" sz="1300" dirty="0">
                  <a:solidFill>
                    <a:schemeClr val="tx1"/>
                  </a:solidFill>
                </a:rPr>
                <a:t>:</a:t>
              </a:r>
              <a:br>
                <a:rPr lang="en-US" sz="1300" dirty="0">
                  <a:solidFill>
                    <a:schemeClr val="tx1"/>
                  </a:solidFill>
                </a:rPr>
              </a:br>
              <a:r>
                <a:rPr lang="en-US" sz="1300" dirty="0">
                  <a:solidFill>
                    <a:schemeClr val="tx1"/>
                  </a:solidFill>
                </a:rPr>
                <a:t>EDX, XRD, Resistance, Bandgap, …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C949F08-3575-0DC7-83C4-E2241457AFC9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>
              <a:off x="4639375" y="3724272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69E55C-0812-919B-A12B-9D868C863A07}"/>
              </a:ext>
            </a:extLst>
          </p:cNvPr>
          <p:cNvGrpSpPr/>
          <p:nvPr/>
        </p:nvGrpSpPr>
        <p:grpSpPr>
          <a:xfrm>
            <a:off x="452480" y="2662813"/>
            <a:ext cx="2220385" cy="1132770"/>
            <a:chOff x="452480" y="2662813"/>
            <a:chExt cx="2220385" cy="1132770"/>
          </a:xfrm>
        </p:grpSpPr>
        <p:sp>
          <p:nvSpPr>
            <p:cNvPr id="4" name="Text Box 10">
              <a:extLst>
                <a:ext uri="{FF2B5EF4-FFF2-40B4-BE49-F238E27FC236}">
                  <a16:creationId xmlns:a16="http://schemas.microsoft.com/office/drawing/2014/main" id="{99C727D9-1DA9-5856-583C-4F3C23D24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480" y="3210808"/>
              <a:ext cx="2220385" cy="58477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Calculation / Compu-</a:t>
              </a:r>
              <a:r>
                <a:rPr lang="en-US" altLang="ru-RU" sz="1600" b="1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tational</a:t>
              </a:r>
              <a:r>
                <a:rPr lang="en-US" altLang="ru-RU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Composition</a:t>
              </a:r>
              <a:endParaRPr lang="ru-RU" altLang="ru-RU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E2B606D-7076-C3B1-70FF-3D56DD8D3E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62673" y="2662813"/>
              <a:ext cx="1" cy="537947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BE3683-83AE-A939-B142-8311B441B438}"/>
              </a:ext>
            </a:extLst>
          </p:cNvPr>
          <p:cNvGrpSpPr/>
          <p:nvPr/>
        </p:nvGrpSpPr>
        <p:grpSpPr>
          <a:xfrm>
            <a:off x="2606138" y="2415660"/>
            <a:ext cx="3113547" cy="2299398"/>
            <a:chOff x="2606138" y="2415660"/>
            <a:chExt cx="3113547" cy="229939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989F477-9A98-7B4A-F6FA-1756407C0C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6138" y="3737986"/>
              <a:ext cx="971079" cy="977072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99448755-4E5C-17E1-9E5D-74A835440C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9097" y="3262730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4DFCDEE-BE65-8405-36EA-9C0726137A44}"/>
                </a:ext>
              </a:extLst>
            </p:cNvPr>
            <p:cNvCxnSpPr>
              <a:cxnSpLocks/>
            </p:cNvCxnSpPr>
            <p:nvPr/>
          </p:nvCxnSpPr>
          <p:spPr>
            <a:xfrm>
              <a:off x="2658055" y="2415660"/>
              <a:ext cx="919162" cy="870150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1923C3-6BD7-3050-F9B1-101D9026BE2D}"/>
              </a:ext>
            </a:extLst>
          </p:cNvPr>
          <p:cNvGrpSpPr/>
          <p:nvPr/>
        </p:nvGrpSpPr>
        <p:grpSpPr>
          <a:xfrm>
            <a:off x="5729240" y="3187723"/>
            <a:ext cx="3438705" cy="1200329"/>
            <a:chOff x="5729240" y="3187723"/>
            <a:chExt cx="3438705" cy="120032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0F2A870-E5CF-0F50-3540-2633688DC36F}"/>
                </a:ext>
              </a:extLst>
            </p:cNvPr>
            <p:cNvSpPr txBox="1"/>
            <p:nvPr/>
          </p:nvSpPr>
          <p:spPr>
            <a:xfrm>
              <a:off x="5787854" y="3187723"/>
              <a:ext cx="12158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600" b="1" dirty="0">
                  <a:solidFill>
                    <a:prstClr val="black"/>
                  </a:solidFill>
                </a:rPr>
                <a:t>Treatment</a:t>
              </a:r>
              <a:r>
                <a:rPr lang="en-US" sz="1600" dirty="0">
                  <a:solidFill>
                    <a:prstClr val="black"/>
                  </a:solidFill>
                </a:rPr>
                <a:t>:</a:t>
              </a:r>
            </a:p>
            <a:p>
              <a:pPr defTabSz="685800"/>
              <a:endParaRPr lang="en-US" sz="800" dirty="0">
                <a:solidFill>
                  <a:prstClr val="black"/>
                </a:solidFill>
              </a:endParaRP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annealing,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oxidation,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polishing, …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F06ED51-FFA6-05B7-9AEA-B368F7EB65F9}"/>
                </a:ext>
              </a:extLst>
            </p:cNvPr>
            <p:cNvCxnSpPr>
              <a:cxnSpLocks/>
            </p:cNvCxnSpPr>
            <p:nvPr/>
          </p:nvCxnSpPr>
          <p:spPr>
            <a:xfrm>
              <a:off x="5729240" y="3528643"/>
              <a:ext cx="1274466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accent6">
                  <a:alpha val="6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6" name="Text Box 10">
              <a:extLst>
                <a:ext uri="{FF2B5EF4-FFF2-40B4-BE49-F238E27FC236}">
                  <a16:creationId xmlns:a16="http://schemas.microsoft.com/office/drawing/2014/main" id="{62468020-2B72-B7D1-2F4D-6C64B40FF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7357" y="3264405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Sample_2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85A91A-A5DC-6430-50BB-4323E8510286}"/>
              </a:ext>
            </a:extLst>
          </p:cNvPr>
          <p:cNvGrpSpPr/>
          <p:nvPr/>
        </p:nvGrpSpPr>
        <p:grpSpPr>
          <a:xfrm>
            <a:off x="7159471" y="3725952"/>
            <a:ext cx="1567543" cy="1805675"/>
            <a:chOff x="7159471" y="3725952"/>
            <a:chExt cx="1567543" cy="1805675"/>
          </a:xfrm>
        </p:grpSpPr>
        <p:sp>
          <p:nvSpPr>
            <p:cNvPr id="39" name="Flowchart: Multidocument 38">
              <a:extLst>
                <a:ext uri="{FF2B5EF4-FFF2-40B4-BE49-F238E27FC236}">
                  <a16:creationId xmlns:a16="http://schemas.microsoft.com/office/drawing/2014/main" id="{A49D7880-4085-87E2-333C-085D6BC51AD9}"/>
                </a:ext>
              </a:extLst>
            </p:cNvPr>
            <p:cNvSpPr/>
            <p:nvPr/>
          </p:nvSpPr>
          <p:spPr>
            <a:xfrm>
              <a:off x="7159471" y="4265534"/>
              <a:ext cx="1567543" cy="1266093"/>
            </a:xfrm>
            <a:prstGeom prst="flowChartMultidocument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u="sng" dirty="0" err="1">
                  <a:solidFill>
                    <a:schemeClr val="tx1"/>
                  </a:solidFill>
                </a:rPr>
                <a:t>Characterisation</a:t>
              </a:r>
              <a:r>
                <a:rPr lang="en-US" sz="1300" dirty="0">
                  <a:solidFill>
                    <a:schemeClr val="tx1"/>
                  </a:solidFill>
                </a:rPr>
                <a:t>:</a:t>
              </a:r>
              <a:br>
                <a:rPr lang="en-US" sz="1300" dirty="0">
                  <a:solidFill>
                    <a:schemeClr val="tx1"/>
                  </a:solidFill>
                </a:rPr>
              </a:br>
              <a:r>
                <a:rPr lang="en-US" sz="1300" dirty="0">
                  <a:solidFill>
                    <a:schemeClr val="tx1"/>
                  </a:solidFill>
                </a:rPr>
                <a:t>EDX, XRD, Resistance, Bandgap, …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8DC7752-BB29-DF39-79EF-3632CB9C3707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>
              <a:off x="8047447" y="3725952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5211D4-F516-E066-D4C0-09455A822294}"/>
              </a:ext>
            </a:extLst>
          </p:cNvPr>
          <p:cNvGrpSpPr/>
          <p:nvPr/>
        </p:nvGrpSpPr>
        <p:grpSpPr>
          <a:xfrm>
            <a:off x="72017" y="3799952"/>
            <a:ext cx="2520938" cy="1295663"/>
            <a:chOff x="72017" y="3799952"/>
            <a:chExt cx="2520938" cy="1295663"/>
          </a:xfrm>
        </p:grpSpPr>
        <p:sp>
          <p:nvSpPr>
            <p:cNvPr id="27" name="Text Box 10">
              <a:extLst>
                <a:ext uri="{FF2B5EF4-FFF2-40B4-BE49-F238E27FC236}">
                  <a16:creationId xmlns:a16="http://schemas.microsoft.com/office/drawing/2014/main" id="{C3C051E9-09AF-1744-672B-F151D381D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367" y="4326174"/>
              <a:ext cx="2160588" cy="769441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sz="2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Request for Synthesis</a:t>
              </a:r>
              <a:endParaRPr lang="ru-RU" altLang="ru-RU" sz="2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A3D8817-09BE-B089-0E6C-E70A93DD7C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4299" y="3799952"/>
              <a:ext cx="1" cy="537947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FD193F0-0CE9-6EE5-994A-8C1F7B354DE3}"/>
                </a:ext>
              </a:extLst>
            </p:cNvPr>
            <p:cNvCxnSpPr>
              <a:cxnSpLocks/>
            </p:cNvCxnSpPr>
            <p:nvPr/>
          </p:nvCxnSpPr>
          <p:spPr>
            <a:xfrm>
              <a:off x="72017" y="4721411"/>
              <a:ext cx="378639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4C0B07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02CE27E-1939-E0D3-CFBB-D4613FE954B5}"/>
              </a:ext>
            </a:extLst>
          </p:cNvPr>
          <p:cNvGrpSpPr/>
          <p:nvPr/>
        </p:nvGrpSpPr>
        <p:grpSpPr>
          <a:xfrm>
            <a:off x="100484" y="2194248"/>
            <a:ext cx="2551087" cy="461665"/>
            <a:chOff x="100484" y="2194248"/>
            <a:chExt cx="2551087" cy="461665"/>
          </a:xfrm>
        </p:grpSpPr>
        <p:sp>
          <p:nvSpPr>
            <p:cNvPr id="2" name="Text Box 10">
              <a:extLst>
                <a:ext uri="{FF2B5EF4-FFF2-40B4-BE49-F238E27FC236}">
                  <a16:creationId xmlns:a16="http://schemas.microsoft.com/office/drawing/2014/main" id="{B11A2F9E-5C88-5224-E5C4-59716E325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983" y="2194248"/>
              <a:ext cx="2160588" cy="461665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Idea or Plan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48E80F5-F43A-8D0D-1D12-B308ECB50956}"/>
                </a:ext>
              </a:extLst>
            </p:cNvPr>
            <p:cNvCxnSpPr>
              <a:cxnSpLocks/>
            </p:cNvCxnSpPr>
            <p:nvPr/>
          </p:nvCxnSpPr>
          <p:spPr>
            <a:xfrm>
              <a:off x="100484" y="2422014"/>
              <a:ext cx="412137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4C0B07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5915E2-9ECB-61BD-6116-9D0EA8C65307}"/>
              </a:ext>
            </a:extLst>
          </p:cNvPr>
          <p:cNvGrpSpPr/>
          <p:nvPr/>
        </p:nvGrpSpPr>
        <p:grpSpPr>
          <a:xfrm>
            <a:off x="9177499" y="3261048"/>
            <a:ext cx="2921194" cy="461665"/>
            <a:chOff x="9177499" y="3261048"/>
            <a:chExt cx="2921194" cy="461665"/>
          </a:xfrm>
        </p:grpSpPr>
        <p:sp>
          <p:nvSpPr>
            <p:cNvPr id="51" name="Text Box 10">
              <a:extLst>
                <a:ext uri="{FF2B5EF4-FFF2-40B4-BE49-F238E27FC236}">
                  <a16:creationId xmlns:a16="http://schemas.microsoft.com/office/drawing/2014/main" id="{97FC09D8-7C9D-A82C-F1E4-A627798E0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8105" y="3261048"/>
              <a:ext cx="2160588" cy="461665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Report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EB6456E-0E92-5764-D492-677045C335DF}"/>
                </a:ext>
              </a:extLst>
            </p:cNvPr>
            <p:cNvCxnSpPr>
              <a:cxnSpLocks/>
            </p:cNvCxnSpPr>
            <p:nvPr/>
          </p:nvCxnSpPr>
          <p:spPr>
            <a:xfrm>
              <a:off x="9177499" y="3490124"/>
              <a:ext cx="780702" cy="1757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7A0124-4309-CAE6-EA5F-D96F0780AF93}"/>
              </a:ext>
            </a:extLst>
          </p:cNvPr>
          <p:cNvGrpSpPr/>
          <p:nvPr/>
        </p:nvGrpSpPr>
        <p:grpSpPr>
          <a:xfrm>
            <a:off x="80387" y="2404905"/>
            <a:ext cx="10929412" cy="3804975"/>
            <a:chOff x="80387" y="2404905"/>
            <a:chExt cx="10929412" cy="3804975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939115D-3370-C060-D803-A73ED60E252B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799" y="3729613"/>
              <a:ext cx="0" cy="2480267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ysDash"/>
              <a:miter lim="800000"/>
              <a:tailEnd type="none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38C1C4B-A193-84C8-D7F9-B38E40639D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87" y="6179735"/>
              <a:ext cx="10902461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34E8AA0-4283-F9A3-CB6B-300E0E0D296F}"/>
                </a:ext>
              </a:extLst>
            </p:cNvPr>
            <p:cNvCxnSpPr>
              <a:cxnSpLocks/>
            </p:cNvCxnSpPr>
            <p:nvPr/>
          </p:nvCxnSpPr>
          <p:spPr>
            <a:xfrm>
              <a:off x="109011" y="2404905"/>
              <a:ext cx="0" cy="3774830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ysDash"/>
              <a:miter lim="800000"/>
              <a:tailEnd type="none"/>
            </a:ln>
            <a:effectLst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C43621C-7D90-28AB-5B28-1CB8F7AB4865}"/>
              </a:ext>
            </a:extLst>
          </p:cNvPr>
          <p:cNvSpPr txBox="1"/>
          <p:nvPr/>
        </p:nvSpPr>
        <p:spPr>
          <a:xfrm>
            <a:off x="273818" y="795048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and RDMS Object Types Interconnection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16C6A2-C669-69FD-80C1-7397A3A37D0C}"/>
              </a:ext>
            </a:extLst>
          </p:cNvPr>
          <p:cNvGrpSpPr/>
          <p:nvPr/>
        </p:nvGrpSpPr>
        <p:grpSpPr>
          <a:xfrm>
            <a:off x="7084088" y="95421"/>
            <a:ext cx="4934186" cy="3019568"/>
            <a:chOff x="7084088" y="95421"/>
            <a:chExt cx="4934186" cy="301956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BE1B8AE-9957-CCBB-4A0E-DFEBAEFAF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75934" y="95421"/>
              <a:ext cx="2842340" cy="301956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C00BAD-EE3C-CA2F-70F6-A234DBE20520}"/>
                </a:ext>
              </a:extLst>
            </p:cNvPr>
            <p:cNvSpPr txBox="1"/>
            <p:nvPr/>
          </p:nvSpPr>
          <p:spPr>
            <a:xfrm>
              <a:off x="7084088" y="1228802"/>
              <a:ext cx="254223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Research workflow support in RDMS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C3F917-11A3-6F78-B6C2-D6BE53D13BC5}"/>
              </a:ext>
            </a:extLst>
          </p:cNvPr>
          <p:cNvGrpSpPr/>
          <p:nvPr/>
        </p:nvGrpSpPr>
        <p:grpSpPr>
          <a:xfrm>
            <a:off x="2647745" y="1930513"/>
            <a:ext cx="5338183" cy="523220"/>
            <a:chOff x="2647745" y="1930513"/>
            <a:chExt cx="5338183" cy="523220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FD105E9-F178-8989-7DFE-999039C076A1}"/>
                </a:ext>
              </a:extLst>
            </p:cNvPr>
            <p:cNvCxnSpPr>
              <a:cxnSpLocks/>
            </p:cNvCxnSpPr>
            <p:nvPr/>
          </p:nvCxnSpPr>
          <p:spPr>
            <a:xfrm>
              <a:off x="2647745" y="2195561"/>
              <a:ext cx="849081" cy="0"/>
            </a:xfrm>
            <a:prstGeom prst="straightConnector1">
              <a:avLst/>
            </a:prstGeom>
            <a:noFill/>
            <a:ln w="63500" cap="flat" cmpd="dbl" algn="ctr">
              <a:solidFill>
                <a:schemeClr val="bg1">
                  <a:lumMod val="50000"/>
                  <a:alpha val="60000"/>
                </a:schemeClr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291A6D-D135-A13C-088D-AA3B443FFC92}"/>
                </a:ext>
              </a:extLst>
            </p:cNvPr>
            <p:cNvSpPr txBox="1"/>
            <p:nvPr/>
          </p:nvSpPr>
          <p:spPr>
            <a:xfrm>
              <a:off x="3506876" y="1930513"/>
              <a:ext cx="44790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Defines characterizations</a:t>
              </a:r>
            </a:p>
            <a:p>
              <a:pPr marL="285750" indent="-2857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400" b="1" dirty="0">
                  <a:latin typeface="Arial" panose="020B0604020202020204" pitchFamily="34" charset="0"/>
                </a:rPr>
                <a:t>Provides report on samples &amp; measurements</a:t>
              </a:r>
              <a:endParaRPr lang="ru-RU" altLang="ru-RU" sz="14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7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EEE169-AE3E-AF85-E525-103595961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67" y="1256044"/>
            <a:ext cx="6384232" cy="32343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8C550F-6348-79F8-F937-FF519673D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860" y="3653281"/>
            <a:ext cx="5787470" cy="24057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RDMS </a:t>
            </a:r>
            <a:r>
              <a:rPr lang="de-DE" dirty="0" err="1"/>
              <a:t>DropZone</a:t>
            </a:r>
            <a:r>
              <a:rPr lang="de-DE" dirty="0"/>
              <a:t> Tasks: Batch </a:t>
            </a:r>
            <a:r>
              <a:rPr lang="en-US" dirty="0"/>
              <a:t>D</a:t>
            </a:r>
            <a:r>
              <a:rPr lang="de-DE" dirty="0"/>
              <a:t>ata Validation &amp; Import</a:t>
            </a:r>
            <a:endParaRPr lang="de-DE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4DFCB-E930-6ED4-9AD1-6EF706C4A1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76731" y="6362393"/>
            <a:ext cx="7505594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5"/>
              </a:rPr>
              <a:t>https://dim.mdi.ruhr-uni-bochum.de/rubric/p1project_ho-v-mn-co-ni-o_ho50_sample-id-0008081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Box 52">
            <a:extLst>
              <a:ext uri="{FF2B5EF4-FFF2-40B4-BE49-F238E27FC236}">
                <a16:creationId xmlns:a16="http://schemas.microsoft.com/office/drawing/2014/main" id="{3F737F99-9CF8-F251-FA0A-D027302F1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21" y="838987"/>
            <a:ext cx="11952979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Task: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validate documents &amp; import data</a:t>
            </a:r>
          </a:p>
        </p:txBody>
      </p:sp>
      <p:sp>
        <p:nvSpPr>
          <p:cNvPr id="17" name="Arrow: Curved Down 16">
            <a:extLst>
              <a:ext uri="{FF2B5EF4-FFF2-40B4-BE49-F238E27FC236}">
                <a16:creationId xmlns:a16="http://schemas.microsoft.com/office/drawing/2014/main" id="{53116691-D739-EBD4-58CF-E42E13900E0F}"/>
              </a:ext>
            </a:extLst>
          </p:cNvPr>
          <p:cNvSpPr/>
          <p:nvPr/>
        </p:nvSpPr>
        <p:spPr>
          <a:xfrm rot="13242025">
            <a:off x="2862934" y="4015147"/>
            <a:ext cx="3377619" cy="1320789"/>
          </a:xfrm>
          <a:prstGeom prst="curvedDownArrow">
            <a:avLst/>
          </a:prstGeom>
          <a:solidFill>
            <a:srgbClr val="0070C0">
              <a:alpha val="50000"/>
            </a:srgbClr>
          </a:solidFill>
          <a:ln>
            <a:noFill/>
          </a:ln>
          <a:effectLst>
            <a:outerShdw blurRad="50800" dist="762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" name="Text Box 52">
            <a:extLst>
              <a:ext uri="{FF2B5EF4-FFF2-40B4-BE49-F238E27FC236}">
                <a16:creationId xmlns:a16="http://schemas.microsoft.com/office/drawing/2014/main" id="{4D308DFD-CE93-8073-22EA-E33CE12E8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911" y="1654577"/>
            <a:ext cx="4937089" cy="17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Implemented Features: 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Automatic type detection;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Uniqueness check;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Data </a:t>
            </a: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validation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(build-in + external);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Data </a:t>
            </a: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import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445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RDMS </a:t>
            </a:r>
            <a:r>
              <a:rPr lang="de-DE" dirty="0" err="1"/>
              <a:t>DropZone</a:t>
            </a:r>
            <a:r>
              <a:rPr lang="de-DE" dirty="0"/>
              <a:t>: </a:t>
            </a:r>
            <a:r>
              <a:rPr lang="en-US" dirty="0"/>
              <a:t>Staged Files (before import)</a:t>
            </a:r>
            <a:endParaRPr lang="de-DE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4DFCB-E930-6ED4-9AD1-6EF706C4A1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9ED780-6FD7-5676-2422-CBB152D96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4" y="793819"/>
            <a:ext cx="7491012" cy="52931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 Box 52">
            <a:extLst>
              <a:ext uri="{FF2B5EF4-FFF2-40B4-BE49-F238E27FC236}">
                <a16:creationId xmlns:a16="http://schemas.microsoft.com/office/drawing/2014/main" id="{6716D2A9-4CD1-9A0A-028A-FDA82F0A3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201" y="4940388"/>
            <a:ext cx="3899225" cy="125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Workflow: </a:t>
            </a:r>
          </a:p>
          <a:p>
            <a:pPr defTabSz="914377">
              <a:spcBef>
                <a:spcPts val="0"/>
              </a:spcBef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- </a:t>
            </a:r>
            <a:r>
              <a:rPr lang="en-US" altLang="ru-RU" sz="1800" dirty="0">
                <a:solidFill>
                  <a:srgbClr val="00B050"/>
                </a:solidFill>
                <a:latin typeface="+mn-lt"/>
              </a:rPr>
              <a:t>validate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 every file;</a:t>
            </a:r>
          </a:p>
          <a:p>
            <a:pPr defTabSz="914377">
              <a:spcBef>
                <a:spcPts val="0"/>
              </a:spcBef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- check/adjust all properties;</a:t>
            </a:r>
          </a:p>
          <a:p>
            <a:pPr defTabSz="914377">
              <a:spcBef>
                <a:spcPts val="0"/>
              </a:spcBef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- </a:t>
            </a:r>
            <a:r>
              <a:rPr lang="en-US" altLang="ru-RU" sz="1800" dirty="0">
                <a:solidFill>
                  <a:srgbClr val="0432FF"/>
                </a:solidFill>
                <a:latin typeface="+mn-lt"/>
              </a:rPr>
              <a:t>Import files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EDAE9D-7274-5D22-B957-7A92878CFF83}"/>
              </a:ext>
            </a:extLst>
          </p:cNvPr>
          <p:cNvGrpSpPr/>
          <p:nvPr/>
        </p:nvGrpSpPr>
        <p:grpSpPr>
          <a:xfrm>
            <a:off x="7756381" y="701658"/>
            <a:ext cx="4395427" cy="1278312"/>
            <a:chOff x="7756381" y="701658"/>
            <a:chExt cx="4395427" cy="1278312"/>
          </a:xfrm>
        </p:grpSpPr>
        <p:sp>
          <p:nvSpPr>
            <p:cNvPr id="13" name="Text Box 52">
              <a:extLst>
                <a:ext uri="{FF2B5EF4-FFF2-40B4-BE49-F238E27FC236}">
                  <a16:creationId xmlns:a16="http://schemas.microsoft.com/office/drawing/2014/main" id="{94C0E04E-0129-BFD1-DFEE-CD013B55BD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6381" y="701658"/>
              <a:ext cx="3899225" cy="748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defTabSz="914377">
                <a:spcBef>
                  <a:spcPts val="0"/>
                </a:spcBef>
              </a:pPr>
              <a:r>
                <a:rPr lang="en-US" altLang="ru-RU" sz="2133" dirty="0">
                  <a:solidFill>
                    <a:prstClr val="black"/>
                  </a:solidFill>
                  <a:latin typeface="+mn-lt"/>
                </a:rPr>
                <a:t>Check for unique documents (based on SHA256 hash):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B1FB82-2D2A-74C5-293F-4AC52B4AE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4748" y="1401977"/>
              <a:ext cx="4367060" cy="57799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0BB1796-C820-41A2-88C6-4A82A60FB12A}"/>
              </a:ext>
            </a:extLst>
          </p:cNvPr>
          <p:cNvGrpSpPr/>
          <p:nvPr/>
        </p:nvGrpSpPr>
        <p:grpSpPr>
          <a:xfrm>
            <a:off x="7850646" y="2090004"/>
            <a:ext cx="3303024" cy="2830119"/>
            <a:chOff x="7850646" y="2090004"/>
            <a:chExt cx="3303024" cy="283011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2A9CA00-6D4D-8926-0045-A3D0D01D3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8445" y="2484855"/>
              <a:ext cx="2401310" cy="243526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1" name="Text Box 52">
              <a:extLst>
                <a:ext uri="{FF2B5EF4-FFF2-40B4-BE49-F238E27FC236}">
                  <a16:creationId xmlns:a16="http://schemas.microsoft.com/office/drawing/2014/main" id="{A5FCE5F8-D35C-B783-2C48-2099F994DA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0646" y="2090004"/>
              <a:ext cx="3303024" cy="420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defTabSz="914377">
                <a:spcBef>
                  <a:spcPts val="0"/>
                </a:spcBef>
              </a:pPr>
              <a:r>
                <a:rPr lang="en-US" altLang="ru-RU" sz="2133" dirty="0">
                  <a:solidFill>
                    <a:prstClr val="black"/>
                  </a:solidFill>
                  <a:latin typeface="+mn-lt"/>
                </a:rPr>
                <a:t>Check data to import: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15EBDB-A820-B469-3354-45694E1ACCCF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242596" y="2631233"/>
            <a:ext cx="7695849" cy="1071256"/>
          </a:xfrm>
          <a:prstGeom prst="straightConnector1">
            <a:avLst/>
          </a:prstGeom>
          <a:ln w="63500">
            <a:solidFill>
              <a:srgbClr val="0070C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CD3F7F-DE3E-0117-94A1-12DB95A98DDF}"/>
              </a:ext>
            </a:extLst>
          </p:cNvPr>
          <p:cNvGrpSpPr/>
          <p:nvPr/>
        </p:nvGrpSpPr>
        <p:grpSpPr>
          <a:xfrm>
            <a:off x="9185354" y="3629076"/>
            <a:ext cx="3006646" cy="1656357"/>
            <a:chOff x="9185354" y="3629076"/>
            <a:chExt cx="3006646" cy="16563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652F5E-246F-CCB0-0E22-B4C12B5E5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85354" y="4371032"/>
              <a:ext cx="2905045" cy="914401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7" name="Text Box 52">
              <a:extLst>
                <a:ext uri="{FF2B5EF4-FFF2-40B4-BE49-F238E27FC236}">
                  <a16:creationId xmlns:a16="http://schemas.microsoft.com/office/drawing/2014/main" id="{C4ED44D9-8CAD-EE04-B1D2-0910BD78B8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28048" y="3629076"/>
              <a:ext cx="1763952" cy="748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defTabSz="914377">
                <a:spcBef>
                  <a:spcPts val="0"/>
                </a:spcBef>
              </a:pPr>
              <a:r>
                <a:rPr lang="en-US" altLang="ru-RU" sz="2133" dirty="0">
                  <a:solidFill>
                    <a:prstClr val="black"/>
                  </a:solidFill>
                  <a:latin typeface="+mn-lt"/>
                </a:rPr>
                <a:t>Properties</a:t>
              </a:r>
              <a:br>
                <a:rPr lang="en-US" altLang="ru-RU" sz="2133" dirty="0">
                  <a:solidFill>
                    <a:prstClr val="black"/>
                  </a:solidFill>
                  <a:latin typeface="+mn-lt"/>
                </a:rPr>
              </a:br>
              <a:r>
                <a:rPr lang="en-US" altLang="ru-RU" sz="2133" dirty="0">
                  <a:solidFill>
                    <a:prstClr val="black"/>
                  </a:solidFill>
                  <a:latin typeface="+mn-lt"/>
                </a:rPr>
                <a:t>(after import):</a:t>
              </a:r>
            </a:p>
          </p:txBody>
        </p:sp>
      </p:grpSp>
      <p:sp>
        <p:nvSpPr>
          <p:cNvPr id="6" name="Arrow: Curved Down 5">
            <a:extLst>
              <a:ext uri="{FF2B5EF4-FFF2-40B4-BE49-F238E27FC236}">
                <a16:creationId xmlns:a16="http://schemas.microsoft.com/office/drawing/2014/main" id="{68A0DD48-EB64-9E43-6094-705C45D7F1E1}"/>
              </a:ext>
            </a:extLst>
          </p:cNvPr>
          <p:cNvSpPr/>
          <p:nvPr/>
        </p:nvSpPr>
        <p:spPr>
          <a:xfrm rot="3199562">
            <a:off x="8643586" y="4121888"/>
            <a:ext cx="1487083" cy="711341"/>
          </a:xfrm>
          <a:prstGeom prst="curvedDownArrow">
            <a:avLst/>
          </a:prstGeom>
          <a:solidFill>
            <a:srgbClr val="0070C0">
              <a:alpha val="50000"/>
            </a:srgbClr>
          </a:solidFill>
          <a:ln>
            <a:noFill/>
          </a:ln>
          <a:effectLst>
            <a:outerShdw blurRad="50800" dist="762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4526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RDMS: </a:t>
            </a:r>
            <a:r>
              <a:rPr lang="de-DE" dirty="0" err="1"/>
              <a:t>Created</a:t>
            </a:r>
            <a:r>
              <a:rPr lang="de-DE" dirty="0"/>
              <a:t> Objects</a:t>
            </a:r>
            <a:endParaRPr lang="de-DE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4DFCB-E930-6ED4-9AD1-6EF706C4A1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Box 52">
            <a:extLst>
              <a:ext uri="{FF2B5EF4-FFF2-40B4-BE49-F238E27FC236}">
                <a16:creationId xmlns:a16="http://schemas.microsoft.com/office/drawing/2014/main" id="{6716D2A9-4CD1-9A0A-028A-FDA82F0A3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0925" y="1051677"/>
            <a:ext cx="3507340" cy="140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After import: 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- check all created objects (names, access level, 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etc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…);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- </a:t>
            </a:r>
            <a:r>
              <a:rPr lang="en-US" altLang="ru-RU" sz="2133" dirty="0">
                <a:solidFill>
                  <a:schemeClr val="tx1"/>
                </a:solidFill>
                <a:latin typeface="+mn-lt"/>
              </a:rPr>
              <a:t>share a link.</a:t>
            </a:r>
          </a:p>
        </p:txBody>
      </p:sp>
      <p:pic>
        <p:nvPicPr>
          <p:cNvPr id="1026" name="Picture 2" descr="The Four Requirements of Success | Contracting Business">
            <a:extLst>
              <a:ext uri="{FF2B5EF4-FFF2-40B4-BE49-F238E27FC236}">
                <a16:creationId xmlns:a16="http://schemas.microsoft.com/office/drawing/2014/main" id="{7F67A981-F5F4-08BF-1088-88DC80FC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277" y="2632667"/>
            <a:ext cx="3135924" cy="164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AF3856-098F-12D1-20A6-235FA88A3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20" y="846215"/>
            <a:ext cx="7675782" cy="5241446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42181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Tracking Samples or Handover event: initialisation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C6AFA3-2867-101C-BB03-AD950662E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90" y="1121143"/>
            <a:ext cx="1933845" cy="1219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0E2867-D0D9-2698-A529-DFCA6B777B20}"/>
              </a:ext>
            </a:extLst>
          </p:cNvPr>
          <p:cNvSpPr txBox="1"/>
          <p:nvPr/>
        </p:nvSpPr>
        <p:spPr>
          <a:xfrm>
            <a:off x="176866" y="758016"/>
            <a:ext cx="118610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1) In “physically transferrable” objects (samples), find a green handover button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A3C5C6-DB55-5369-4AF7-40FA292FF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22" y="2843682"/>
            <a:ext cx="3333107" cy="3429123"/>
          </a:xfrm>
          <a:prstGeom prst="rect">
            <a:avLst/>
          </a:prstGeom>
          <a:ln>
            <a:solidFill>
              <a:srgbClr val="0070C0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D2977DF-85AC-0AD3-65AE-B4FE4E9785C3}"/>
              </a:ext>
            </a:extLst>
          </p:cNvPr>
          <p:cNvGrpSpPr/>
          <p:nvPr/>
        </p:nvGrpSpPr>
        <p:grpSpPr>
          <a:xfrm>
            <a:off x="1708219" y="2131582"/>
            <a:ext cx="9435402" cy="3581713"/>
            <a:chOff x="1708219" y="2131582"/>
            <a:chExt cx="9435402" cy="35817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66853BB-335E-12D4-5F67-94F02BD49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76650" y="2131582"/>
              <a:ext cx="4266971" cy="358171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14" name="Line 36">
              <a:extLst>
                <a:ext uri="{FF2B5EF4-FFF2-40B4-BE49-F238E27FC236}">
                  <a16:creationId xmlns:a16="http://schemas.microsoft.com/office/drawing/2014/main" id="{FDA1EEBA-1651-0686-FBB3-5D878A8A01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8219" y="3155182"/>
              <a:ext cx="5154804" cy="552660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EC7C8-15FD-EDE2-ED79-F6BBDDFFD6E0}"/>
                </a:ext>
              </a:extLst>
            </p:cNvPr>
            <p:cNvSpPr txBox="1"/>
            <p:nvPr/>
          </p:nvSpPr>
          <p:spPr>
            <a:xfrm rot="21203749">
              <a:off x="3750547" y="2995637"/>
              <a:ext cx="17459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/>
                <a:t>Select recipient</a:t>
              </a:r>
              <a:endParaRPr lang="en-US" dirty="0"/>
            </a:p>
          </p:txBody>
        </p:sp>
      </p:grpSp>
      <p:sp>
        <p:nvSpPr>
          <p:cNvPr id="17" name="Line 36">
            <a:extLst>
              <a:ext uri="{FF2B5EF4-FFF2-40B4-BE49-F238E27FC236}">
                <a16:creationId xmlns:a16="http://schemas.microsoft.com/office/drawing/2014/main" id="{4853E815-8544-F2EE-0127-E61E53D6F1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57718" y="4330840"/>
            <a:ext cx="4901922" cy="61964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030D1A-E972-7368-3879-2B9F8D4EBA18}"/>
              </a:ext>
            </a:extLst>
          </p:cNvPr>
          <p:cNvSpPr txBox="1"/>
          <p:nvPr/>
        </p:nvSpPr>
        <p:spPr>
          <a:xfrm>
            <a:off x="3705699" y="3992937"/>
            <a:ext cx="3653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Specify Amount (optional)</a:t>
            </a:r>
            <a:endParaRPr lang="en-US" dirty="0"/>
          </a:p>
        </p:txBody>
      </p:sp>
      <p:sp>
        <p:nvSpPr>
          <p:cNvPr id="19" name="Line 36">
            <a:extLst>
              <a:ext uri="{FF2B5EF4-FFF2-40B4-BE49-F238E27FC236}">
                <a16:creationId xmlns:a16="http://schemas.microsoft.com/office/drawing/2014/main" id="{54FA15C2-93A1-623B-28D6-7002F487FC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59393" y="5236865"/>
            <a:ext cx="4901922" cy="61964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AA3986-D636-EF8C-EFD5-B5CAA1949CC9}"/>
              </a:ext>
            </a:extLst>
          </p:cNvPr>
          <p:cNvSpPr txBox="1"/>
          <p:nvPr/>
        </p:nvSpPr>
        <p:spPr>
          <a:xfrm>
            <a:off x="3697325" y="4878867"/>
            <a:ext cx="3653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Specify Comments</a:t>
            </a:r>
            <a:endParaRPr lang="en-US" dirty="0"/>
          </a:p>
        </p:txBody>
      </p:sp>
      <p:sp>
        <p:nvSpPr>
          <p:cNvPr id="21" name="Line 36">
            <a:extLst>
              <a:ext uri="{FF2B5EF4-FFF2-40B4-BE49-F238E27FC236}">
                <a16:creationId xmlns:a16="http://schemas.microsoft.com/office/drawing/2014/main" id="{CD465F2B-6AAC-77EE-5E7D-8BDBE7D458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31995" y="6059155"/>
            <a:ext cx="2627645" cy="25119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AAF461-DA99-F7E3-8C74-47A61C7880D1}"/>
              </a:ext>
            </a:extLst>
          </p:cNvPr>
          <p:cNvSpPr txBox="1"/>
          <p:nvPr/>
        </p:nvSpPr>
        <p:spPr>
          <a:xfrm>
            <a:off x="3940161" y="5704507"/>
            <a:ext cx="2289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Click to </a:t>
            </a:r>
            <a:r>
              <a:rPr lang="en-US" sz="1800" dirty="0" err="1"/>
              <a:t>initialise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0266246-D138-15A9-81E6-7940E645D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6545" y="6362393"/>
            <a:ext cx="6675455" cy="485999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Handover is available in any sample view form.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1AB5BA-3461-8D61-5AB3-175354A43E18}"/>
              </a:ext>
            </a:extLst>
          </p:cNvPr>
          <p:cNvSpPr txBox="1"/>
          <p:nvPr/>
        </p:nvSpPr>
        <p:spPr>
          <a:xfrm>
            <a:off x="177800" y="2348984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2) Fill in the form and press a blue button. </a:t>
            </a:r>
          </a:p>
        </p:txBody>
      </p:sp>
    </p:spTree>
    <p:extLst>
      <p:ext uri="{BB962C8B-B14F-4D97-AF65-F5344CB8AC3E}">
        <p14:creationId xmlns:p14="http://schemas.microsoft.com/office/powerpoint/2010/main" val="347163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0E2867-D0D9-2698-A529-DFCA6B777B20}"/>
              </a:ext>
            </a:extLst>
          </p:cNvPr>
          <p:cNvSpPr txBox="1"/>
          <p:nvPr/>
        </p:nvSpPr>
        <p:spPr>
          <a:xfrm>
            <a:off x="85753" y="724370"/>
            <a:ext cx="11861059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200" dirty="0"/>
              <a:t>1) Handover event is created &amp; recipient is notified by e-mail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Tracking Samples or Handover event: delivering / delivered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4D2AF3-C070-06A2-D581-01EAE8583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32" y="1118973"/>
            <a:ext cx="5948701" cy="273448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3F9562E-9F46-C089-1DD7-6541C0BB83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6545" y="6362393"/>
            <a:ext cx="6675455" cy="485999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Creation by sender -&gt; Recipient notification -&gt; Recipient confirmation -&gt; Sender notification.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475A2E-F75A-662C-C192-A94A88224CE3}"/>
              </a:ext>
            </a:extLst>
          </p:cNvPr>
          <p:cNvGrpSpPr/>
          <p:nvPr/>
        </p:nvGrpSpPr>
        <p:grpSpPr>
          <a:xfrm>
            <a:off x="101600" y="3949184"/>
            <a:ext cx="7033596" cy="2273890"/>
            <a:chOff x="101600" y="3949184"/>
            <a:chExt cx="7033596" cy="22738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0741C3-EA2E-9DAC-A257-8811E0979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467" y="4394125"/>
              <a:ext cx="7021729" cy="1828949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241589-7D34-7C7B-4DB4-0087947ADAA3}"/>
                </a:ext>
              </a:extLst>
            </p:cNvPr>
            <p:cNvSpPr txBox="1"/>
            <p:nvPr/>
          </p:nvSpPr>
          <p:spPr>
            <a:xfrm>
              <a:off x="101600" y="3949184"/>
              <a:ext cx="624840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dirty="0"/>
                <a:t>2) Recipient can view pending handovers</a:t>
              </a:r>
            </a:p>
          </p:txBody>
        </p:sp>
      </p:grpSp>
      <p:sp>
        <p:nvSpPr>
          <p:cNvPr id="10" name="Line 36">
            <a:extLst>
              <a:ext uri="{FF2B5EF4-FFF2-40B4-BE49-F238E27FC236}">
                <a16:creationId xmlns:a16="http://schemas.microsoft.com/office/drawing/2014/main" id="{7B7C88E7-5FEB-57C5-5206-B75AE52100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454400"/>
            <a:ext cx="2095500" cy="1828799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D1DE58-B4C5-FB69-2A57-BCFC85B4B85C}"/>
              </a:ext>
            </a:extLst>
          </p:cNvPr>
          <p:cNvGrpSpPr/>
          <p:nvPr/>
        </p:nvGrpSpPr>
        <p:grpSpPr>
          <a:xfrm>
            <a:off x="6565900" y="1765831"/>
            <a:ext cx="4279341" cy="3491969"/>
            <a:chOff x="6565900" y="1765831"/>
            <a:chExt cx="4279341" cy="349196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50580D-6E14-8E82-A627-533F6A6A73FC}"/>
                </a:ext>
              </a:extLst>
            </p:cNvPr>
            <p:cNvSpPr txBox="1"/>
            <p:nvPr/>
          </p:nvSpPr>
          <p:spPr>
            <a:xfrm>
              <a:off x="7963876" y="1765831"/>
              <a:ext cx="288136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dirty="0"/>
                <a:t>3) Recipient should add comments and confirm the handover.</a:t>
              </a:r>
            </a:p>
          </p:txBody>
        </p:sp>
        <p:sp>
          <p:nvSpPr>
            <p:cNvPr id="8" name="Line 36">
              <a:extLst>
                <a:ext uri="{FF2B5EF4-FFF2-40B4-BE49-F238E27FC236}">
                  <a16:creationId xmlns:a16="http://schemas.microsoft.com/office/drawing/2014/main" id="{8D43A409-5E0F-BEB2-C359-E5BE78AD5C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65900" y="2057400"/>
              <a:ext cx="1485900" cy="3200400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7F298E-61C2-1D8E-A552-01F0A30D22E9}"/>
              </a:ext>
            </a:extLst>
          </p:cNvPr>
          <p:cNvGrpSpPr/>
          <p:nvPr/>
        </p:nvGrpSpPr>
        <p:grpSpPr>
          <a:xfrm>
            <a:off x="7030411" y="3881566"/>
            <a:ext cx="5077429" cy="1796485"/>
            <a:chOff x="7030411" y="3881566"/>
            <a:chExt cx="5077429" cy="179648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E4A87C-332A-2D55-B28C-C44D567DFB2D}"/>
                </a:ext>
              </a:extLst>
            </p:cNvPr>
            <p:cNvSpPr txBox="1"/>
            <p:nvPr/>
          </p:nvSpPr>
          <p:spPr>
            <a:xfrm>
              <a:off x="7962900" y="3881566"/>
              <a:ext cx="412750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dirty="0"/>
                <a:t>4) The handover is confirmed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D6D472-00C3-A5F7-7A94-6277F8EB87F2}"/>
                </a:ext>
              </a:extLst>
            </p:cNvPr>
            <p:cNvSpPr txBox="1"/>
            <p:nvPr/>
          </p:nvSpPr>
          <p:spPr>
            <a:xfrm>
              <a:off x="7646098" y="5247164"/>
              <a:ext cx="425045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dirty="0"/>
                <a:t>+ e-mail notification for sender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2C4ED7E-004F-C327-715C-2D284BD25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0411" y="4330840"/>
              <a:ext cx="5077429" cy="9344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5587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016EF4-3785-9CA3-D9A7-9E50ADC1A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18" y="804076"/>
            <a:ext cx="9579882" cy="541892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Tracking Samples or Handover event: user overview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1FF549E-6348-D7F6-F6C4-36B478082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6545" y="6362393"/>
            <a:ext cx="5415539" cy="485999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User-dependent handover overview (example in CRC247 tenant): </a:t>
            </a:r>
          </a:p>
          <a:p>
            <a:pPr indent="0">
              <a:buNone/>
            </a:pPr>
            <a:r>
              <a:rPr lang="en-US" dirty="0">
                <a:hlinkClick r:id="rId4"/>
              </a:rPr>
              <a:t>https://crc247.mdi.ruhr-uni-bochum.de/handover</a:t>
            </a:r>
            <a:endParaRPr lang="en-US" dirty="0"/>
          </a:p>
        </p:txBody>
      </p:sp>
      <p:sp>
        <p:nvSpPr>
          <p:cNvPr id="11" name="Line 36">
            <a:extLst>
              <a:ext uri="{FF2B5EF4-FFF2-40B4-BE49-F238E27FC236}">
                <a16:creationId xmlns:a16="http://schemas.microsoft.com/office/drawing/2014/main" id="{E67A45B9-AB56-1435-68C2-B083240EEA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80047" y="3736939"/>
            <a:ext cx="3083863" cy="337786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146EE3-6F99-09EC-4A7C-8B1469C1A726}"/>
              </a:ext>
            </a:extLst>
          </p:cNvPr>
          <p:cNvSpPr txBox="1"/>
          <p:nvPr/>
        </p:nvSpPr>
        <p:spPr>
          <a:xfrm>
            <a:off x="9782113" y="3387183"/>
            <a:ext cx="1149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Incoming</a:t>
            </a:r>
            <a:endParaRPr lang="en-US" dirty="0"/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EB89CA63-D310-885F-7F9B-8D0F1B5BBF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19431" y="4816867"/>
            <a:ext cx="3083863" cy="337786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D064A2-FD72-491B-E944-6142680A6399}"/>
              </a:ext>
            </a:extLst>
          </p:cNvPr>
          <p:cNvSpPr txBox="1"/>
          <p:nvPr/>
        </p:nvSpPr>
        <p:spPr>
          <a:xfrm>
            <a:off x="9821497" y="4467111"/>
            <a:ext cx="1418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Outcoming</a:t>
            </a:r>
            <a:endParaRPr lang="en-US" dirty="0"/>
          </a:p>
        </p:txBody>
      </p:sp>
      <p:sp>
        <p:nvSpPr>
          <p:cNvPr id="6" name="Line 36">
            <a:extLst>
              <a:ext uri="{FF2B5EF4-FFF2-40B4-BE49-F238E27FC236}">
                <a16:creationId xmlns:a16="http://schemas.microsoft.com/office/drawing/2014/main" id="{0C183240-140F-55FD-6300-CB7D98C8E0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80047" y="2530439"/>
            <a:ext cx="3083863" cy="337786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8C8442-B3F4-A8A8-A192-AF8D98A3AE1F}"/>
              </a:ext>
            </a:extLst>
          </p:cNvPr>
          <p:cNvSpPr txBox="1"/>
          <p:nvPr/>
        </p:nvSpPr>
        <p:spPr>
          <a:xfrm>
            <a:off x="9782113" y="2180683"/>
            <a:ext cx="2028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Current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31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8" grpId="0"/>
      <p:bldP spid="6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FC1A49-6B48-B2A0-D511-6ECD8B216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29" y="848804"/>
            <a:ext cx="7101571" cy="545996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Tracking Samples or Handover event: project overview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954FA9A-8AEB-4633-7DD1-322EF1D5A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6544" y="6362393"/>
            <a:ext cx="6599255" cy="485999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Project (a group of users working on the same project according to </a:t>
            </a:r>
            <a:r>
              <a:rPr lang="en-US" b="1" dirty="0"/>
              <a:t>Project</a:t>
            </a:r>
            <a:r>
              <a:rPr lang="en-US" dirty="0"/>
              <a:t> claim) overview for handovers (in CRC247):</a:t>
            </a:r>
          </a:p>
          <a:p>
            <a:pPr indent="0">
              <a:buNone/>
            </a:pPr>
            <a:r>
              <a:rPr lang="en-US" dirty="0">
                <a:hlinkClick r:id="rId4"/>
              </a:rPr>
              <a:t>https://crc247.mdi.ruhr-uni-bochum.de/rubric/area-c_c03</a:t>
            </a:r>
            <a:endParaRPr lang="en-US" dirty="0"/>
          </a:p>
        </p:txBody>
      </p:sp>
      <p:sp>
        <p:nvSpPr>
          <p:cNvPr id="7" name="Line 36">
            <a:extLst>
              <a:ext uri="{FF2B5EF4-FFF2-40B4-BE49-F238E27FC236}">
                <a16:creationId xmlns:a16="http://schemas.microsoft.com/office/drawing/2014/main" id="{0D86CA3A-04D8-CBA7-0982-4A70A1037E2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59409" y="5434624"/>
            <a:ext cx="4943838" cy="9856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BF2AF-F643-8D54-F44C-DE79875CC9FC}"/>
              </a:ext>
            </a:extLst>
          </p:cNvPr>
          <p:cNvSpPr txBox="1"/>
          <p:nvPr/>
        </p:nvSpPr>
        <p:spPr>
          <a:xfrm>
            <a:off x="7599140" y="5003936"/>
            <a:ext cx="3800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Pending handover (unconfirmed)</a:t>
            </a:r>
          </a:p>
        </p:txBody>
      </p:sp>
      <p:sp>
        <p:nvSpPr>
          <p:cNvPr id="9" name="Line 36">
            <a:extLst>
              <a:ext uri="{FF2B5EF4-FFF2-40B4-BE49-F238E27FC236}">
                <a16:creationId xmlns:a16="http://schemas.microsoft.com/office/drawing/2014/main" id="{EA827596-4E82-46B1-B6FC-765A696AA6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55271" y="4666331"/>
            <a:ext cx="4935276" cy="17565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919ED6-4948-5A26-9999-7B8D1FB2F4DE}"/>
              </a:ext>
            </a:extLst>
          </p:cNvPr>
          <p:cNvSpPr txBox="1"/>
          <p:nvPr/>
        </p:nvSpPr>
        <p:spPr>
          <a:xfrm>
            <a:off x="8488854" y="4263482"/>
            <a:ext cx="302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Successful handover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DD8FCA-A40D-73FA-BF8A-80EF8D0165E6}"/>
              </a:ext>
            </a:extLst>
          </p:cNvPr>
          <p:cNvSpPr txBox="1"/>
          <p:nvPr/>
        </p:nvSpPr>
        <p:spPr>
          <a:xfrm>
            <a:off x="7325589" y="975698"/>
            <a:ext cx="46421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Handover overview is displayed in project that matches by name with one of </a:t>
            </a:r>
            <a:r>
              <a:rPr lang="en-US" b="1" dirty="0"/>
              <a:t>Project</a:t>
            </a:r>
            <a:r>
              <a:rPr lang="en-US" dirty="0"/>
              <a:t> claims for users.</a:t>
            </a:r>
          </a:p>
          <a:p>
            <a:endParaRPr lang="en-US" dirty="0"/>
          </a:p>
          <a:p>
            <a:r>
              <a:rPr lang="en-US" dirty="0"/>
              <a:t>Contains overview for a group of users having the same </a:t>
            </a:r>
            <a:r>
              <a:rPr lang="en-US" b="1" dirty="0"/>
              <a:t>Project</a:t>
            </a:r>
            <a:r>
              <a:rPr lang="en-US" dirty="0"/>
              <a:t> claim.</a:t>
            </a:r>
          </a:p>
        </p:txBody>
      </p:sp>
    </p:spTree>
    <p:extLst>
      <p:ext uri="{BB962C8B-B14F-4D97-AF65-F5344CB8AC3E}">
        <p14:creationId xmlns:p14="http://schemas.microsoft.com/office/powerpoint/2010/main" val="387410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 Links for Projects: object modification 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0E2867-D0D9-2698-A529-DFCA6B777B20}"/>
              </a:ext>
            </a:extLst>
          </p:cNvPr>
          <p:cNvSpPr txBox="1"/>
          <p:nvPr/>
        </p:nvSpPr>
        <p:spPr>
          <a:xfrm>
            <a:off x="215365" y="780372"/>
            <a:ext cx="11861059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Motivation</a:t>
            </a:r>
            <a:r>
              <a:rPr lang="en-US" sz="2200" dirty="0"/>
              <a:t>: Object is displayed in a project to which it belongs</a:t>
            </a:r>
            <a:r>
              <a:rPr lang="ru-RU" sz="2200" dirty="0"/>
              <a:t>.</a:t>
            </a:r>
            <a:r>
              <a:rPr lang="en-US" sz="2200" dirty="0"/>
              <a:t> Sometimes it’s required to </a:t>
            </a:r>
            <a:r>
              <a:rPr lang="en-US" sz="2200" u="sng" dirty="0"/>
              <a:t>associate object with multiple projects</a:t>
            </a:r>
            <a:r>
              <a:rPr lang="en-US" sz="2200" dirty="0"/>
              <a:t>.</a:t>
            </a:r>
          </a:p>
          <a:p>
            <a:pPr algn="ctr"/>
            <a:r>
              <a:rPr lang="en-US" sz="2200" b="1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 modification interface update</a:t>
            </a:r>
          </a:p>
          <a:p>
            <a:pPr algn="ctr"/>
            <a:endParaRPr lang="en-US" sz="2200" b="1" dirty="0">
              <a:solidFill>
                <a:srgbClr val="2F5496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2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200" b="1" dirty="0">
              <a:solidFill>
                <a:srgbClr val="2F5496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 projects that should additionally display the object:</a:t>
            </a:r>
          </a:p>
          <a:p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 “Save” button</a:t>
            </a: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DD9E90-3996-CD73-1F74-47AC56F4F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633" y="1879142"/>
            <a:ext cx="7777425" cy="87413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51F8F40B-1E01-DC7D-791F-54500BDCB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7" y="3264247"/>
            <a:ext cx="7822325" cy="223220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Line 36">
            <a:extLst>
              <a:ext uri="{FF2B5EF4-FFF2-40B4-BE49-F238E27FC236}">
                <a16:creationId xmlns:a16="http://schemas.microsoft.com/office/drawing/2014/main" id="{9C9EDA8E-3ED4-3DC9-824F-605C2DF3D822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5350" y="2250833"/>
            <a:ext cx="1" cy="1165608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81A4DD-BD56-BE47-0090-F27B62CDC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484" y="5536349"/>
            <a:ext cx="819264" cy="447737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91597AA-D358-4C4A-75D1-6386A779E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6544" y="6362393"/>
            <a:ext cx="6599255" cy="485999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Any edit object form</a:t>
            </a:r>
          </a:p>
        </p:txBody>
      </p:sp>
    </p:spTree>
    <p:extLst>
      <p:ext uri="{BB962C8B-B14F-4D97-AF65-F5344CB8AC3E}">
        <p14:creationId xmlns:p14="http://schemas.microsoft.com/office/powerpoint/2010/main" val="42540646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Use-Case: add object links to a project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0E2867-D0D9-2698-A529-DFCA6B777B20}"/>
              </a:ext>
            </a:extLst>
          </p:cNvPr>
          <p:cNvSpPr txBox="1"/>
          <p:nvPr/>
        </p:nvSpPr>
        <p:spPr>
          <a:xfrm>
            <a:off x="215365" y="780372"/>
            <a:ext cx="11861059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Motivation</a:t>
            </a:r>
            <a:r>
              <a:rPr lang="en-US" sz="2200" dirty="0"/>
              <a:t>: allow everybody (</a:t>
            </a:r>
            <a:r>
              <a:rPr lang="en-US" sz="2200" dirty="0" err="1"/>
              <a:t>PowerUser</a:t>
            </a:r>
            <a:r>
              <a:rPr lang="en-US" sz="2200" dirty="0"/>
              <a:t>+) to add object links to a project.</a:t>
            </a:r>
          </a:p>
          <a:p>
            <a:r>
              <a:rPr lang="en-US" sz="2200" dirty="0"/>
              <a:t>1) In a project click gray “Add Link” button					2) Popup window: add links for object(s)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1600" dirty="0"/>
          </a:p>
          <a:p>
            <a:r>
              <a:rPr lang="en-US" sz="2200" dirty="0"/>
              <a:t>															4) Popup: adjust link order or delete it</a:t>
            </a:r>
          </a:p>
          <a:p>
            <a:r>
              <a:rPr lang="en-US" sz="2200" dirty="0"/>
              <a:t>3) Linked object layout in the project (with link button):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045C03A-AC32-5681-AC04-C2C910004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29" y="1557936"/>
            <a:ext cx="5943600" cy="229425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Picture 6" descr="A close up of a web page&#10;&#10;Description automatically generated">
            <a:extLst>
              <a:ext uri="{FF2B5EF4-FFF2-40B4-BE49-F238E27FC236}">
                <a16:creationId xmlns:a16="http://schemas.microsoft.com/office/drawing/2014/main" id="{6B7342AA-5F71-E4C1-9CD1-04E45D4CD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781" y="1557285"/>
            <a:ext cx="4648835" cy="20955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Line 36">
            <a:extLst>
              <a:ext uri="{FF2B5EF4-FFF2-40B4-BE49-F238E27FC236}">
                <a16:creationId xmlns:a16="http://schemas.microsoft.com/office/drawing/2014/main" id="{D46FFFF1-0BBC-7567-6D3F-FEC4EBFC1B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1673" y="1858944"/>
            <a:ext cx="3213189" cy="1549273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11" name="Picture 10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03059F71-789B-3644-6E67-E569AE9EF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70" y="4494379"/>
            <a:ext cx="6371494" cy="87539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Picture 11" descr="A close up of a computer screen&#10;&#10;Description automatically generated">
            <a:extLst>
              <a:ext uri="{FF2B5EF4-FFF2-40B4-BE49-F238E27FC236}">
                <a16:creationId xmlns:a16="http://schemas.microsoft.com/office/drawing/2014/main" id="{D359A549-02A5-7FC3-56DB-66BF1B056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9006" y="4116318"/>
            <a:ext cx="4627271" cy="219156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Line 36">
            <a:extLst>
              <a:ext uri="{FF2B5EF4-FFF2-40B4-BE49-F238E27FC236}">
                <a16:creationId xmlns:a16="http://schemas.microsoft.com/office/drawing/2014/main" id="{F8845075-B635-0A24-86F3-6C7A104E8D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6073" y="4290644"/>
            <a:ext cx="2228451" cy="530738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0F11B6B-EC39-A153-0DB9-8A206504B6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6544" y="6362393"/>
            <a:ext cx="6599255" cy="485999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Links functionality in any project view (available to all </a:t>
            </a:r>
            <a:r>
              <a:rPr lang="en-US" dirty="0" err="1"/>
              <a:t>PowerUser</a:t>
            </a:r>
            <a:r>
              <a:rPr lang="en-US" dirty="0"/>
              <a:t>+)</a:t>
            </a:r>
          </a:p>
        </p:txBody>
      </p:sp>
    </p:spTree>
    <p:extLst>
      <p:ext uri="{BB962C8B-B14F-4D97-AF65-F5344CB8AC3E}">
        <p14:creationId xmlns:p14="http://schemas.microsoft.com/office/powerpoint/2010/main" val="3527818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RDMS</a:t>
            </a:r>
            <a:r>
              <a:rPr lang="en-US" dirty="0"/>
              <a:t>: Advanced Interlink Objects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398E6-55F5-F189-C03C-8DF3E9FC44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6898" y="6362199"/>
            <a:ext cx="4762679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800" b="0" dirty="0">
                <a:solidFill>
                  <a:prstClr val="black"/>
                </a:solidFill>
                <a:latin typeface="Arial" panose="020B0604020202020204" pitchFamily="34" charset="0"/>
              </a:rPr>
              <a:t>User view: </a:t>
            </a:r>
            <a:r>
              <a:rPr lang="en-US" altLang="ru-RU" sz="800" b="0" dirty="0">
                <a:solidFill>
                  <a:srgbClr val="0070C0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https://demo.mdi.ruhr-uni-bochum.de/object/ag2s-4870</a:t>
            </a:r>
            <a:endParaRPr lang="en-US" altLang="ru-RU" sz="800" b="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800" b="0" dirty="0">
                <a:solidFill>
                  <a:prstClr val="black"/>
                </a:solidFill>
                <a:latin typeface="Arial" panose="020B0604020202020204" pitchFamily="34" charset="0"/>
              </a:rPr>
              <a:t>Admin view: </a:t>
            </a:r>
            <a:r>
              <a:rPr lang="en-US" altLang="ru-RU" sz="800" b="0" dirty="0">
                <a:solidFill>
                  <a:srgbClr val="0070C0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https://demo.mdi.ruhr-uni-bochum.de/adminobject/edititem/4870</a:t>
            </a:r>
            <a:endParaRPr lang="en-US" sz="800" b="0" dirty="0">
              <a:solidFill>
                <a:srgbClr val="0070C0"/>
              </a:solidFill>
              <a:latin typeface="Arial" panose="020B0604020202020204"/>
            </a:endParaRPr>
          </a:p>
          <a:p>
            <a:pPr indent="0">
              <a:spcAft>
                <a:spcPts val="0"/>
              </a:spcAft>
              <a:buNone/>
            </a:pPr>
            <a:endParaRPr lang="en-US" sz="800" b="0" dirty="0"/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ECE8CDA6-538F-1854-2C60-80C1E68BD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1" y="866675"/>
            <a:ext cx="87711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1600" b="1" dirty="0">
                <a:solidFill>
                  <a:prstClr val="black"/>
                </a:solidFill>
                <a:latin typeface="+mn-lt"/>
              </a:rPr>
              <a:t>Example: establishing graph above objects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Text Box 52">
            <a:extLst>
              <a:ext uri="{FF2B5EF4-FFF2-40B4-BE49-F238E27FC236}">
                <a16:creationId xmlns:a16="http://schemas.microsoft.com/office/drawing/2014/main" id="{1CC26477-7D6C-B4BB-92B9-D77469937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94" y="2440519"/>
            <a:ext cx="5538583" cy="394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To add associated objects:</a:t>
            </a:r>
          </a:p>
          <a:p>
            <a:pPr defTabSz="914377">
              <a:spcBef>
                <a:spcPts val="800"/>
              </a:spcBef>
            </a:pP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0) Go to “List edit” or select object to edit</a:t>
            </a:r>
          </a:p>
          <a:p>
            <a:pPr defTabSz="914377">
              <a:spcBef>
                <a:spcPts val="800"/>
              </a:spcBef>
            </a:pP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1) Select associated object type (optional filter)</a:t>
            </a:r>
          </a:p>
          <a:p>
            <a:pPr defTabSz="914377">
              <a:spcBef>
                <a:spcPts val="800"/>
              </a:spcBef>
            </a:pP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2) Input search phrase, contained in the </a:t>
            </a:r>
            <a:r>
              <a:rPr lang="en-US" altLang="ru-RU" sz="1600" u="sng" dirty="0">
                <a:solidFill>
                  <a:prstClr val="black"/>
                </a:solidFill>
                <a:latin typeface="+mn-lt"/>
              </a:rPr>
              <a:t>Name</a:t>
            </a: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 of the desired object to be associated</a:t>
            </a:r>
          </a:p>
          <a:p>
            <a:pPr defTabSz="914377">
              <a:spcBef>
                <a:spcPts val="800"/>
              </a:spcBef>
            </a:pP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3) Select (if required) </a:t>
            </a:r>
            <a:r>
              <a:rPr lang="en-US" altLang="ru-RU" sz="1600" b="1" dirty="0">
                <a:solidFill>
                  <a:prstClr val="black"/>
                </a:solidFill>
                <a:latin typeface="+mn-lt"/>
              </a:rPr>
              <a:t>link/association type </a:t>
            </a: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object.</a:t>
            </a:r>
          </a:p>
          <a:p>
            <a:pPr defTabSz="914377">
              <a:spcBef>
                <a:spcPts val="800"/>
              </a:spcBef>
            </a:pP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4) Drag &amp; Drop desired object(s) from search result list to the area / adjust list</a:t>
            </a:r>
          </a:p>
          <a:p>
            <a:pPr defTabSz="914377">
              <a:spcBef>
                <a:spcPts val="800"/>
              </a:spcBef>
            </a:pP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5) Save changes</a:t>
            </a:r>
          </a:p>
          <a:p>
            <a:pPr defTabSz="914377">
              <a:spcBef>
                <a:spcPts val="800"/>
              </a:spcBef>
            </a:pPr>
            <a:endParaRPr lang="en-US" altLang="ru-RU" sz="1600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800"/>
              </a:spcBef>
            </a:pPr>
            <a:r>
              <a:rPr lang="en-US" altLang="ru-RU" sz="1600" b="1" dirty="0">
                <a:solidFill>
                  <a:srgbClr val="0070C0"/>
                </a:solidFill>
                <a:latin typeface="+mn-lt"/>
              </a:rPr>
              <a:t>Important</a:t>
            </a: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: </a:t>
            </a:r>
            <a:r>
              <a:rPr lang="en-US" altLang="ru-RU" sz="1600" b="1" dirty="0">
                <a:solidFill>
                  <a:prstClr val="black"/>
                </a:solidFill>
                <a:latin typeface="+mn-lt"/>
              </a:rPr>
              <a:t>Reverse associations </a:t>
            </a:r>
            <a:r>
              <a:rPr lang="en-US" altLang="ru-RU" sz="1600" dirty="0">
                <a:solidFill>
                  <a:prstClr val="black"/>
                </a:solidFill>
                <a:latin typeface="+mn-lt"/>
              </a:rPr>
              <a:t>allow to browse reverse- directional associations.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527FAE-8765-6081-F8A7-21D653959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115" y="1971470"/>
            <a:ext cx="6736704" cy="433889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7A890E-7D86-C091-D723-6543AF47E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8" y="1193521"/>
            <a:ext cx="3268860" cy="1274302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</p:pic>
      <p:pic>
        <p:nvPicPr>
          <p:cNvPr id="1030" name="Picture 6" descr="Directed graph - Wikipedia">
            <a:extLst>
              <a:ext uri="{FF2B5EF4-FFF2-40B4-BE49-F238E27FC236}">
                <a16:creationId xmlns:a16="http://schemas.microsoft.com/office/drawing/2014/main" id="{A83AF66D-4037-98B4-A945-1FFCD0BC0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725" y="70340"/>
            <a:ext cx="2713687" cy="1797658"/>
          </a:xfrm>
          <a:custGeom>
            <a:avLst/>
            <a:gdLst>
              <a:gd name="connsiteX0" fmla="*/ 0 w 2713687"/>
              <a:gd name="connsiteY0" fmla="*/ 0 h 1797658"/>
              <a:gd name="connsiteX1" fmla="*/ 515601 w 2713687"/>
              <a:gd name="connsiteY1" fmla="*/ 0 h 1797658"/>
              <a:gd name="connsiteX2" fmla="*/ 976927 w 2713687"/>
              <a:gd name="connsiteY2" fmla="*/ 0 h 1797658"/>
              <a:gd name="connsiteX3" fmla="*/ 1573938 w 2713687"/>
              <a:gd name="connsiteY3" fmla="*/ 0 h 1797658"/>
              <a:gd name="connsiteX4" fmla="*/ 2089539 w 2713687"/>
              <a:gd name="connsiteY4" fmla="*/ 0 h 1797658"/>
              <a:gd name="connsiteX5" fmla="*/ 2713687 w 2713687"/>
              <a:gd name="connsiteY5" fmla="*/ 0 h 1797658"/>
              <a:gd name="connsiteX6" fmla="*/ 2713687 w 2713687"/>
              <a:gd name="connsiteY6" fmla="*/ 635172 h 1797658"/>
              <a:gd name="connsiteX7" fmla="*/ 2713687 w 2713687"/>
              <a:gd name="connsiteY7" fmla="*/ 1234392 h 1797658"/>
              <a:gd name="connsiteX8" fmla="*/ 2713687 w 2713687"/>
              <a:gd name="connsiteY8" fmla="*/ 1797658 h 1797658"/>
              <a:gd name="connsiteX9" fmla="*/ 2225223 w 2713687"/>
              <a:gd name="connsiteY9" fmla="*/ 1797658 h 1797658"/>
              <a:gd name="connsiteX10" fmla="*/ 1682486 w 2713687"/>
              <a:gd name="connsiteY10" fmla="*/ 1797658 h 1797658"/>
              <a:gd name="connsiteX11" fmla="*/ 1139749 w 2713687"/>
              <a:gd name="connsiteY11" fmla="*/ 1797658 h 1797658"/>
              <a:gd name="connsiteX12" fmla="*/ 624148 w 2713687"/>
              <a:gd name="connsiteY12" fmla="*/ 1797658 h 1797658"/>
              <a:gd name="connsiteX13" fmla="*/ 0 w 2713687"/>
              <a:gd name="connsiteY13" fmla="*/ 1797658 h 1797658"/>
              <a:gd name="connsiteX14" fmla="*/ 0 w 2713687"/>
              <a:gd name="connsiteY14" fmla="*/ 1162486 h 1797658"/>
              <a:gd name="connsiteX15" fmla="*/ 0 w 2713687"/>
              <a:gd name="connsiteY15" fmla="*/ 527313 h 1797658"/>
              <a:gd name="connsiteX16" fmla="*/ 0 w 2713687"/>
              <a:gd name="connsiteY16" fmla="*/ 0 h 179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13687" h="1797658" extrusionOk="0">
                <a:moveTo>
                  <a:pt x="0" y="0"/>
                </a:moveTo>
                <a:cubicBezTo>
                  <a:pt x="192399" y="-60097"/>
                  <a:pt x="328052" y="61391"/>
                  <a:pt x="515601" y="0"/>
                </a:cubicBezTo>
                <a:cubicBezTo>
                  <a:pt x="703150" y="-61391"/>
                  <a:pt x="860759" y="43404"/>
                  <a:pt x="976927" y="0"/>
                </a:cubicBezTo>
                <a:cubicBezTo>
                  <a:pt x="1093095" y="-43404"/>
                  <a:pt x="1365485" y="21549"/>
                  <a:pt x="1573938" y="0"/>
                </a:cubicBezTo>
                <a:cubicBezTo>
                  <a:pt x="1782391" y="-21549"/>
                  <a:pt x="1917594" y="47808"/>
                  <a:pt x="2089539" y="0"/>
                </a:cubicBezTo>
                <a:cubicBezTo>
                  <a:pt x="2261484" y="-47808"/>
                  <a:pt x="2542721" y="34653"/>
                  <a:pt x="2713687" y="0"/>
                </a:cubicBezTo>
                <a:cubicBezTo>
                  <a:pt x="2717058" y="306250"/>
                  <a:pt x="2671670" y="482745"/>
                  <a:pt x="2713687" y="635172"/>
                </a:cubicBezTo>
                <a:cubicBezTo>
                  <a:pt x="2755704" y="787599"/>
                  <a:pt x="2672687" y="1005884"/>
                  <a:pt x="2713687" y="1234392"/>
                </a:cubicBezTo>
                <a:cubicBezTo>
                  <a:pt x="2754687" y="1462900"/>
                  <a:pt x="2709681" y="1597432"/>
                  <a:pt x="2713687" y="1797658"/>
                </a:cubicBezTo>
                <a:cubicBezTo>
                  <a:pt x="2529987" y="1828913"/>
                  <a:pt x="2432169" y="1785975"/>
                  <a:pt x="2225223" y="1797658"/>
                </a:cubicBezTo>
                <a:cubicBezTo>
                  <a:pt x="2018277" y="1809341"/>
                  <a:pt x="1810714" y="1790491"/>
                  <a:pt x="1682486" y="1797658"/>
                </a:cubicBezTo>
                <a:cubicBezTo>
                  <a:pt x="1554258" y="1804825"/>
                  <a:pt x="1257452" y="1762831"/>
                  <a:pt x="1139749" y="1797658"/>
                </a:cubicBezTo>
                <a:cubicBezTo>
                  <a:pt x="1022046" y="1832485"/>
                  <a:pt x="728088" y="1767945"/>
                  <a:pt x="624148" y="1797658"/>
                </a:cubicBezTo>
                <a:cubicBezTo>
                  <a:pt x="520208" y="1827371"/>
                  <a:pt x="309579" y="1786654"/>
                  <a:pt x="0" y="1797658"/>
                </a:cubicBezTo>
                <a:cubicBezTo>
                  <a:pt x="-26287" y="1481676"/>
                  <a:pt x="39600" y="1322144"/>
                  <a:pt x="0" y="1162486"/>
                </a:cubicBezTo>
                <a:cubicBezTo>
                  <a:pt x="-39600" y="1002828"/>
                  <a:pt x="61458" y="788660"/>
                  <a:pt x="0" y="527313"/>
                </a:cubicBezTo>
                <a:cubicBezTo>
                  <a:pt x="-61458" y="265966"/>
                  <a:pt x="45033" y="174442"/>
                  <a:pt x="0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2">
            <a:extLst>
              <a:ext uri="{FF2B5EF4-FFF2-40B4-BE49-F238E27FC236}">
                <a16:creationId xmlns:a16="http://schemas.microsoft.com/office/drawing/2014/main" id="{D6A41B01-5513-1E3E-100E-31618F4F6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2814" y="1477108"/>
            <a:ext cx="1909186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directed graph</a:t>
            </a:r>
            <a:endParaRPr lang="ru-RU" altLang="ru-RU" sz="1600" i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" name="Text Box 52">
            <a:extLst>
              <a:ext uri="{FF2B5EF4-FFF2-40B4-BE49-F238E27FC236}">
                <a16:creationId xmlns:a16="http://schemas.microsoft.com/office/drawing/2014/main" id="{A6C922AC-B81E-195F-7D99-669BC9B00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3183" y="262933"/>
            <a:ext cx="286377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6" name="Text Box 52">
            <a:extLst>
              <a:ext uri="{FF2B5EF4-FFF2-40B4-BE49-F238E27FC236}">
                <a16:creationId xmlns:a16="http://schemas.microsoft.com/office/drawing/2014/main" id="{E7428D42-1564-C93C-066A-78E5BA690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5825" y="1038331"/>
            <a:ext cx="286377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b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Text Box 52">
            <a:extLst>
              <a:ext uri="{FF2B5EF4-FFF2-40B4-BE49-F238E27FC236}">
                <a16:creationId xmlns:a16="http://schemas.microsoft.com/office/drawing/2014/main" id="{F8D1EB32-55D9-AC2F-3ECE-DFC0632F487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932608" y="115557"/>
            <a:ext cx="289728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" name="Text Box 52">
            <a:extLst>
              <a:ext uri="{FF2B5EF4-FFF2-40B4-BE49-F238E27FC236}">
                <a16:creationId xmlns:a16="http://schemas.microsoft.com/office/drawing/2014/main" id="{DA02711E-986C-8C47-8714-3E673C6A042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1155347" y="559359"/>
            <a:ext cx="289728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7974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D8D68F7-19BB-1780-F3BF-1BC4BBBD3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457" y="1493314"/>
            <a:ext cx="5571497" cy="364866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C2457B-D10B-DB97-7508-6338A564BB0D}"/>
              </a:ext>
            </a:extLst>
          </p:cNvPr>
          <p:cNvSpPr txBox="1"/>
          <p:nvPr/>
        </p:nvSpPr>
        <p:spPr>
          <a:xfrm>
            <a:off x="131428" y="791742"/>
            <a:ext cx="120605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Motivation: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set up the workflow by defining </a:t>
            </a:r>
            <a:r>
              <a:rPr lang="en-US" sz="2200" dirty="0" err="1">
                <a:solidFill>
                  <a:prstClr val="black"/>
                </a:solidFill>
              </a:rPr>
              <a:t>characterisation</a:t>
            </a:r>
            <a:r>
              <a:rPr lang="en-US" sz="2200" dirty="0">
                <a:solidFill>
                  <a:prstClr val="black"/>
                </a:solidFill>
              </a:rPr>
              <a:t> for the experiment (idea or plan).</a:t>
            </a:r>
            <a:endParaRPr lang="en-US" sz="2200" b="1" u="sng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plan: setting up the measurement workflow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8025F-586B-D0E3-CE4E-3A42CB598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4781263" cy="485999"/>
          </a:xfrm>
        </p:spPr>
        <p:txBody>
          <a:bodyPr>
            <a:normAutofit fontScale="92500"/>
          </a:bodyPr>
          <a:lstStyle/>
          <a:p>
            <a:pPr indent="0" defTabSz="914377">
              <a:buNone/>
            </a:pPr>
            <a:r>
              <a:rPr lang="en-US" sz="1200" dirty="0">
                <a:solidFill>
                  <a:prstClr val="black"/>
                </a:solidFill>
                <a:hlinkClick r:id="rId4"/>
              </a:rPr>
              <a:t>https://mdi.matinf.pro/properties/edititem/103066</a:t>
            </a:r>
            <a:endParaRPr lang="en-US" sz="1200" dirty="0">
              <a:solidFill>
                <a:prstClr val="black"/>
              </a:solidFill>
            </a:endParaRPr>
          </a:p>
          <a:p>
            <a:pPr indent="0" defTabSz="914377">
              <a:buNone/>
            </a:pPr>
            <a:r>
              <a:rPr lang="en-US" sz="1200" dirty="0">
                <a:hlinkClick r:id="rId5"/>
              </a:rPr>
              <a:t>https://mdi.matinf.pro/object/standard-screening-crc-aka-tobias-report-103066</a:t>
            </a:r>
            <a:endParaRPr lang="en-US" sz="1200" dirty="0"/>
          </a:p>
          <a:p>
            <a:pPr indent="0" defTabSz="914377">
              <a:buNone/>
            </a:pP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BF627-3F4F-2838-9186-1638EFF9F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787" y="3003607"/>
            <a:ext cx="6299606" cy="31755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id="{D82EA13C-0DEC-DD29-DC5E-44DFF0A6C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82" y="1269800"/>
            <a:ext cx="2160588" cy="461665"/>
          </a:xfrm>
          <a:prstGeom prst="rect">
            <a:avLst/>
          </a:prstGeom>
          <a:solidFill>
            <a:srgbClr val="FFFF00">
              <a:alpha val="4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Idea or Plan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Line 36">
            <a:extLst>
              <a:ext uri="{FF2B5EF4-FFF2-40B4-BE49-F238E27FC236}">
                <a16:creationId xmlns:a16="http://schemas.microsoft.com/office/drawing/2014/main" id="{FA9A0244-F3AD-928D-747B-C1DD5E46841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1363" y="1728316"/>
            <a:ext cx="592852" cy="442129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" name="Line 36">
            <a:extLst>
              <a:ext uri="{FF2B5EF4-FFF2-40B4-BE49-F238E27FC236}">
                <a16:creationId xmlns:a16="http://schemas.microsoft.com/office/drawing/2014/main" id="{5C0D7844-AEE5-75C2-CC8B-57C9DE3104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948" y="5156479"/>
            <a:ext cx="592852" cy="442129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A080D6-E670-428D-ED3F-FA762C052973}"/>
              </a:ext>
            </a:extLst>
          </p:cNvPr>
          <p:cNvSpPr txBox="1"/>
          <p:nvPr/>
        </p:nvSpPr>
        <p:spPr>
          <a:xfrm>
            <a:off x="121722" y="1784706"/>
            <a:ext cx="618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1) Create </a:t>
            </a:r>
            <a:r>
              <a:rPr lang="en-US" dirty="0">
                <a:solidFill>
                  <a:prstClr val="black"/>
                </a:solidFill>
              </a:rPr>
              <a:t>“plan” object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F58952-3AB9-0BCC-17EA-1C3BF02B08A2}"/>
              </a:ext>
            </a:extLst>
          </p:cNvPr>
          <p:cNvSpPr txBox="1"/>
          <p:nvPr/>
        </p:nvSpPr>
        <p:spPr>
          <a:xfrm>
            <a:off x="119743" y="2922757"/>
            <a:ext cx="618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</a:t>
            </a:r>
            <a:r>
              <a:rPr lang="en-US" sz="1800" dirty="0">
                <a:solidFill>
                  <a:prstClr val="black"/>
                </a:solidFill>
              </a:rPr>
              <a:t>) Define </a:t>
            </a:r>
            <a:r>
              <a:rPr lang="en-US" sz="1800" dirty="0" err="1">
                <a:solidFill>
                  <a:prstClr val="black"/>
                </a:solidFill>
              </a:rPr>
              <a:t>characterisations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A0E510-9D3D-0A0E-598E-662742869EDD}"/>
              </a:ext>
            </a:extLst>
          </p:cNvPr>
          <p:cNvSpPr txBox="1"/>
          <p:nvPr/>
        </p:nvSpPr>
        <p:spPr>
          <a:xfrm>
            <a:off x="94014" y="3953931"/>
            <a:ext cx="6181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3</a:t>
            </a:r>
            <a:r>
              <a:rPr lang="en-US" sz="1800" dirty="0">
                <a:solidFill>
                  <a:prstClr val="black"/>
                </a:solidFill>
              </a:rPr>
              <a:t>) Add samples and</a:t>
            </a:r>
            <a:br>
              <a:rPr lang="en-US" sz="1800" dirty="0">
                <a:solidFill>
                  <a:prstClr val="black"/>
                </a:solidFill>
              </a:rPr>
            </a:br>
            <a:r>
              <a:rPr lang="en-US" sz="1800" dirty="0">
                <a:solidFill>
                  <a:prstClr val="black"/>
                </a:solidFill>
              </a:rPr>
              <a:t>     measurements…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645CAF-7D6D-7CFD-A0A1-A6CAE6C379CB}"/>
              </a:ext>
            </a:extLst>
          </p:cNvPr>
          <p:cNvSpPr txBox="1"/>
          <p:nvPr/>
        </p:nvSpPr>
        <p:spPr>
          <a:xfrm>
            <a:off x="139536" y="5234487"/>
            <a:ext cx="618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4</a:t>
            </a:r>
            <a:r>
              <a:rPr lang="en-US" sz="1800" dirty="0">
                <a:solidFill>
                  <a:prstClr val="black"/>
                </a:solidFill>
              </a:rPr>
              <a:t>) Monitor workflows via reports in the “plan”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29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7" grpId="0" animBg="1"/>
      <p:bldP spid="19" grpId="0"/>
      <p:bldP spid="20" grpId="0"/>
      <p:bldP spid="21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45647FB2-4D27-D671-BA9E-F06E07EAF65B}"/>
              </a:ext>
            </a:extLst>
          </p:cNvPr>
          <p:cNvSpPr txBox="1"/>
          <p:nvPr/>
        </p:nvSpPr>
        <p:spPr>
          <a:xfrm>
            <a:off x="236138" y="4452818"/>
            <a:ext cx="1173144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Storage, Curation, 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Search 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(on properties retrieved from devices / file formats), Reporting: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Find compositions with given properties in a certain range (across all known materials libraries)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Find by synthesis parameters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Find by chemical system / properties / creation date / author / text</a:t>
            </a:r>
            <a:r>
              <a:rPr lang="ru-RU" altLang="ru-RU" sz="2200" dirty="0">
                <a:solidFill>
                  <a:prstClr val="black"/>
                </a:solidFill>
                <a:latin typeface="+mn-lt"/>
              </a:rPr>
              <a:t>, </a:t>
            </a:r>
            <a:r>
              <a:rPr lang="en-US" altLang="ru-RU" sz="2200" dirty="0" err="1">
                <a:solidFill>
                  <a:prstClr val="black"/>
                </a:solidFill>
                <a:latin typeface="+mn-lt"/>
              </a:rPr>
              <a:t>etc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…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Reports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114CF3-D869-51A6-C888-B34575677EFD}"/>
              </a:ext>
            </a:extLst>
          </p:cNvPr>
          <p:cNvSpPr txBox="1"/>
          <p:nvPr/>
        </p:nvSpPr>
        <p:spPr>
          <a:xfrm>
            <a:off x="233624" y="2842975"/>
            <a:ext cx="6134518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 err="1">
                <a:solidFill>
                  <a:prstClr val="black"/>
                </a:solidFill>
                <a:latin typeface="+mn-lt"/>
              </a:rPr>
              <a:t>Characterisation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: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Add processed 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EDX 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(342 Composition objects)</a:t>
            </a:r>
          </a:p>
          <a:p>
            <a:pPr lvl="1" indent="0" defTabSz="914377">
              <a:spcBef>
                <a:spcPts val="0"/>
              </a:spcBef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Composition == Measurement Area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772D4DA-F96F-51E9-9A0B-A2C7E29CEB20}"/>
              </a:ext>
            </a:extLst>
          </p:cNvPr>
          <p:cNvSpPr/>
          <p:nvPr/>
        </p:nvSpPr>
        <p:spPr>
          <a:xfrm>
            <a:off x="102158" y="4824883"/>
            <a:ext cx="11553930" cy="370115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Library: integrating heterogeneous measurement data</a:t>
            </a:r>
            <a:endParaRPr lang="en-GB" dirty="0"/>
          </a:p>
        </p:txBody>
      </p:sp>
      <p:sp>
        <p:nvSpPr>
          <p:cNvPr id="59" name="Text Box 52">
            <a:extLst>
              <a:ext uri="{FF2B5EF4-FFF2-40B4-BE49-F238E27FC236}">
                <a16:creationId xmlns:a16="http://schemas.microsoft.com/office/drawing/2014/main" id="{FB12BC46-BCB7-F1CD-8574-93BEFC763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67" y="750768"/>
            <a:ext cx="118267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  <a:spcAft>
                <a:spcPts val="600"/>
              </a:spcAft>
            </a:pPr>
            <a:r>
              <a:rPr lang="en-US" altLang="ru-RU" sz="2200" b="1" dirty="0">
                <a:solidFill>
                  <a:srgbClr val="002060"/>
                </a:solidFill>
                <a:latin typeface="+mn-lt"/>
              </a:rPr>
              <a:t>Typical Materials Library Data Lifecycle:</a:t>
            </a:r>
            <a:endParaRPr lang="en-US" altLang="ru-RU" sz="22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5EC357-4BAF-6118-B392-CCEE95620B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altLang="ru-RU" sz="1200" b="1" dirty="0">
                <a:solidFill>
                  <a:prstClr val="black"/>
                </a:solidFill>
                <a:latin typeface="+mn-lt"/>
              </a:rPr>
              <a:t>ML</a:t>
            </a:r>
            <a:r>
              <a:rPr lang="en-US" altLang="ru-RU" sz="1200" dirty="0">
                <a:solidFill>
                  <a:prstClr val="black"/>
                </a:solidFill>
                <a:latin typeface="+mn-lt"/>
              </a:rPr>
              <a:t> – Materials Library			</a:t>
            </a:r>
            <a:r>
              <a:rPr lang="en-US" sz="1200" b="1" dirty="0"/>
              <a:t>MA</a:t>
            </a:r>
            <a:r>
              <a:rPr lang="en-US" sz="1200" dirty="0"/>
              <a:t> – Measurement Area (a certain part of Materials Library (ML) surface)</a:t>
            </a:r>
            <a:endParaRPr lang="en-US" altLang="ru-RU" sz="1200" dirty="0">
              <a:solidFill>
                <a:prstClr val="black"/>
              </a:solidFill>
              <a:latin typeface="+mn-lt"/>
            </a:endParaRPr>
          </a:p>
          <a:p>
            <a:pPr indent="0">
              <a:buNone/>
            </a:pPr>
            <a:r>
              <a:rPr lang="en-US" sz="1200" b="1" dirty="0"/>
              <a:t>EDX</a:t>
            </a:r>
            <a:r>
              <a:rPr lang="en-US" sz="1200" dirty="0"/>
              <a:t> – Energy-dispersive X-ray spectroscopy		</a:t>
            </a:r>
            <a:r>
              <a:rPr lang="en-US" sz="1200" b="1" dirty="0"/>
              <a:t>XRD</a:t>
            </a:r>
            <a:r>
              <a:rPr lang="en-US" sz="1200" dirty="0"/>
              <a:t> – X-ray diffraction 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C7C250-0DED-7E34-4D4A-3F2A167ECF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734" y="904350"/>
            <a:ext cx="2492831" cy="249283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FC43826-01C9-80CE-20E8-38880B685B5E}"/>
              </a:ext>
            </a:extLst>
          </p:cNvPr>
          <p:cNvGrpSpPr/>
          <p:nvPr/>
        </p:nvGrpSpPr>
        <p:grpSpPr>
          <a:xfrm>
            <a:off x="221058" y="2762250"/>
            <a:ext cx="6560742" cy="784817"/>
            <a:chOff x="221058" y="2762250"/>
            <a:chExt cx="6560742" cy="78481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2EFD964-A397-8FAD-AE01-A09B095914A1}"/>
                </a:ext>
              </a:extLst>
            </p:cNvPr>
            <p:cNvSpPr/>
            <p:nvPr/>
          </p:nvSpPr>
          <p:spPr>
            <a:xfrm>
              <a:off x="221058" y="3225520"/>
              <a:ext cx="5918479" cy="321547"/>
            </a:xfrm>
            <a:prstGeom prst="roundRect">
              <a:avLst/>
            </a:prstGeom>
            <a:solidFill>
              <a:srgbClr val="FFC000">
                <a:alpha val="2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F4175015-8655-A1C9-2130-3F04ADCB79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9495" y="2762250"/>
              <a:ext cx="652305" cy="483368"/>
            </a:xfrm>
            <a:prstGeom prst="straightConnector1">
              <a:avLst/>
            </a:prstGeom>
            <a:ln w="63500">
              <a:solidFill>
                <a:srgbClr val="FFC000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10">
            <a:extLst>
              <a:ext uri="{FF2B5EF4-FFF2-40B4-BE49-F238E27FC236}">
                <a16:creationId xmlns:a16="http://schemas.microsoft.com/office/drawing/2014/main" id="{38FABE5A-87BA-747D-43BB-17E7D5CE8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4436" y="796553"/>
            <a:ext cx="2650868" cy="2328779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defTabSz="914377">
              <a:spcBef>
                <a:spcPct val="0"/>
              </a:spcBef>
            </a:pPr>
            <a:r>
              <a:rPr lang="en-US" altLang="ru-RU" sz="2133" b="1" dirty="0">
                <a:solidFill>
                  <a:schemeClr val="tx1"/>
                </a:solidFill>
                <a:latin typeface="Arial" panose="020B0604020202020204" pitchFamily="34" charset="0"/>
              </a:rPr>
              <a:t>Measurement Area</a:t>
            </a:r>
            <a:endParaRPr lang="ru-RU" altLang="ru-RU" sz="2133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r>
              <a:rPr lang="ru-RU" alt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composition</a:t>
            </a:r>
            <a:r>
              <a:rPr lang="ru-RU" alt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en-US" altLang="ru-RU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6CB9DD56-DE94-4A51-374E-C5A04401D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23" y="1545735"/>
            <a:ext cx="108490" cy="10923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defTabSz="914377">
              <a:spcBef>
                <a:spcPct val="0"/>
              </a:spcBef>
            </a:pP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3A62336-2A3C-1A89-4C9E-AE68DB0D775F}"/>
              </a:ext>
            </a:extLst>
          </p:cNvPr>
          <p:cNvCxnSpPr>
            <a:cxnSpLocks/>
          </p:cNvCxnSpPr>
          <p:nvPr/>
        </p:nvCxnSpPr>
        <p:spPr>
          <a:xfrm>
            <a:off x="7872413" y="1597971"/>
            <a:ext cx="1370647" cy="6882"/>
          </a:xfrm>
          <a:prstGeom prst="straightConnector1">
            <a:avLst/>
          </a:prstGeom>
          <a:ln w="63500">
            <a:solidFill>
              <a:srgbClr val="FFC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10">
            <a:extLst>
              <a:ext uri="{FF2B5EF4-FFF2-40B4-BE49-F238E27FC236}">
                <a16:creationId xmlns:a16="http://schemas.microsoft.com/office/drawing/2014/main" id="{78EA048F-DE87-2427-2E74-AB8FE7005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787" y="1612144"/>
            <a:ext cx="2379784" cy="127727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marL="342900" indent="-342900" defTabSz="91437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Phases: [ Phase</a:t>
            </a:r>
            <a:r>
              <a:rPr lang="en-US" altLang="ru-RU" sz="1100" b="1" baseline="-25000" dirty="0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</a:p>
          <a:p>
            <a:pPr defTabSz="914377">
              <a:spcBef>
                <a:spcPct val="0"/>
              </a:spcBef>
            </a:pP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	 …, 	</a:t>
            </a:r>
            <a:r>
              <a:rPr lang="en-US" altLang="ru-RU" sz="11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Phase</a:t>
            </a:r>
            <a:r>
              <a:rPr lang="en-US" altLang="ru-RU" sz="1100" b="1" baseline="-25000" dirty="0" err="1">
                <a:solidFill>
                  <a:schemeClr val="tx1"/>
                </a:solidFill>
                <a:latin typeface="Arial" panose="020B0604020202020204" pitchFamily="34" charset="0"/>
              </a:rPr>
              <a:t>N</a:t>
            </a: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 ]</a:t>
            </a:r>
          </a:p>
          <a:p>
            <a:pPr marL="342900" indent="-342900" defTabSz="91437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Resistance: __ Ohm</a:t>
            </a:r>
          </a:p>
          <a:p>
            <a:pPr marL="342900" indent="-342900" defTabSz="91437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Thickness: __ nm</a:t>
            </a:r>
          </a:p>
          <a:p>
            <a:pPr marL="342900" indent="-342900" defTabSz="91437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Bandgap: __ eV</a:t>
            </a:r>
          </a:p>
          <a:p>
            <a:pPr marL="342900" indent="-342900" defTabSz="91437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…</a:t>
            </a:r>
            <a:endParaRPr lang="en-US" altLang="ru-RU" sz="11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693A14F-4D06-C10F-DB14-69FE01C82D93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7842738" y="2883877"/>
            <a:ext cx="1552471" cy="844061"/>
          </a:xfrm>
          <a:prstGeom prst="straightConnector1">
            <a:avLst/>
          </a:prstGeom>
          <a:ln w="63500">
            <a:solidFill>
              <a:srgbClr val="0070C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95F3F13-C0A0-786B-5F48-378B9FC5377A}"/>
              </a:ext>
            </a:extLst>
          </p:cNvPr>
          <p:cNvSpPr/>
          <p:nvPr/>
        </p:nvSpPr>
        <p:spPr>
          <a:xfrm>
            <a:off x="5275384" y="3727938"/>
            <a:ext cx="5134708" cy="582802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26C23-2C36-0BD2-4029-1363A651CBF1}"/>
              </a:ext>
            </a:extLst>
          </p:cNvPr>
          <p:cNvSpPr txBox="1"/>
          <p:nvPr/>
        </p:nvSpPr>
        <p:spPr>
          <a:xfrm>
            <a:off x="233624" y="1375007"/>
            <a:ext cx="62777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Sputtering: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Add 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Sample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 object (chemical system + substrate)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BB894-E490-8B4E-EDE5-89F38798E87C}"/>
              </a:ext>
            </a:extLst>
          </p:cNvPr>
          <p:cNvSpPr txBox="1"/>
          <p:nvPr/>
        </p:nvSpPr>
        <p:spPr>
          <a:xfrm>
            <a:off x="233625" y="2056116"/>
            <a:ext cx="60943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Add 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Synthesis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 object (sputtering parameters)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E9DFC0-419D-02B4-CF01-9401AD6A42ED}"/>
              </a:ext>
            </a:extLst>
          </p:cNvPr>
          <p:cNvSpPr txBox="1"/>
          <p:nvPr/>
        </p:nvSpPr>
        <p:spPr>
          <a:xfrm>
            <a:off x="236137" y="3796659"/>
            <a:ext cx="113797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Add Other </a:t>
            </a:r>
            <a:r>
              <a:rPr lang="en-US" altLang="ru-RU" sz="2200" dirty="0" err="1">
                <a:solidFill>
                  <a:prstClr val="black"/>
                </a:solidFill>
                <a:latin typeface="+mn-lt"/>
              </a:rPr>
              <a:t>Characterisation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 Documents (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XRD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,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 Resistance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,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 Thickness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,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 Bandgap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, </a:t>
            </a:r>
            <a:r>
              <a:rPr lang="en-US" altLang="ru-RU" sz="2200" dirty="0" err="1">
                <a:solidFill>
                  <a:prstClr val="black"/>
                </a:solidFill>
                <a:latin typeface="+mn-lt"/>
              </a:rPr>
              <a:t>etc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202053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/>
      <p:bldP spid="47" grpId="0" animBg="1"/>
      <p:bldP spid="19" grpId="0" animBg="1"/>
      <p:bldP spid="21" grpId="0" animBg="1"/>
      <p:bldP spid="25" grpId="0" animBg="1"/>
      <p:bldP spid="41" grpId="0" animBg="1"/>
      <p:bldP spid="8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483DA91-EBC8-FC25-8838-8829C925CCFE}"/>
              </a:ext>
            </a:extLst>
          </p:cNvPr>
          <p:cNvGrpSpPr/>
          <p:nvPr/>
        </p:nvGrpSpPr>
        <p:grpSpPr>
          <a:xfrm>
            <a:off x="167472" y="3107242"/>
            <a:ext cx="11937442" cy="1917562"/>
            <a:chOff x="167472" y="2935792"/>
            <a:chExt cx="11937442" cy="191756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E4DB141-14E2-D224-AB18-F4A6D039527B}"/>
                </a:ext>
              </a:extLst>
            </p:cNvPr>
            <p:cNvSpPr/>
            <p:nvPr/>
          </p:nvSpPr>
          <p:spPr>
            <a:xfrm>
              <a:off x="167472" y="2935792"/>
              <a:ext cx="11937442" cy="1917562"/>
            </a:xfrm>
            <a:prstGeom prst="roundRect">
              <a:avLst/>
            </a:prstGeom>
            <a:solidFill>
              <a:schemeClr val="accent1">
                <a:alpha val="16000"/>
              </a:schemeClr>
            </a:solidFill>
            <a:ln w="38100">
              <a:solidFill>
                <a:srgbClr val="0070C0">
                  <a:alpha val="5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A70D7F-4123-3B71-AEB3-6AAF052CC669}"/>
                </a:ext>
              </a:extLst>
            </p:cNvPr>
            <p:cNvSpPr txBox="1"/>
            <p:nvPr/>
          </p:nvSpPr>
          <p:spPr>
            <a:xfrm>
              <a:off x="342272" y="3708024"/>
              <a:ext cx="12007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rgbClr val="004C93"/>
                  </a:solidFill>
                </a:rPr>
                <a:t>Flexibility</a:t>
              </a:r>
              <a:r>
                <a:rPr lang="en-US" sz="1800" b="1" dirty="0">
                  <a:solidFill>
                    <a:srgbClr val="0070C0"/>
                  </a:solidFill>
                </a:rPr>
                <a:t> </a:t>
              </a:r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07D719-CB9F-1517-C6A2-6E1C740786A1}"/>
              </a:ext>
            </a:extLst>
          </p:cNvPr>
          <p:cNvGrpSpPr/>
          <p:nvPr/>
        </p:nvGrpSpPr>
        <p:grpSpPr>
          <a:xfrm>
            <a:off x="159099" y="5028155"/>
            <a:ext cx="11937442" cy="1182354"/>
            <a:chOff x="159099" y="4856705"/>
            <a:chExt cx="11937442" cy="118235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B55CC0F-7026-9F58-3B0C-1B5E6FD9A271}"/>
                </a:ext>
              </a:extLst>
            </p:cNvPr>
            <p:cNvSpPr/>
            <p:nvPr/>
          </p:nvSpPr>
          <p:spPr>
            <a:xfrm>
              <a:off x="159099" y="4856705"/>
              <a:ext cx="11937442" cy="1182354"/>
            </a:xfrm>
            <a:prstGeom prst="roundRect">
              <a:avLst/>
            </a:prstGeom>
            <a:solidFill>
              <a:schemeClr val="accent1">
                <a:alpha val="16000"/>
              </a:schemeClr>
            </a:solidFill>
            <a:ln w="38100">
              <a:solidFill>
                <a:srgbClr val="0070C0">
                  <a:alpha val="5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62D8F6-3FBC-6940-AB96-17D4BDD09B50}"/>
                </a:ext>
              </a:extLst>
            </p:cNvPr>
            <p:cNvSpPr txBox="1"/>
            <p:nvPr/>
          </p:nvSpPr>
          <p:spPr>
            <a:xfrm>
              <a:off x="337667" y="5255994"/>
              <a:ext cx="14720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rgbClr val="004C93"/>
                  </a:solidFill>
                </a:rPr>
                <a:t>Extensibility</a:t>
              </a:r>
              <a:endParaRPr lang="en-US" dirty="0">
                <a:solidFill>
                  <a:srgbClr val="004C93"/>
                </a:solidFill>
              </a:endParaRPr>
            </a:p>
          </p:txBody>
        </p:sp>
      </p:grpSp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RDMS in Chemistry-related Domains: Requirements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00211" y="6362393"/>
            <a:ext cx="7787473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1200" b="1" dirty="0"/>
              <a:t>RDMS </a:t>
            </a:r>
            <a:r>
              <a:rPr lang="de-DE" sz="1200" dirty="0"/>
              <a:t>- Research Data Management System</a:t>
            </a:r>
          </a:p>
          <a:p>
            <a:pPr indent="0">
              <a:buNone/>
            </a:pP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7D48BA-DEA6-8288-123D-6C585513EDA1}"/>
              </a:ext>
            </a:extLst>
          </p:cNvPr>
          <p:cNvSpPr txBox="1"/>
          <p:nvPr/>
        </p:nvSpPr>
        <p:spPr>
          <a:xfrm>
            <a:off x="5704394" y="1085136"/>
            <a:ext cx="4001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Requirements (functional capabilities)</a:t>
            </a:r>
            <a:r>
              <a:rPr lang="en-US" dirty="0"/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026E9-123B-3BC5-9E1F-C4A5AE4CD007}"/>
              </a:ext>
            </a:extLst>
          </p:cNvPr>
          <p:cNvSpPr txBox="1"/>
          <p:nvPr/>
        </p:nvSpPr>
        <p:spPr>
          <a:xfrm>
            <a:off x="114299" y="725054"/>
            <a:ext cx="75276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0070C0"/>
                </a:solidFill>
              </a:rPr>
              <a:t>Priorities: Scalability + Security + Flexibility + Extensibility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D14BC5-DF7E-F9A9-F75A-585EA916E854}"/>
              </a:ext>
            </a:extLst>
          </p:cNvPr>
          <p:cNvSpPr txBox="1"/>
          <p:nvPr/>
        </p:nvSpPr>
        <p:spPr>
          <a:xfrm>
            <a:off x="5690159" y="3072950"/>
            <a:ext cx="576841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Upload and Store Objects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Tree Classification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Chemical Entities Support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Objects Graph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Extended Properties / Templates for Objects / Tables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Excel Import and Export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Search</a:t>
            </a:r>
            <a:r>
              <a:rPr lang="en-US" dirty="0"/>
              <a:t>;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C31F8E-8691-7246-8F8E-C6BA2AADC51C}"/>
              </a:ext>
            </a:extLst>
          </p:cNvPr>
          <p:cNvGrpSpPr/>
          <p:nvPr/>
        </p:nvGrpSpPr>
        <p:grpSpPr>
          <a:xfrm>
            <a:off x="190917" y="1398055"/>
            <a:ext cx="11907297" cy="369332"/>
            <a:chOff x="190917" y="1226605"/>
            <a:chExt cx="11907297" cy="36933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95F72E4-5115-2718-E859-AA761976CD2F}"/>
                </a:ext>
              </a:extLst>
            </p:cNvPr>
            <p:cNvSpPr/>
            <p:nvPr/>
          </p:nvSpPr>
          <p:spPr>
            <a:xfrm>
              <a:off x="190917" y="1256043"/>
              <a:ext cx="11907297" cy="321548"/>
            </a:xfrm>
            <a:prstGeom prst="roundRect">
              <a:avLst/>
            </a:prstGeom>
            <a:solidFill>
              <a:schemeClr val="accent1">
                <a:alpha val="16000"/>
              </a:schemeClr>
            </a:solidFill>
            <a:ln w="38100">
              <a:solidFill>
                <a:srgbClr val="0070C0">
                  <a:alpha val="5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1F90DE-D41B-5131-9CFA-2A7449C97CB9}"/>
                </a:ext>
              </a:extLst>
            </p:cNvPr>
            <p:cNvSpPr txBox="1"/>
            <p:nvPr/>
          </p:nvSpPr>
          <p:spPr>
            <a:xfrm>
              <a:off x="345831" y="1226605"/>
              <a:ext cx="12543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rgbClr val="004C93"/>
                  </a:solidFill>
                </a:rPr>
                <a:t>Scalability</a:t>
              </a:r>
              <a:endParaRPr lang="en-US" dirty="0">
                <a:solidFill>
                  <a:srgbClr val="004C93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1568AE1-ECE8-1D9D-B209-043F0343193C}"/>
              </a:ext>
            </a:extLst>
          </p:cNvPr>
          <p:cNvSpPr txBox="1"/>
          <p:nvPr/>
        </p:nvSpPr>
        <p:spPr>
          <a:xfrm>
            <a:off x="5692496" y="1413650"/>
            <a:ext cx="1898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Tenants</a:t>
            </a:r>
            <a:r>
              <a:rPr lang="en-US" dirty="0"/>
              <a:t>;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ED8E90-318F-0288-0480-9AD456C26981}"/>
              </a:ext>
            </a:extLst>
          </p:cNvPr>
          <p:cNvGrpSpPr/>
          <p:nvPr/>
        </p:nvGrpSpPr>
        <p:grpSpPr>
          <a:xfrm>
            <a:off x="180870" y="1697352"/>
            <a:ext cx="11937442" cy="1477328"/>
            <a:chOff x="180870" y="1525902"/>
            <a:chExt cx="11937442" cy="147732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5D10F3C-DC3C-A5C4-F042-35AF20B57248}"/>
                </a:ext>
              </a:extLst>
            </p:cNvPr>
            <p:cNvGrpSpPr/>
            <p:nvPr/>
          </p:nvGrpSpPr>
          <p:grpSpPr>
            <a:xfrm>
              <a:off x="180870" y="1587639"/>
              <a:ext cx="11937442" cy="1346480"/>
              <a:chOff x="180870" y="1587639"/>
              <a:chExt cx="11937442" cy="134648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63D8206C-1343-A01A-F6F2-95E155B93308}"/>
                  </a:ext>
                </a:extLst>
              </p:cNvPr>
              <p:cNvSpPr/>
              <p:nvPr/>
            </p:nvSpPr>
            <p:spPr>
              <a:xfrm>
                <a:off x="180870" y="1587639"/>
                <a:ext cx="11937442" cy="1346480"/>
              </a:xfrm>
              <a:prstGeom prst="roundRect">
                <a:avLst/>
              </a:prstGeom>
              <a:solidFill>
                <a:schemeClr val="accent1">
                  <a:alpha val="16000"/>
                </a:schemeClr>
              </a:solidFill>
              <a:ln w="38100">
                <a:solidFill>
                  <a:srgbClr val="0070C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08F5E5-1FDD-8799-2879-FCD329EC0B0D}"/>
                  </a:ext>
                </a:extLst>
              </p:cNvPr>
              <p:cNvSpPr txBox="1"/>
              <p:nvPr/>
            </p:nvSpPr>
            <p:spPr>
              <a:xfrm>
                <a:off x="346249" y="2020948"/>
                <a:ext cx="106345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rgbClr val="004C93"/>
                    </a:solidFill>
                  </a:rPr>
                  <a:t>Security</a:t>
                </a:r>
                <a:endParaRPr lang="en-US" dirty="0">
                  <a:solidFill>
                    <a:srgbClr val="004C93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EF8581-6B40-FF45-9AB1-20969CC1018F}"/>
                </a:ext>
              </a:extLst>
            </p:cNvPr>
            <p:cNvSpPr txBox="1"/>
            <p:nvPr/>
          </p:nvSpPr>
          <p:spPr>
            <a:xfrm>
              <a:off x="5695007" y="1525902"/>
              <a:ext cx="483964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/>
                <a:t>User Registration </a:t>
              </a:r>
              <a:r>
                <a:rPr lang="en-US" dirty="0"/>
                <a:t>/ </a:t>
              </a:r>
              <a:r>
                <a:rPr lang="en-US" b="1" dirty="0"/>
                <a:t>Authorization</a:t>
              </a:r>
              <a:r>
                <a:rPr lang="en-US" dirty="0"/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/>
                <a:t>Users and Groups Control</a:t>
              </a:r>
              <a:r>
                <a:rPr lang="en-US" dirty="0"/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/>
                <a:t>Roles</a:t>
              </a:r>
              <a:r>
                <a:rPr lang="en-US" dirty="0"/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/>
                <a:t>Claims</a:t>
              </a:r>
              <a:r>
                <a:rPr lang="en-US" dirty="0"/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/>
                <a:t>Data Access Policy</a:t>
              </a:r>
              <a:r>
                <a:rPr lang="en-US" dirty="0"/>
                <a:t>;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A97AEA0-BA4F-2CDB-3CDB-6E7ADE303D97}"/>
              </a:ext>
            </a:extLst>
          </p:cNvPr>
          <p:cNvSpPr txBox="1"/>
          <p:nvPr/>
        </p:nvSpPr>
        <p:spPr>
          <a:xfrm>
            <a:off x="5685482" y="5032623"/>
            <a:ext cx="33727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User-Defined Object Types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Reports / Charts / Diagrams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Reporting API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CRUD API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960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FE16D8-5A76-8BC3-C272-54C282EBD9A4}"/>
              </a:ext>
            </a:extLst>
          </p:cNvPr>
          <p:cNvSpPr txBox="1"/>
          <p:nvPr/>
        </p:nvSpPr>
        <p:spPr>
          <a:xfrm>
            <a:off x="139589" y="891414"/>
            <a:ext cx="118254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What is a Tenant?</a:t>
            </a:r>
          </a:p>
          <a:p>
            <a:endParaRPr lang="en-US" sz="1400" b="1" dirty="0"/>
          </a:p>
          <a:p>
            <a:r>
              <a:rPr lang="en-US" b="1" dirty="0"/>
              <a:t>Tenant</a:t>
            </a:r>
            <a:r>
              <a:rPr lang="en-US" dirty="0"/>
              <a:t> – separate (distinct) instance of an application </a:t>
            </a:r>
            <a:br>
              <a:rPr lang="en-US" dirty="0"/>
            </a:br>
            <a:r>
              <a:rPr lang="en-US" dirty="0"/>
              <a:t>(including data &amp; configuration) </a:t>
            </a:r>
            <a:br>
              <a:rPr lang="en-US" dirty="0"/>
            </a:br>
            <a:r>
              <a:rPr lang="en-US" dirty="0"/>
              <a:t>that is used by an organization / group of users / consortia.</a:t>
            </a:r>
          </a:p>
        </p:txBody>
      </p:sp>
      <p:pic>
        <p:nvPicPr>
          <p:cNvPr id="7" name="Picture 2" descr="MultiTenancy Architecture – lakshaysuri">
            <a:extLst>
              <a:ext uri="{FF2B5EF4-FFF2-40B4-BE49-F238E27FC236}">
                <a16:creationId xmlns:a16="http://schemas.microsoft.com/office/drawing/2014/main" id="{6FFA8D02-E390-00AB-784E-89A51690E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/>
          <a:stretch/>
        </p:blipFill>
        <p:spPr bwMode="auto">
          <a:xfrm>
            <a:off x="7214716" y="0"/>
            <a:ext cx="4977284" cy="239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8911959" cy="792000"/>
          </a:xfrm>
        </p:spPr>
        <p:txBody>
          <a:bodyPr/>
          <a:lstStyle/>
          <a:p>
            <a:r>
              <a:rPr lang="en-US" dirty="0"/>
              <a:t>RDMS: Multiple Tenant Support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9776" y="6416298"/>
            <a:ext cx="6750573" cy="307807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b="0" dirty="0">
                <a:solidFill>
                  <a:srgbClr val="0070C0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https://en.wikipedia.org/wiki/Multitenancy</a:t>
            </a: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6590BA-3995-1332-54F3-18F5C2F12CA8}"/>
              </a:ext>
            </a:extLst>
          </p:cNvPr>
          <p:cNvSpPr txBox="1"/>
          <p:nvPr/>
        </p:nvSpPr>
        <p:spPr>
          <a:xfrm>
            <a:off x="8052436" y="2212204"/>
            <a:ext cx="33055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400" dirty="0">
                <a:solidFill>
                  <a:srgbClr val="003560">
                    <a:lumMod val="75000"/>
                    <a:lumOff val="25000"/>
                  </a:srgbClr>
                </a:solidFill>
                <a:latin typeface="Arial" panose="020B0604020202020204"/>
              </a:rPr>
              <a:t>Every tenant must have a unique URL!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6FB4DC2-C2A0-6888-908B-3870EA210F5B}"/>
              </a:ext>
            </a:extLst>
          </p:cNvPr>
          <p:cNvGrpSpPr/>
          <p:nvPr/>
        </p:nvGrpSpPr>
        <p:grpSpPr>
          <a:xfrm>
            <a:off x="143189" y="2719890"/>
            <a:ext cx="11965074" cy="3472564"/>
            <a:chOff x="143189" y="2719890"/>
            <a:chExt cx="11965074" cy="3472564"/>
          </a:xfrm>
        </p:grpSpPr>
        <p:pic>
          <p:nvPicPr>
            <p:cNvPr id="1036" name="Picture 12" descr="ERC Synergy Grants - Research in Germany">
              <a:extLst>
                <a:ext uri="{FF2B5EF4-FFF2-40B4-BE49-F238E27FC236}">
                  <a16:creationId xmlns:a16="http://schemas.microsoft.com/office/drawing/2014/main" id="{996097B5-3A9C-2B1E-5C54-CEB01BFE67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86" r="20886"/>
            <a:stretch/>
          </p:blipFill>
          <p:spPr bwMode="auto">
            <a:xfrm>
              <a:off x="10842170" y="2744195"/>
              <a:ext cx="1266093" cy="129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Logo der Organisationseinheit &quot;Collaborative Research Centre / Transregio 247&quot;">
              <a:extLst>
                <a:ext uri="{FF2B5EF4-FFF2-40B4-BE49-F238E27FC236}">
                  <a16:creationId xmlns:a16="http://schemas.microsoft.com/office/drawing/2014/main" id="{B86D7E33-B127-25C4-4828-E82CA23C1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728" y="3070713"/>
              <a:ext cx="2190750" cy="857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9D5AC3-A30A-22FB-19D7-407F4E0005F1}"/>
                </a:ext>
              </a:extLst>
            </p:cNvPr>
            <p:cNvSpPr txBox="1"/>
            <p:nvPr/>
          </p:nvSpPr>
          <p:spPr>
            <a:xfrm>
              <a:off x="143189" y="2719890"/>
              <a:ext cx="7624187" cy="3354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/>
                <a:t>Tenants in use:</a:t>
              </a:r>
            </a:p>
            <a:p>
              <a:pPr marL="457200" lvl="5" indent="-171450">
                <a:buFont typeface="Arial" panose="020B0604020202020204" pitchFamily="34" charset="0"/>
                <a:buChar char="•"/>
              </a:pPr>
              <a:r>
                <a:rPr lang="en-US" sz="2400" b="1" dirty="0"/>
                <a:t>CRC </a:t>
              </a:r>
              <a:r>
                <a:rPr lang="ru-RU" sz="2400" b="1" dirty="0"/>
                <a:t>247</a:t>
              </a:r>
              <a:r>
                <a:rPr lang="en-US" sz="2400" dirty="0"/>
                <a:t>: </a:t>
              </a:r>
              <a:r>
                <a:rPr lang="en-US" sz="2400" dirty="0">
                  <a:solidFill>
                    <a:srgbClr val="0070C0"/>
                  </a:solidFill>
                  <a:hlinkClick r:id="rId6"/>
                </a:rPr>
                <a:t>https://</a:t>
              </a:r>
              <a:r>
                <a:rPr lang="en-US" sz="2400" b="1" dirty="0">
                  <a:solidFill>
                    <a:srgbClr val="0070C0"/>
                  </a:solidFill>
                  <a:hlinkClick r:id="rId6"/>
                </a:rPr>
                <a:t>crc</a:t>
              </a:r>
              <a:r>
                <a:rPr lang="ru-RU" sz="2400" b="1" dirty="0">
                  <a:solidFill>
                    <a:srgbClr val="0070C0"/>
                  </a:solidFill>
                  <a:hlinkClick r:id="rId6"/>
                </a:rPr>
                <a:t>247</a:t>
              </a:r>
              <a:r>
                <a:rPr lang="en-US" sz="2400" dirty="0">
                  <a:solidFill>
                    <a:srgbClr val="0070C0"/>
                  </a:solidFill>
                  <a:hlinkClick r:id="rId6"/>
                </a:rPr>
                <a:t>.mdi.ruhr-uni-bochum.de</a:t>
              </a:r>
              <a:endParaRPr lang="en-US" sz="2400" dirty="0">
                <a:solidFill>
                  <a:srgbClr val="0070C0"/>
                </a:solidFill>
              </a:endParaRPr>
            </a:p>
            <a:p>
              <a:pPr marL="457200" lvl="5" indent="-171450">
                <a:buFont typeface="Arial" panose="020B0604020202020204" pitchFamily="34" charset="0"/>
                <a:buChar char="•"/>
              </a:pPr>
              <a:r>
                <a:rPr lang="en-US" sz="2400" b="1" dirty="0"/>
                <a:t>CRC 1625</a:t>
              </a:r>
              <a:r>
                <a:rPr lang="en-US" sz="2400" dirty="0"/>
                <a:t>: </a:t>
              </a:r>
              <a:r>
                <a:rPr lang="en-US" sz="2400" dirty="0">
                  <a:solidFill>
                    <a:srgbClr val="0070C0"/>
                  </a:solidFill>
                  <a:hlinkClick r:id="rId7"/>
                </a:rPr>
                <a:t>https://</a:t>
              </a:r>
              <a:r>
                <a:rPr lang="en-US" sz="2400" b="1" dirty="0">
                  <a:solidFill>
                    <a:srgbClr val="0070C0"/>
                  </a:solidFill>
                  <a:hlinkClick r:id="rId7"/>
                </a:rPr>
                <a:t>crc1625</a:t>
              </a:r>
              <a:r>
                <a:rPr lang="en-US" sz="2400" dirty="0">
                  <a:solidFill>
                    <a:srgbClr val="0070C0"/>
                  </a:solidFill>
                  <a:hlinkClick r:id="rId7"/>
                </a:rPr>
                <a:t>.mdi.ruhr-uni-bochum.de</a:t>
              </a:r>
              <a:endParaRPr lang="ru-RU" sz="2400" dirty="0">
                <a:solidFill>
                  <a:srgbClr val="0070C0"/>
                </a:solidFill>
              </a:endParaRPr>
            </a:p>
            <a:p>
              <a:pPr marL="457200" lvl="5" indent="-171450">
                <a:buFont typeface="Arial" panose="020B0604020202020204" pitchFamily="34" charset="0"/>
                <a:buChar char="•"/>
              </a:pPr>
              <a:r>
                <a:rPr lang="en-US" sz="2400" b="1" dirty="0"/>
                <a:t>ERC DEMI</a:t>
              </a:r>
              <a:r>
                <a:rPr lang="en-US" sz="2400" dirty="0"/>
                <a:t>: </a:t>
              </a:r>
              <a:r>
                <a:rPr lang="en-US" sz="2400" dirty="0">
                  <a:solidFill>
                    <a:srgbClr val="0070C0"/>
                  </a:solidFill>
                  <a:hlinkClick r:id="rId8"/>
                </a:rPr>
                <a:t>https://</a:t>
              </a:r>
              <a:r>
                <a:rPr lang="en-US" sz="2400" b="1" dirty="0">
                  <a:solidFill>
                    <a:srgbClr val="0070C0"/>
                  </a:solidFill>
                  <a:hlinkClick r:id="rId8"/>
                </a:rPr>
                <a:t>demi</a:t>
              </a:r>
              <a:r>
                <a:rPr lang="en-US" sz="2400" dirty="0">
                  <a:solidFill>
                    <a:srgbClr val="0070C0"/>
                  </a:solidFill>
                  <a:hlinkClick r:id="rId8"/>
                </a:rPr>
                <a:t>.matinf.pro</a:t>
              </a:r>
              <a:endParaRPr lang="en-US" sz="2400" dirty="0">
                <a:solidFill>
                  <a:srgbClr val="0070C0"/>
                </a:solidFill>
              </a:endParaRPr>
            </a:p>
            <a:p>
              <a:pPr marL="457200" lvl="5" indent="-171450">
                <a:buFont typeface="Arial" panose="020B0604020202020204" pitchFamily="34" charset="0"/>
                <a:buChar char="•"/>
              </a:pPr>
              <a:r>
                <a:rPr lang="en-US" sz="2400" b="1" dirty="0"/>
                <a:t>DIMENSION</a:t>
              </a:r>
              <a:r>
                <a:rPr lang="en-US" sz="2400" dirty="0"/>
                <a:t>: </a:t>
              </a:r>
              <a:r>
                <a:rPr lang="en-US" sz="2400" dirty="0">
                  <a:solidFill>
                    <a:srgbClr val="0070C0"/>
                  </a:solidFill>
                  <a:hlinkClick r:id="rId9"/>
                </a:rPr>
                <a:t>https://</a:t>
              </a:r>
              <a:r>
                <a:rPr lang="en-US" sz="2400" b="1" dirty="0">
                  <a:hlinkClick r:id="rId9"/>
                </a:rPr>
                <a:t>dim</a:t>
              </a:r>
              <a:r>
                <a:rPr lang="en-US" sz="2400" dirty="0">
                  <a:hlinkClick r:id="rId9"/>
                </a:rPr>
                <a:t>.mdi.ruhr-uni-bochum.de</a:t>
              </a:r>
              <a:endParaRPr lang="en-US" sz="2400" dirty="0">
                <a:solidFill>
                  <a:srgbClr val="0070C0"/>
                </a:solidFill>
              </a:endParaRPr>
            </a:p>
            <a:p>
              <a:pPr marL="457200" lvl="5" indent="-171450">
                <a:buFont typeface="Arial" panose="020B0604020202020204" pitchFamily="34" charset="0"/>
                <a:buChar char="•"/>
              </a:pPr>
              <a:r>
                <a:rPr lang="en-US" sz="2400" b="1" dirty="0"/>
                <a:t>MDI</a:t>
              </a:r>
              <a:r>
                <a:rPr lang="en-US" sz="2400" dirty="0"/>
                <a:t>: </a:t>
              </a:r>
              <a:r>
                <a:rPr lang="en-US" sz="2400" dirty="0">
                  <a:solidFill>
                    <a:srgbClr val="0070C0"/>
                  </a:solidFill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</a:t>
              </a:r>
              <a:r>
                <a:rPr lang="en-US" sz="2400" b="1" dirty="0">
                  <a:solidFill>
                    <a:srgbClr val="0070C0"/>
                  </a:solidFill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mdi</a:t>
              </a:r>
              <a:r>
                <a:rPr lang="en-US" sz="2400" dirty="0">
                  <a:solidFill>
                    <a:srgbClr val="0070C0"/>
                  </a:solidFill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.matinf.pro</a:t>
              </a:r>
              <a:endParaRPr lang="en-US" sz="2400" dirty="0">
                <a:solidFill>
                  <a:srgbClr val="0070C0"/>
                </a:solidFill>
              </a:endParaRPr>
            </a:p>
            <a:p>
              <a:pPr marL="457200" lvl="5" indent="-171450">
                <a:buFont typeface="Arial" panose="020B0604020202020204" pitchFamily="34" charset="0"/>
                <a:buChar char="•"/>
              </a:pPr>
              <a:r>
                <a:rPr lang="en-US" sz="2400" b="1" dirty="0"/>
                <a:t>MDI Publications: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rgbClr val="0070C0"/>
                  </a:solidFill>
                  <a:hlinkClick r:id="rId11"/>
                </a:rPr>
                <a:t>https://</a:t>
              </a:r>
              <a:r>
                <a:rPr lang="en-US" sz="2400" b="1" dirty="0">
                  <a:solidFill>
                    <a:srgbClr val="0070C0"/>
                  </a:solidFill>
                  <a:hlinkClick r:id="rId11"/>
                </a:rPr>
                <a:t>pub</a:t>
              </a:r>
              <a:r>
                <a:rPr lang="en-US" sz="2400" dirty="0">
                  <a:solidFill>
                    <a:srgbClr val="0070C0"/>
                  </a:solidFill>
                  <a:hlinkClick r:id="rId11"/>
                </a:rPr>
                <a:t>.matinf.pro</a:t>
              </a:r>
              <a:endParaRPr lang="en-US" sz="2400" dirty="0">
                <a:solidFill>
                  <a:srgbClr val="0070C0"/>
                </a:solidFill>
              </a:endParaRPr>
            </a:p>
            <a:p>
              <a:pPr marL="457200" lvl="5" indent="-171450">
                <a:buFont typeface="Arial" panose="020B0604020202020204" pitchFamily="34" charset="0"/>
                <a:buChar char="•"/>
              </a:pPr>
              <a:r>
                <a:rPr lang="en-US" sz="2400" b="1" dirty="0"/>
                <a:t>Bandgap Demo: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rgbClr val="0070C0"/>
                  </a:solidFill>
                  <a:hlinkClick r:id="rId12"/>
                </a:rPr>
                <a:t>https://</a:t>
              </a:r>
              <a:r>
                <a:rPr lang="en-US" sz="2400" b="1" dirty="0">
                  <a:solidFill>
                    <a:srgbClr val="0070C0"/>
                  </a:solidFill>
                  <a:hlinkClick r:id="rId12"/>
                </a:rPr>
                <a:t>demo</a:t>
              </a:r>
              <a:r>
                <a:rPr lang="en-US" sz="2400" dirty="0">
                  <a:solidFill>
                    <a:srgbClr val="0070C0"/>
                  </a:solidFill>
                  <a:hlinkClick r:id="rId12"/>
                </a:rPr>
                <a:t>.mdi.ruhr-uni-bochum.de</a:t>
              </a:r>
              <a:endParaRPr lang="en-US" sz="2400" dirty="0">
                <a:solidFill>
                  <a:srgbClr val="0070C0"/>
                </a:solidFill>
              </a:endParaRPr>
            </a:p>
            <a:p>
              <a:pPr marL="457200" lvl="5" indent="-171450">
                <a:buFont typeface="Arial" panose="020B0604020202020204" pitchFamily="34" charset="0"/>
                <a:buChar char="•"/>
              </a:pPr>
              <a:r>
                <a:rPr lang="en-US" sz="2400" b="1" dirty="0"/>
                <a:t>Test Playground: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rgbClr val="0070C0"/>
                  </a:solidFill>
                  <a:hlinkClick r:id="rId13"/>
                </a:rPr>
                <a:t>https://</a:t>
              </a:r>
              <a:r>
                <a:rPr lang="en-US" sz="2400" b="1" dirty="0">
                  <a:solidFill>
                    <a:srgbClr val="0070C0"/>
                  </a:solidFill>
                  <a:hlinkClick r:id="rId13"/>
                </a:rPr>
                <a:t>inf</a:t>
              </a:r>
              <a:r>
                <a:rPr lang="en-US" sz="2400" dirty="0">
                  <a:solidFill>
                    <a:srgbClr val="0070C0"/>
                  </a:solidFill>
                  <a:hlinkClick r:id="rId13"/>
                </a:rPr>
                <a:t>.mdi.ruhr-uni-bochum.de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pic>
          <p:nvPicPr>
            <p:cNvPr id="1026" name="Picture 2" descr="Logo Lehrstuhl Materials Discovery">
              <a:extLst>
                <a:ext uri="{FF2B5EF4-FFF2-40B4-BE49-F238E27FC236}">
                  <a16:creationId xmlns:a16="http://schemas.microsoft.com/office/drawing/2014/main" id="{458C00EC-3E00-79CA-935F-4CA61BF222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4070" y="5476351"/>
              <a:ext cx="2939185" cy="716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Logo CRC Compositionally complex solid solutions">
              <a:extLst>
                <a:ext uri="{FF2B5EF4-FFF2-40B4-BE49-F238E27FC236}">
                  <a16:creationId xmlns:a16="http://schemas.microsoft.com/office/drawing/2014/main" id="{F4E50217-A273-29AD-CA2D-A852F1A48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6063" y="2823587"/>
              <a:ext cx="1433984" cy="125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A sketch in dark blue that schmematically shows university buildings in Duisburg, Essen, Bochum and Dortmund. In the upper left corner &quot;DIMENSION&quot; is written in capital letters">
              <a:extLst>
                <a:ext uri="{FF2B5EF4-FFF2-40B4-BE49-F238E27FC236}">
                  <a16:creationId xmlns:a16="http://schemas.microsoft.com/office/drawing/2014/main" id="{6DB7FF35-DD37-4078-1136-E43EDC8068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066" b="65963"/>
            <a:stretch/>
          </p:blipFill>
          <p:spPr bwMode="auto">
            <a:xfrm>
              <a:off x="7556360" y="4322571"/>
              <a:ext cx="4381081" cy="862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047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2242330-634B-69F8-A2FD-25947EC29FB4}"/>
              </a:ext>
            </a:extLst>
          </p:cNvPr>
          <p:cNvSpPr txBox="1"/>
          <p:nvPr/>
        </p:nvSpPr>
        <p:spPr>
          <a:xfrm>
            <a:off x="195393" y="788314"/>
            <a:ext cx="11801215" cy="2959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100" b="1" dirty="0">
                <a:solidFill>
                  <a:prstClr val="black"/>
                </a:solidFill>
              </a:rPr>
              <a:t>Four Access Levels </a:t>
            </a:r>
            <a:r>
              <a:rPr lang="en-US" sz="2100" i="1" dirty="0">
                <a:solidFill>
                  <a:prstClr val="black"/>
                </a:solidFill>
              </a:rPr>
              <a:t>(default access level depends on tenant settings)</a:t>
            </a:r>
            <a:r>
              <a:rPr lang="en-US" sz="2100" dirty="0">
                <a:solidFill>
                  <a:prstClr val="black"/>
                </a:solidFill>
              </a:rPr>
              <a:t>: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Public</a:t>
            </a:r>
            <a:r>
              <a:rPr lang="en-US" sz="1700" b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(for anonymous users, search engines):</a:t>
            </a:r>
          </a:p>
          <a:p>
            <a:pPr marL="1295368" lvl="2" indent="-380990" defTabSz="914377">
              <a:buFontTx/>
              <a:buChar char="-"/>
            </a:pPr>
            <a:r>
              <a:rPr lang="en-US" sz="1700" dirty="0">
                <a:solidFill>
                  <a:prstClr val="black"/>
                </a:solidFill>
              </a:rPr>
              <a:t>objects are </a:t>
            </a:r>
            <a:r>
              <a:rPr lang="en-US" sz="1700" u="sng" dirty="0">
                <a:solidFill>
                  <a:prstClr val="black"/>
                </a:solidFill>
              </a:rPr>
              <a:t>available to everybody </a:t>
            </a:r>
            <a:r>
              <a:rPr lang="en-US" sz="1700" dirty="0">
                <a:solidFill>
                  <a:prstClr val="black"/>
                </a:solidFill>
              </a:rPr>
              <a:t>regardless of authorization (visible to internet search engines);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Protected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(visible to the community only):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community (</a:t>
            </a:r>
            <a:r>
              <a:rPr lang="en-US" sz="1700" u="sng" dirty="0">
                <a:solidFill>
                  <a:prstClr val="black"/>
                </a:solidFill>
              </a:rPr>
              <a:t>available to authorized users with at least</a:t>
            </a:r>
            <a:r>
              <a:rPr lang="ru-RU" sz="1700" u="sng" dirty="0">
                <a:solidFill>
                  <a:prstClr val="black"/>
                </a:solidFill>
              </a:rPr>
              <a:t>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</a:t>
            </a:r>
            <a:r>
              <a:rPr lang="en-US" sz="1700" dirty="0">
                <a:solidFill>
                  <a:prstClr val="black"/>
                </a:solidFill>
              </a:rPr>
              <a:t> assigned);  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prstClr val="black"/>
                </a:solidFill>
              </a:rPr>
              <a:t>ProtectedNDA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(restricted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</a:rPr>
              <a:t>visiblility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authorized users with </a:t>
            </a:r>
            <a:r>
              <a:rPr lang="en-US" sz="1700" b="1" u="sng" dirty="0">
                <a:solidFill>
                  <a:prstClr val="black"/>
                </a:solidFill>
              </a:rPr>
              <a:t>NDA </a:t>
            </a:r>
            <a:r>
              <a:rPr lang="en-US" sz="1700" u="sng" dirty="0">
                <a:solidFill>
                  <a:prstClr val="black"/>
                </a:solidFill>
              </a:rPr>
              <a:t>claim</a:t>
            </a:r>
            <a:r>
              <a:rPr lang="en-US" sz="1700" dirty="0">
                <a:solidFill>
                  <a:prstClr val="black"/>
                </a:solidFill>
              </a:rPr>
              <a:t> set OR to </a:t>
            </a:r>
            <a:r>
              <a:rPr lang="en-US" sz="1700" u="sng" dirty="0">
                <a:solidFill>
                  <a:prstClr val="black"/>
                </a:solidFill>
              </a:rPr>
              <a:t>Administrators</a:t>
            </a:r>
            <a:r>
              <a:rPr lang="en-US" sz="1700" dirty="0">
                <a:solidFill>
                  <a:prstClr val="black"/>
                </a:solidFill>
              </a:rPr>
              <a:t>;  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Private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(person’s secret, but visible for Administrators):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user-creator (at least </a:t>
            </a:r>
            <a:r>
              <a:rPr lang="en-US" sz="1700" b="1" dirty="0" err="1">
                <a:solidFill>
                  <a:prstClr val="black"/>
                </a:solidFill>
              </a:rPr>
              <a:t>PowerUser</a:t>
            </a:r>
            <a:r>
              <a:rPr lang="en-US" sz="1700" dirty="0">
                <a:solidFill>
                  <a:prstClr val="black"/>
                </a:solidFill>
              </a:rPr>
              <a:t> role assigned);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all users of </a:t>
            </a:r>
            <a:r>
              <a:rPr lang="en-US" sz="1700" b="1" dirty="0">
                <a:solidFill>
                  <a:prstClr val="black"/>
                </a:solidFill>
              </a:rPr>
              <a:t>Administrator</a:t>
            </a:r>
            <a:r>
              <a:rPr lang="en-US" sz="1700" dirty="0">
                <a:solidFill>
                  <a:prstClr val="black"/>
                </a:solidFill>
              </a:rPr>
              <a:t> role.</a:t>
            </a:r>
            <a:endParaRPr lang="en-US" sz="17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19E946-5EFF-1537-7C68-95C24F1B51C7}"/>
              </a:ext>
            </a:extLst>
          </p:cNvPr>
          <p:cNvSpPr/>
          <p:nvPr/>
        </p:nvSpPr>
        <p:spPr>
          <a:xfrm>
            <a:off x="238219" y="1720856"/>
            <a:ext cx="11669077" cy="590266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RDMS: O</a:t>
            </a:r>
            <a:r>
              <a:rPr lang="en-US" dirty="0" err="1"/>
              <a:t>bject</a:t>
            </a:r>
            <a:r>
              <a:rPr lang="en-US" dirty="0"/>
              <a:t> Access Level and Security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EB550-9B9F-7AD6-FA82-0CE47544EE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4325" y="6362393"/>
            <a:ext cx="6857999" cy="485999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en-US" sz="1200" b="1" dirty="0"/>
              <a:t>Protected</a:t>
            </a:r>
            <a:r>
              <a:rPr lang="en-US" sz="1200" dirty="0"/>
              <a:t> is set by default in </a:t>
            </a:r>
            <a:r>
              <a:rPr lang="en-US" sz="1200" b="1" dirty="0"/>
              <a:t>MDI / CRC 247/ CRC 1625 / ERC DEMI / DIMENSION </a:t>
            </a:r>
            <a:r>
              <a:rPr lang="en-US" sz="1200" dirty="0"/>
              <a:t>tenants</a:t>
            </a:r>
          </a:p>
          <a:p>
            <a:pPr indent="0">
              <a:buNone/>
            </a:pPr>
            <a:r>
              <a:rPr lang="en-US" sz="1200" b="1" i="0" dirty="0">
                <a:solidFill>
                  <a:srgbClr val="1D1C1D"/>
                </a:solidFill>
                <a:effectLst/>
                <a:latin typeface="Slack-Lato"/>
              </a:rPr>
              <a:t>NDA</a:t>
            </a:r>
            <a:r>
              <a:rPr lang="en-US" sz="1200" b="0" i="0" dirty="0">
                <a:solidFill>
                  <a:srgbClr val="1D1C1D"/>
                </a:solidFill>
                <a:effectLst/>
                <a:latin typeface="Slack-Lato"/>
              </a:rPr>
              <a:t> - Non-Disclosure Agreement</a:t>
            </a:r>
            <a:endParaRPr lang="en-US" sz="1200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CD9B9496-20BF-16E1-07D8-504B0FF3218E}"/>
              </a:ext>
            </a:extLst>
          </p:cNvPr>
          <p:cNvSpPr/>
          <p:nvPr/>
        </p:nvSpPr>
        <p:spPr>
          <a:xfrm>
            <a:off x="40193" y="792706"/>
            <a:ext cx="170822" cy="2844797"/>
          </a:xfrm>
          <a:prstGeom prst="downArrow">
            <a:avLst/>
          </a:prstGeom>
          <a:solidFill>
            <a:srgbClr val="0070C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869EF-562B-F894-7834-AFB1721ED513}"/>
              </a:ext>
            </a:extLst>
          </p:cNvPr>
          <p:cNvSpPr txBox="1"/>
          <p:nvPr/>
        </p:nvSpPr>
        <p:spPr>
          <a:xfrm>
            <a:off x="221066" y="3849581"/>
            <a:ext cx="116091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100" b="1" dirty="0">
                <a:solidFill>
                  <a:prstClr val="black"/>
                </a:solidFill>
              </a:rPr>
              <a:t>User Roles: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User: </a:t>
            </a:r>
            <a:r>
              <a:rPr lang="en-US" sz="1700" u="sng" dirty="0">
                <a:solidFill>
                  <a:prstClr val="black"/>
                </a:solidFill>
              </a:rPr>
              <a:t>read-only</a:t>
            </a:r>
            <a:r>
              <a:rPr lang="en-US" sz="1700" dirty="0">
                <a:solidFill>
                  <a:prstClr val="black"/>
                </a:solidFill>
              </a:rPr>
              <a:t> access to public and protected data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 err="1">
                <a:solidFill>
                  <a:prstClr val="black"/>
                </a:solidFill>
              </a:rPr>
              <a:t>PowerUser</a:t>
            </a:r>
            <a:r>
              <a:rPr lang="en-US" sz="1700" b="1" dirty="0">
                <a:solidFill>
                  <a:prstClr val="black"/>
                </a:solidFill>
              </a:rPr>
              <a:t>: </a:t>
            </a:r>
            <a:r>
              <a:rPr lang="en-US" sz="1700" dirty="0">
                <a:solidFill>
                  <a:prstClr val="black"/>
                </a:solidFill>
              </a:rPr>
              <a:t>read access + </a:t>
            </a:r>
            <a:r>
              <a:rPr lang="en-US" sz="1700" u="sng" dirty="0">
                <a:solidFill>
                  <a:prstClr val="black"/>
                </a:solidFill>
              </a:rPr>
              <a:t>add/modify data</a:t>
            </a:r>
            <a:r>
              <a:rPr lang="en-US" sz="1700" dirty="0">
                <a:solidFill>
                  <a:prstClr val="black"/>
                </a:solidFill>
              </a:rPr>
              <a:t> (+ write access to data, created by the current user)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Administrator</a:t>
            </a:r>
            <a:r>
              <a:rPr lang="en-US" sz="1700" dirty="0">
                <a:solidFill>
                  <a:prstClr val="black"/>
                </a:solidFill>
              </a:rPr>
              <a:t>: </a:t>
            </a:r>
            <a:r>
              <a:rPr lang="en-US" sz="1700" u="sng" dirty="0">
                <a:solidFill>
                  <a:prstClr val="black"/>
                </a:solidFill>
              </a:rPr>
              <a:t>full access</a:t>
            </a:r>
            <a:r>
              <a:rPr lang="en-US" sz="1700" dirty="0">
                <a:solidFill>
                  <a:prstClr val="black"/>
                </a:solidFill>
              </a:rPr>
              <a:t> to all data (CRUD) + user management</a:t>
            </a:r>
            <a:endParaRPr lang="ru-RU" sz="1700" b="1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C66768-8B99-33C9-D97C-615101079943}"/>
              </a:ext>
            </a:extLst>
          </p:cNvPr>
          <p:cNvSpPr txBox="1"/>
          <p:nvPr/>
        </p:nvSpPr>
        <p:spPr>
          <a:xfrm>
            <a:off x="175847" y="5152518"/>
            <a:ext cx="11751546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100" b="1" dirty="0">
                <a:solidFill>
                  <a:prstClr val="black"/>
                </a:solidFill>
              </a:rPr>
              <a:t>Claims management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Claim is a piece of information (key-value pair) that describes a user. Claims are stored in a user's identity and are used to determine what actions a user is authorized to perform, such as accessing certain pages/resources/functionality.</a:t>
            </a:r>
          </a:p>
        </p:txBody>
      </p:sp>
      <p:pic>
        <p:nvPicPr>
          <p:cNvPr id="3074" name="Picture 2" descr="Implementing AspNet Identity in .NET Core : A Step-by-Step Guide to  Implementing Authentication and Authorization">
            <a:extLst>
              <a:ext uri="{FF2B5EF4-FFF2-40B4-BE49-F238E27FC236}">
                <a16:creationId xmlns:a16="http://schemas.microsoft.com/office/drawing/2014/main" id="{7987FABC-E045-5646-B4B0-C8120CFAB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9" t="6125" r="32017" b="6756"/>
          <a:stretch/>
        </p:blipFill>
        <p:spPr bwMode="auto">
          <a:xfrm>
            <a:off x="10440237" y="80387"/>
            <a:ext cx="1537398" cy="158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41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RDMS </a:t>
            </a:r>
            <a:r>
              <a:rPr lang="en-US" dirty="0"/>
              <a:t>Project Tree: control and display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56C4B-1546-7F14-EB69-01B88422E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solidFill>
                  <a:prstClr val="black"/>
                </a:solidFill>
                <a:latin typeface="Arial" panose="020B0604020202020204"/>
                <a:hlinkClick r:id="rId3"/>
              </a:rPr>
              <a:t>https://demo.mdi.ruhr-uni-bochum.de/</a:t>
            </a:r>
            <a:endParaRPr lang="en-US" dirty="0">
              <a:solidFill>
                <a:prstClr val="black"/>
              </a:solidFill>
              <a:latin typeface="Arial" panose="020B0604020202020204"/>
            </a:endParaRPr>
          </a:p>
          <a:p>
            <a:pPr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CE9D6E-FDB3-CA88-516C-F6D31458E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68" y="792706"/>
            <a:ext cx="11901309" cy="198094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34AFFA-41C1-53D5-B820-1BB4BF823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58" y="2811665"/>
            <a:ext cx="4063106" cy="3517916"/>
          </a:xfrm>
          <a:prstGeom prst="rect">
            <a:avLst/>
          </a:prstGeom>
          <a:ln>
            <a:solidFill>
              <a:srgbClr val="0070C0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156BB3C-DAC4-BF3F-87BE-1B7E037E37C4}"/>
              </a:ext>
            </a:extLst>
          </p:cNvPr>
          <p:cNvGrpSpPr/>
          <p:nvPr/>
        </p:nvGrpSpPr>
        <p:grpSpPr>
          <a:xfrm>
            <a:off x="3748035" y="2793442"/>
            <a:ext cx="7961645" cy="3493622"/>
            <a:chOff x="3748035" y="2793442"/>
            <a:chExt cx="7961645" cy="34936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E08D768-2F18-9ECE-9249-4D0B01BBE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3445" y="2793442"/>
              <a:ext cx="3377169" cy="349362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947647A-87B9-AEC5-A361-7AD6D1076C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8035" y="2994409"/>
              <a:ext cx="1446963" cy="1929283"/>
            </a:xfrm>
            <a:prstGeom prst="straightConnector1">
              <a:avLst/>
            </a:prstGeom>
            <a:ln w="63500">
              <a:solidFill>
                <a:srgbClr val="0070C0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 Box 52">
              <a:extLst>
                <a:ext uri="{FF2B5EF4-FFF2-40B4-BE49-F238E27FC236}">
                  <a16:creationId xmlns:a16="http://schemas.microsoft.com/office/drawing/2014/main" id="{527AA556-E0DA-62EE-E0EE-B0BB1029D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12323" y="3690819"/>
              <a:ext cx="2297357" cy="1651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defTabSz="914377">
                <a:spcBef>
                  <a:spcPts val="0"/>
                </a:spcBef>
              </a:pPr>
              <a:r>
                <a:rPr lang="en-US" altLang="ru-RU" sz="2133" b="1" dirty="0">
                  <a:solidFill>
                    <a:prstClr val="black"/>
                  </a:solidFill>
                  <a:latin typeface="+mn-lt"/>
                </a:rPr>
                <a:t>Project Control</a:t>
              </a:r>
              <a:r>
                <a:rPr lang="en-US" altLang="ru-RU" sz="2133" dirty="0">
                  <a:solidFill>
                    <a:prstClr val="black"/>
                  </a:solidFill>
                  <a:latin typeface="+mn-lt"/>
                </a:rPr>
                <a:t>:</a:t>
              </a:r>
            </a:p>
            <a:p>
              <a:pPr marL="380990" indent="-380990" defTabSz="914377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600" dirty="0">
                  <a:solidFill>
                    <a:prstClr val="black"/>
                  </a:solidFill>
                  <a:latin typeface="+mn-lt"/>
                </a:rPr>
                <a:t>Name</a:t>
              </a:r>
            </a:p>
            <a:p>
              <a:pPr marL="380990" indent="-380990" defTabSz="914377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600" dirty="0">
                  <a:solidFill>
                    <a:prstClr val="black"/>
                  </a:solidFill>
                  <a:latin typeface="+mn-lt"/>
                </a:rPr>
                <a:t>Parent Id</a:t>
              </a:r>
            </a:p>
            <a:p>
              <a:pPr marL="380990" indent="-380990" defTabSz="914377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600" dirty="0">
                  <a:solidFill>
                    <a:prstClr val="black"/>
                  </a:solidFill>
                  <a:latin typeface="+mn-lt"/>
                </a:rPr>
                <a:t>Sort Code</a:t>
              </a:r>
            </a:p>
            <a:p>
              <a:pPr marL="380990" indent="-380990" defTabSz="914377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600" u="sng" dirty="0">
                  <a:solidFill>
                    <a:prstClr val="black"/>
                  </a:solidFill>
                  <a:latin typeface="+mn-lt"/>
                </a:rPr>
                <a:t>Access Control</a:t>
              </a:r>
            </a:p>
            <a:p>
              <a:pPr marL="380990" indent="-380990" defTabSz="914377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600" dirty="0">
                  <a:solidFill>
                    <a:prstClr val="black"/>
                  </a:solidFill>
                  <a:latin typeface="+mn-lt"/>
                </a:rPr>
                <a:t>Text description</a:t>
              </a:r>
              <a:endParaRPr lang="ru-RU" altLang="ru-RU" sz="1600" dirty="0">
                <a:solidFill>
                  <a:prstClr val="black"/>
                </a:solidFill>
                <a:latin typeface="+mn-lt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93AAFF-8BCE-95CB-7C2A-72ECD4FAE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978" y="80387"/>
            <a:ext cx="1306286" cy="1490353"/>
          </a:xfrm>
          <a:custGeom>
            <a:avLst/>
            <a:gdLst>
              <a:gd name="connsiteX0" fmla="*/ 0 w 1306286"/>
              <a:gd name="connsiteY0" fmla="*/ 0 h 1490353"/>
              <a:gd name="connsiteX1" fmla="*/ 422366 w 1306286"/>
              <a:gd name="connsiteY1" fmla="*/ 0 h 1490353"/>
              <a:gd name="connsiteX2" fmla="*/ 818606 w 1306286"/>
              <a:gd name="connsiteY2" fmla="*/ 0 h 1490353"/>
              <a:gd name="connsiteX3" fmla="*/ 1306286 w 1306286"/>
              <a:gd name="connsiteY3" fmla="*/ 0 h 1490353"/>
              <a:gd name="connsiteX4" fmla="*/ 1306286 w 1306286"/>
              <a:gd name="connsiteY4" fmla="*/ 481881 h 1490353"/>
              <a:gd name="connsiteX5" fmla="*/ 1306286 w 1306286"/>
              <a:gd name="connsiteY5" fmla="*/ 948858 h 1490353"/>
              <a:gd name="connsiteX6" fmla="*/ 1306286 w 1306286"/>
              <a:gd name="connsiteY6" fmla="*/ 1490353 h 1490353"/>
              <a:gd name="connsiteX7" fmla="*/ 870857 w 1306286"/>
              <a:gd name="connsiteY7" fmla="*/ 1490353 h 1490353"/>
              <a:gd name="connsiteX8" fmla="*/ 409303 w 1306286"/>
              <a:gd name="connsiteY8" fmla="*/ 1490353 h 1490353"/>
              <a:gd name="connsiteX9" fmla="*/ 0 w 1306286"/>
              <a:gd name="connsiteY9" fmla="*/ 1490353 h 1490353"/>
              <a:gd name="connsiteX10" fmla="*/ 0 w 1306286"/>
              <a:gd name="connsiteY10" fmla="*/ 993569 h 1490353"/>
              <a:gd name="connsiteX11" fmla="*/ 0 w 1306286"/>
              <a:gd name="connsiteY11" fmla="*/ 511688 h 1490353"/>
              <a:gd name="connsiteX12" fmla="*/ 0 w 1306286"/>
              <a:gd name="connsiteY12" fmla="*/ 0 h 1490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6286" h="1490353" extrusionOk="0">
                <a:moveTo>
                  <a:pt x="0" y="0"/>
                </a:moveTo>
                <a:cubicBezTo>
                  <a:pt x="111871" y="-36915"/>
                  <a:pt x="333568" y="37688"/>
                  <a:pt x="422366" y="0"/>
                </a:cubicBezTo>
                <a:cubicBezTo>
                  <a:pt x="511164" y="-37688"/>
                  <a:pt x="709631" y="25039"/>
                  <a:pt x="818606" y="0"/>
                </a:cubicBezTo>
                <a:cubicBezTo>
                  <a:pt x="927581" y="-25039"/>
                  <a:pt x="1134936" y="5362"/>
                  <a:pt x="1306286" y="0"/>
                </a:cubicBezTo>
                <a:cubicBezTo>
                  <a:pt x="1314231" y="101383"/>
                  <a:pt x="1304458" y="379913"/>
                  <a:pt x="1306286" y="481881"/>
                </a:cubicBezTo>
                <a:cubicBezTo>
                  <a:pt x="1308114" y="583849"/>
                  <a:pt x="1258412" y="819316"/>
                  <a:pt x="1306286" y="948858"/>
                </a:cubicBezTo>
                <a:cubicBezTo>
                  <a:pt x="1354160" y="1078400"/>
                  <a:pt x="1265111" y="1221243"/>
                  <a:pt x="1306286" y="1490353"/>
                </a:cubicBezTo>
                <a:cubicBezTo>
                  <a:pt x="1195298" y="1496317"/>
                  <a:pt x="1039805" y="1438505"/>
                  <a:pt x="870857" y="1490353"/>
                </a:cubicBezTo>
                <a:cubicBezTo>
                  <a:pt x="701909" y="1542201"/>
                  <a:pt x="509371" y="1483368"/>
                  <a:pt x="409303" y="1490353"/>
                </a:cubicBezTo>
                <a:cubicBezTo>
                  <a:pt x="309235" y="1497338"/>
                  <a:pt x="201305" y="1462450"/>
                  <a:pt x="0" y="1490353"/>
                </a:cubicBezTo>
                <a:cubicBezTo>
                  <a:pt x="-5865" y="1379848"/>
                  <a:pt x="29828" y="1191565"/>
                  <a:pt x="0" y="993569"/>
                </a:cubicBezTo>
                <a:cubicBezTo>
                  <a:pt x="-29828" y="795573"/>
                  <a:pt x="48790" y="733065"/>
                  <a:pt x="0" y="511688"/>
                </a:cubicBezTo>
                <a:cubicBezTo>
                  <a:pt x="-48790" y="290311"/>
                  <a:pt x="48784" y="134205"/>
                  <a:pt x="0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2">
            <a:extLst>
              <a:ext uri="{FF2B5EF4-FFF2-40B4-BE49-F238E27FC236}">
                <a16:creationId xmlns:a16="http://schemas.microsoft.com/office/drawing/2014/main" id="{3AFDC655-C81C-C47C-985C-43C0F11C7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0717" y="0"/>
            <a:ext cx="694645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tree</a:t>
            </a:r>
            <a:endParaRPr lang="ru-RU" altLang="ru-RU" sz="1600" i="1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169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werPoint Master RUB">
  <a:themeElements>
    <a:clrScheme name="RUB">
      <a:dk1>
        <a:sysClr val="windowText" lastClr="000000"/>
      </a:dk1>
      <a:lt1>
        <a:sysClr val="window" lastClr="FFFFFF"/>
      </a:lt1>
      <a:dk2>
        <a:srgbClr val="003560"/>
      </a:dk2>
      <a:lt2>
        <a:srgbClr val="8DAE10"/>
      </a:lt2>
      <a:accent1>
        <a:srgbClr val="FFCC00"/>
      </a:accent1>
      <a:accent2>
        <a:srgbClr val="EE7203"/>
      </a:accent2>
      <a:accent3>
        <a:srgbClr val="E6332A"/>
      </a:accent3>
      <a:accent4>
        <a:srgbClr val="B71E3F"/>
      </a:accent4>
      <a:accent5>
        <a:srgbClr val="9C5516"/>
      </a:accent5>
      <a:accent6>
        <a:srgbClr val="59211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2" id="{000BAAC5-1BF6-4632-98E4-EAE7F27CB44D}" vid="{2CEA2AD0-887D-4310-A6D5-7BA3E34DA7AC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7294</TotalTime>
  <Words>3471</Words>
  <Application>Microsoft Office PowerPoint</Application>
  <PresentationFormat>Widescreen</PresentationFormat>
  <Paragraphs>535</Paragraphs>
  <Slides>39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Calibri Light</vt:lpstr>
      <vt:lpstr>Courier New</vt:lpstr>
      <vt:lpstr>Inter</vt:lpstr>
      <vt:lpstr>Slack-Lato</vt:lpstr>
      <vt:lpstr>Wingdings</vt:lpstr>
      <vt:lpstr>Office</vt:lpstr>
      <vt:lpstr>PowerPoint Master RUB</vt:lpstr>
      <vt:lpstr>INF and Research Data Management with hands-on session</vt:lpstr>
      <vt:lpstr>Materials Discovery and Interfaces (MDI) Research</vt:lpstr>
      <vt:lpstr>Research Workflow</vt:lpstr>
      <vt:lpstr>Experiment plan: setting up the measurement workflow</vt:lpstr>
      <vt:lpstr>Materials Library: integrating heterogeneous measurement data</vt:lpstr>
      <vt:lpstr>RDMS in Chemistry-related Domains: Requirements</vt:lpstr>
      <vt:lpstr>RDMS: Multiple Tenant Support</vt:lpstr>
      <vt:lpstr>RDMS: Object Access Level and Security</vt:lpstr>
      <vt:lpstr>RDMS Project Tree: control and display</vt:lpstr>
      <vt:lpstr>RDMS List Types: control</vt:lpstr>
      <vt:lpstr>User-Defined Type Support</vt:lpstr>
      <vt:lpstr>Type Definition: UI to create a new user-defined type</vt:lpstr>
      <vt:lpstr>RDMS no-code customisation: Templates for object type </vt:lpstr>
      <vt:lpstr>RDMS: Search</vt:lpstr>
      <vt:lpstr>Source Control (GitLab)</vt:lpstr>
      <vt:lpstr>Summary</vt:lpstr>
      <vt:lpstr>RDMS: how to register</vt:lpstr>
      <vt:lpstr>Announcement: Second Hands-on Session</vt:lpstr>
      <vt:lpstr>Live Demo / Video</vt:lpstr>
      <vt:lpstr>Thanks for your kind attention</vt:lpstr>
      <vt:lpstr>RDMS Free Playground</vt:lpstr>
      <vt:lpstr>Reports &amp; Statistics: Objects</vt:lpstr>
      <vt:lpstr>Reports &amp; Statistics: Users</vt:lpstr>
      <vt:lpstr>Sample Customised Form</vt:lpstr>
      <vt:lpstr>Use Case: Sample Transformation Workflow</vt:lpstr>
      <vt:lpstr>Data acquisition API</vt:lpstr>
      <vt:lpstr>Flexible data queries for advances users</vt:lpstr>
      <vt:lpstr>API for running arbitrary read-only queries</vt:lpstr>
      <vt:lpstr>API for downloading documents</vt:lpstr>
      <vt:lpstr>RDMS DropZone Tasks: Batch Data Validation &amp; Import</vt:lpstr>
      <vt:lpstr>RDMS DropZone: Staged Files (before import)</vt:lpstr>
      <vt:lpstr>RDMS: Created Objects</vt:lpstr>
      <vt:lpstr>Tracking Samples or Handover event: initialisation</vt:lpstr>
      <vt:lpstr>Tracking Samples or Handover event: delivering / delivered</vt:lpstr>
      <vt:lpstr>Tracking Samples or Handover event: user overview</vt:lpstr>
      <vt:lpstr>Tracking Samples or Handover event: project overview</vt:lpstr>
      <vt:lpstr>Object Links for Projects: object modification form</vt:lpstr>
      <vt:lpstr>Use-Case: add object links to a project</vt:lpstr>
      <vt:lpstr>RDMS: Advanced Interlink Objects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Günther, Franziska, Dr.</dc:creator>
  <cp:lastModifiedBy>Виктор Дударев</cp:lastModifiedBy>
  <cp:revision>444</cp:revision>
  <cp:lastPrinted>2021-07-01T07:54:40Z</cp:lastPrinted>
  <dcterms:created xsi:type="dcterms:W3CDTF">2018-11-13T11:45:51Z</dcterms:created>
  <dcterms:modified xsi:type="dcterms:W3CDTF">2024-10-09T09:00:10Z</dcterms:modified>
</cp:coreProperties>
</file>