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ink/ink1.xml" ContentType="application/inkml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5" r:id="rId1"/>
    <p:sldMasterId id="2147483679" r:id="rId2"/>
  </p:sldMasterIdLst>
  <p:notesMasterIdLst>
    <p:notesMasterId r:id="rId29"/>
  </p:notesMasterIdLst>
  <p:sldIdLst>
    <p:sldId id="256" r:id="rId3"/>
    <p:sldId id="270" r:id="rId4"/>
    <p:sldId id="412" r:id="rId5"/>
    <p:sldId id="9447" r:id="rId6"/>
    <p:sldId id="414" r:id="rId7"/>
    <p:sldId id="413" r:id="rId8"/>
    <p:sldId id="403" r:id="rId9"/>
    <p:sldId id="9456" r:id="rId10"/>
    <p:sldId id="9462" r:id="rId11"/>
    <p:sldId id="9458" r:id="rId12"/>
    <p:sldId id="9457" r:id="rId13"/>
    <p:sldId id="9463" r:id="rId14"/>
    <p:sldId id="9449" r:id="rId15"/>
    <p:sldId id="9460" r:id="rId16"/>
    <p:sldId id="9464" r:id="rId17"/>
    <p:sldId id="9465" r:id="rId18"/>
    <p:sldId id="9461" r:id="rId19"/>
    <p:sldId id="9459" r:id="rId20"/>
    <p:sldId id="9450" r:id="rId21"/>
    <p:sldId id="9451" r:id="rId22"/>
    <p:sldId id="9452" r:id="rId23"/>
    <p:sldId id="9454" r:id="rId24"/>
    <p:sldId id="9453" r:id="rId25"/>
    <p:sldId id="9455" r:id="rId26"/>
    <p:sldId id="9466" r:id="rId27"/>
    <p:sldId id="269" r:id="rId28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5B0BD07-221F-49F1-84C3-A636A7D2C99B}">
          <p14:sldIdLst>
            <p14:sldId id="256"/>
            <p14:sldId id="270"/>
          </p14:sldIdLst>
        </p14:section>
        <p14:section name="API" id="{3C3B8A13-0CBD-40D8-A8A4-E73AD83468C2}">
          <p14:sldIdLst>
            <p14:sldId id="412"/>
            <p14:sldId id="9447"/>
            <p14:sldId id="414"/>
            <p14:sldId id="413"/>
          </p14:sldIdLst>
        </p14:section>
        <p14:section name="Workflows" id="{AAF6B256-7652-4A27-83B8-5DBBBB852CFC}">
          <p14:sldIdLst>
            <p14:sldId id="403"/>
            <p14:sldId id="9456"/>
            <p14:sldId id="9462"/>
            <p14:sldId id="9458"/>
            <p14:sldId id="9457"/>
            <p14:sldId id="9463"/>
            <p14:sldId id="9449"/>
          </p14:sldIdLst>
        </p14:section>
        <p14:section name="Graph" id="{B6763D1E-E12B-4A1D-A392-7474B818548C}">
          <p14:sldIdLst>
            <p14:sldId id="9460"/>
            <p14:sldId id="9464"/>
            <p14:sldId id="9465"/>
            <p14:sldId id="9461"/>
            <p14:sldId id="9459"/>
          </p14:sldIdLst>
        </p14:section>
        <p14:section name="FAIR-DI" id="{95A36E37-3881-4EE1-9B4D-71C0F872A01F}">
          <p14:sldIdLst>
            <p14:sldId id="9450"/>
            <p14:sldId id="9451"/>
            <p14:sldId id="9452"/>
            <p14:sldId id="9454"/>
            <p14:sldId id="9453"/>
            <p14:sldId id="9455"/>
            <p14:sldId id="9466"/>
          </p14:sldIdLst>
        </p14:section>
        <p14:section name="Conclusion" id="{0964B7A0-5128-4CC1-B3A8-54398A55AA56}">
          <p14:sldIdLst>
            <p14:sldId id="269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7FD401A-9AFC-CEB2-2E40-A6115EBD7297}" name="Carsten Placke-Yan" initials="CPY" userId="Carsten Placke-Yan" providerId="None"/>
  <p188:author id="{639AA42E-AEF7-5BC6-A619-3DB851885769}" name="Timo  Fockenberg" initials="TF" userId="S::timo.fockenberg@uni-due.de::ca5b5eaa-ed32-423f-b93f-7fe16104f67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  <a:srgbClr val="17365C"/>
    <a:srgbClr val="004C93"/>
    <a:srgbClr val="2E316C"/>
    <a:srgbClr val="E9EBF5"/>
    <a:srgbClr val="4C0B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23" autoAdjust="0"/>
    <p:restoredTop sz="83293" autoAdjust="0"/>
  </p:normalViewPr>
  <p:slideViewPr>
    <p:cSldViewPr snapToGrid="0">
      <p:cViewPr varScale="1">
        <p:scale>
          <a:sx n="52" d="100"/>
          <a:sy n="52" d="100"/>
        </p:scale>
        <p:origin x="1292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2525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microsoft.com/office/2018/10/relationships/authors" Target="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2.1608" units="1/cm"/>
          <inkml:channelProperty channel="Y" name="resolution" value="32.14286" units="1/cm"/>
          <inkml:channelProperty channel="T" name="resolution" value="1" units="1/dev"/>
        </inkml:channelProperties>
      </inkml:inkSource>
      <inkml:timestamp xml:id="ts0" timeString="2024-11-07T23:30:03.37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23848 3986 0,'0'-17'16,"0"-1"-16,17 0 15,54-87 1,35-1 0,53 0-1,105-106 1,142 1 15,-195 87-31,-16 36 16,316-106-1,-264 88-15,70-35 16,389-194 0,-300 158-1,70-52 1,-35 53-1,-106-1 1,106 1 0,-35 17-1,-1 0 1,-16 54 0,-231 52-1,36 0-15,-70 18 16,281-71 15,-69 35-15,-125 54-1,-17-1 1,-53 18 0,-35 0-1,-70 0 1,-19 0-1</inkml:trace>
  <inkml:trace contextRef="#ctx0" brushRef="#br0" timeOffset="1075.83">24659 459 0,'282'88'31,"547"176"0,-176-87-15,-36 17 0,230 70-1,0 19 1,-106-72 0,-36 19-1,-158-36 1,-141-89-1,-177 19-15,-106-71 16,142 53 0,-106-53-16,-71-18 15,406 159 1,-247-141 0,-71-36 15,1 36-16,-1-17 1,-88-1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1ABD12-B764-4614-BC86-391BAE625E29}" type="datetimeFigureOut">
              <a:rPr lang="de-DE" smtClean="0"/>
              <a:t>11.11.2024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D428B1-2554-491D-B226-BCE32FA9188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4753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30563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35355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38426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14579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98602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91974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47526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60175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29984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4790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64030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27840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43430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53158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31515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69728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26160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34472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4394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0" y="3765550"/>
            <a:ext cx="12192000" cy="30924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eck 6"/>
          <p:cNvSpPr/>
          <p:nvPr userDrawn="1"/>
        </p:nvSpPr>
        <p:spPr>
          <a:xfrm>
            <a:off x="0" y="0"/>
            <a:ext cx="12192000" cy="3765550"/>
          </a:xfrm>
          <a:prstGeom prst="rect">
            <a:avLst/>
          </a:prstGeom>
          <a:solidFill>
            <a:srgbClr val="004C93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hteck 10"/>
          <p:cNvSpPr/>
          <p:nvPr userDrawn="1"/>
        </p:nvSpPr>
        <p:spPr>
          <a:xfrm>
            <a:off x="493776" y="742950"/>
            <a:ext cx="11201400" cy="55422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346200" y="3849688"/>
            <a:ext cx="9448800" cy="16557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rgbClr val="004C9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dirty="0"/>
              <a:t>Name(s)</a:t>
            </a:r>
          </a:p>
        </p:txBody>
      </p:sp>
      <p:sp>
        <p:nvSpPr>
          <p:cNvPr id="12" name="Titel 1"/>
          <p:cNvSpPr>
            <a:spLocks noGrp="1"/>
          </p:cNvSpPr>
          <p:nvPr>
            <p:ph type="ctrTitle" hasCustomPrompt="1"/>
          </p:nvPr>
        </p:nvSpPr>
        <p:spPr>
          <a:xfrm>
            <a:off x="1337733" y="831853"/>
            <a:ext cx="9450000" cy="27987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800" b="1" cap="small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sz="440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 Title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61324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kle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C3A98A1-0379-4B57-A126-017C70E1949C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2736000" y="624000"/>
            <a:ext cx="6720000" cy="448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97D7879-BA70-4DD0-99E9-74C1A1FA34B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422CC4-3EFE-4A06-B194-FAB2C24ECE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DC3B07E-B021-4B5C-9450-33EDD58444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35999" y="5270400"/>
            <a:ext cx="6720000" cy="432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1044257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292">
          <p15:clr>
            <a:srgbClr val="FBAE40"/>
          </p15:clr>
        </p15:guide>
        <p15:guide id="2" pos="4468">
          <p15:clr>
            <a:srgbClr val="FBAE40"/>
          </p15:clr>
        </p15:guide>
        <p15:guide id="3" orient="horz" pos="291">
          <p15:clr>
            <a:srgbClr val="FBAE40"/>
          </p15:clr>
        </p15:guide>
        <p15:guide id="4" orient="horz" pos="241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C3A98A1-0379-4B57-A126-017C70E194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4000" y="624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97D7879-BA70-4DD0-99E9-74C1A1FA34B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422CC4-3EFE-4A06-B194-FAB2C24ECE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DC3B07E-B021-4B5C-9450-33EDD58444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4000" y="4320000"/>
            <a:ext cx="5280000" cy="1392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</a:t>
            </a:r>
            <a:r>
              <a:rPr lang="de-DE" dirty="0" err="1"/>
              <a:t>Bildunterzeile</a:t>
            </a:r>
            <a:r>
              <a:rPr lang="de-DE" dirty="0"/>
              <a:t> // für weitere Ebenen (Text) 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8" name="Bildplatzhalter 6">
            <a:extLst>
              <a:ext uri="{FF2B5EF4-FFF2-40B4-BE49-F238E27FC236}">
                <a16:creationId xmlns:a16="http://schemas.microsoft.com/office/drawing/2014/main" id="{CFABEA7C-7103-4FAC-AAB1-B8FF0684867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40000" y="624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9CA26BD8-E4CD-4A9F-ACC0-895F1FD2744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000" y="4320000"/>
            <a:ext cx="5280000" cy="1392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</a:t>
            </a:r>
            <a:r>
              <a:rPr lang="de-DE" dirty="0" err="1"/>
              <a:t>Bildunterzeile</a:t>
            </a:r>
            <a:r>
              <a:rPr lang="de-DE" dirty="0"/>
              <a:t> // für weitere Ebenen (Text)  &gt;&gt; Menü &gt; Start &gt; Absatz &gt; Listenebene erhöhen</a:t>
            </a:r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6703707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45">
          <p15:clr>
            <a:srgbClr val="FBAE40"/>
          </p15:clr>
        </p15:guide>
        <p15:guide id="2" pos="5443">
          <p15:clr>
            <a:srgbClr val="FBAE40"/>
          </p15:clr>
        </p15:guide>
        <p15:guide id="3" orient="horz" pos="291">
          <p15:clr>
            <a:srgbClr val="FBAE40"/>
          </p15:clr>
        </p15:guide>
        <p15:guide id="4" orient="horz" pos="1963">
          <p15:clr>
            <a:srgbClr val="FBAE40"/>
          </p15:clr>
        </p15:guide>
        <p15:guide id="5" pos="279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 inkl.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C3A98A1-0379-4B57-A126-017C70E194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4000" y="1272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97D7879-BA70-4DD0-99E9-74C1A1FA34B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422CC4-3EFE-4A06-B194-FAB2C24ECE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DC3B07E-B021-4B5C-9450-33EDD58444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4000" y="4944000"/>
            <a:ext cx="5280000" cy="768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8" name="Bildplatzhalter 6">
            <a:extLst>
              <a:ext uri="{FF2B5EF4-FFF2-40B4-BE49-F238E27FC236}">
                <a16:creationId xmlns:a16="http://schemas.microsoft.com/office/drawing/2014/main" id="{CFABEA7C-7103-4FAC-AAB1-B8FF0684867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40000" y="1272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9CA26BD8-E4CD-4A9F-ACC0-895F1FD2744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000" y="4944000"/>
            <a:ext cx="5280000" cy="768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0B3784F-BC20-4A45-986C-728B00F596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</p:spTree>
    <p:extLst>
      <p:ext uri="{BB962C8B-B14F-4D97-AF65-F5344CB8AC3E}">
        <p14:creationId xmlns:p14="http://schemas.microsoft.com/office/powerpoint/2010/main" val="13076508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45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2269">
          <p15:clr>
            <a:srgbClr val="FBAE40"/>
          </p15:clr>
        </p15:guide>
        <p15:guide id="5" pos="2790">
          <p15:clr>
            <a:srgbClr val="FBAE40"/>
          </p15:clr>
        </p15:guide>
        <p15:guide id="6" pos="5444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Text /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4000" y="1224000"/>
            <a:ext cx="4320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72000" y="1272000"/>
            <a:ext cx="6048000" cy="4032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18014974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83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250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Text / Bild inkl. Bildunterze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4000" y="1224000"/>
            <a:ext cx="5472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40000" y="1272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E8C92916-9C2D-4160-84A7-92C7AE8CF3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000" y="4944000"/>
            <a:ext cx="5280000" cy="768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0"/>
            <a:endParaRPr lang="de-DE" dirty="0"/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7833529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45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226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Bild inkl. Bildunterzeile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960000" y="1224000"/>
            <a:ext cx="4560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4000" y="1272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E8C92916-9C2D-4160-84A7-92C7AE8CF3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00" y="4944000"/>
            <a:ext cx="5280000" cy="768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0"/>
            <a:endParaRPr lang="de-DE" dirty="0"/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4427750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45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226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Text /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4000" y="1224000"/>
            <a:ext cx="7200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640000" y="1272000"/>
            <a:ext cx="2880000" cy="1920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7" name="Bildplatzhalter 4">
            <a:extLst>
              <a:ext uri="{FF2B5EF4-FFF2-40B4-BE49-F238E27FC236}">
                <a16:creationId xmlns:a16="http://schemas.microsoft.com/office/drawing/2014/main" id="{73CCF540-0E4F-47A6-981D-1A856FBCB4E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640000" y="3504000"/>
            <a:ext cx="2880000" cy="1920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4450512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077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1653">
          <p15:clr>
            <a:srgbClr val="FBAE40"/>
          </p15:clr>
        </p15:guide>
        <p15:guide id="5" orient="horz" pos="2564">
          <p15:clr>
            <a:srgbClr val="FBAE40"/>
          </p15:clr>
        </p15:guide>
        <p15:guide id="6" orient="horz" pos="1513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2 Bilder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320000" y="1224000"/>
            <a:ext cx="7200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4000" y="1272000"/>
            <a:ext cx="2880000" cy="1920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Bildplatzhalter 4">
            <a:extLst>
              <a:ext uri="{FF2B5EF4-FFF2-40B4-BE49-F238E27FC236}">
                <a16:creationId xmlns:a16="http://schemas.microsoft.com/office/drawing/2014/main" id="{73CCF540-0E4F-47A6-981D-1A856FBCB4E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4000" y="3504000"/>
            <a:ext cx="2880000" cy="1920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18156218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58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1653">
          <p15:clr>
            <a:srgbClr val="FBAE40"/>
          </p15:clr>
        </p15:guide>
        <p15:guide id="5" orient="horz" pos="2564">
          <p15:clr>
            <a:srgbClr val="FBAE40"/>
          </p15:clr>
        </p15:guide>
        <p15:guide id="6" orient="horz" pos="1513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HEADLINE EINFÜGEN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62F6D41-300A-44A6-A773-F84C7424C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5674647-E98A-4E91-B769-603FBD38F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300128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E7FEC2D-DBFC-481D-89EF-55316F02D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BC5583F-31A1-412C-900F-41106AD78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22065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">
            <a:extLst>
              <a:ext uri="{FF2B5EF4-FFF2-40B4-BE49-F238E27FC236}">
                <a16:creationId xmlns:a16="http://schemas.microsoft.com/office/drawing/2014/main" id="{E10AE831-2867-F646-83B4-DA810147BE78}"/>
              </a:ext>
            </a:extLst>
          </p:cNvPr>
          <p:cNvSpPr txBox="1"/>
          <p:nvPr userDrawn="1"/>
        </p:nvSpPr>
        <p:spPr>
          <a:xfrm>
            <a:off x="219600" y="6390591"/>
            <a:ext cx="489047" cy="427215"/>
          </a:xfrm>
          <a:prstGeom prst="rect">
            <a:avLst/>
          </a:prstGeom>
          <a:noFill/>
        </p:spPr>
        <p:txBody>
          <a:bodyPr wrap="none" lIns="0" rtlCol="0" anchor="ctr" anchorCtr="0">
            <a:noAutofit/>
          </a:bodyPr>
          <a:lstStyle/>
          <a:p>
            <a:fld id="{C2010D74-AEB2-4A4B-A2EC-3697475144BD}" type="slidenum">
              <a:rPr lang="en-GB" sz="1400" b="0" kern="1200" smtClean="0">
                <a:solidFill>
                  <a:srgbClr val="004C93"/>
                </a:solidFill>
                <a:latin typeface="+mn-lt"/>
                <a:ea typeface="ＭＳ Ｐゴシック" charset="-128"/>
                <a:cs typeface="Calibri" panose="020F0502020204030204" pitchFamily="34" charset="0"/>
              </a:rPr>
              <a:t>‹#›</a:t>
            </a:fld>
            <a:endParaRPr lang="en-GB" sz="1400" b="0" kern="1200" dirty="0">
              <a:solidFill>
                <a:srgbClr val="004C93"/>
              </a:solidFill>
              <a:latin typeface="+mn-lt"/>
              <a:ea typeface="ＭＳ Ｐゴシック" charset="-128"/>
              <a:cs typeface="Calibri" panose="020F0502020204030204" pitchFamily="34" charset="0"/>
            </a:endParaRPr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60DD7736-FA16-9041-A930-CE6D748B0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99" y="108000"/>
            <a:ext cx="11764994" cy="792000"/>
          </a:xfrm>
        </p:spPr>
        <p:txBody>
          <a:bodyPr tIns="36000" bIns="36000">
            <a:noAutofit/>
          </a:bodyPr>
          <a:lstStyle>
            <a:lvl1pPr>
              <a:defRPr lang="de-DE" sz="3600" b="1" baseline="0" smtClean="0">
                <a:solidFill>
                  <a:srgbClr val="004C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US" noProof="0" dirty="0"/>
          </a:p>
        </p:txBody>
      </p:sp>
      <p:grpSp>
        <p:nvGrpSpPr>
          <p:cNvPr id="22" name="Area C" hidden="1">
            <a:extLst>
              <a:ext uri="{FF2B5EF4-FFF2-40B4-BE49-F238E27FC236}">
                <a16:creationId xmlns:a16="http://schemas.microsoft.com/office/drawing/2014/main" id="{0F8AF86F-DAD4-E648-A096-8E7DDD34F16A}"/>
              </a:ext>
            </a:extLst>
          </p:cNvPr>
          <p:cNvGrpSpPr/>
          <p:nvPr userDrawn="1"/>
        </p:nvGrpSpPr>
        <p:grpSpPr>
          <a:xfrm>
            <a:off x="11407608" y="144000"/>
            <a:ext cx="720000" cy="720000"/>
            <a:chOff x="11448000" y="144000"/>
            <a:chExt cx="720000" cy="720000"/>
          </a:xfrm>
        </p:grpSpPr>
        <p:sp>
          <p:nvSpPr>
            <p:cNvPr id="23" name="Element_C">
              <a:extLst>
                <a:ext uri="{FF2B5EF4-FFF2-40B4-BE49-F238E27FC236}">
                  <a16:creationId xmlns:a16="http://schemas.microsoft.com/office/drawing/2014/main" id="{717E5556-728B-D449-9DB4-95716CFA47C0}"/>
                </a:ext>
              </a:extLst>
            </p:cNvPr>
            <p:cNvSpPr/>
            <p:nvPr/>
          </p:nvSpPr>
          <p:spPr>
            <a:xfrm flipH="1">
              <a:off x="11448000" y="144000"/>
              <a:ext cx="720000" cy="720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>
              <a:normAutofit/>
            </a:bodyPr>
            <a:lstStyle/>
            <a:p>
              <a:pPr algn="ctr"/>
              <a:endPara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" name="Text_C">
              <a:extLst>
                <a:ext uri="{FF2B5EF4-FFF2-40B4-BE49-F238E27FC236}">
                  <a16:creationId xmlns:a16="http://schemas.microsoft.com/office/drawing/2014/main" id="{3331879B-FD0F-4F43-8A20-22FB5D4129E5}"/>
                </a:ext>
              </a:extLst>
            </p:cNvPr>
            <p:cNvSpPr txBox="1"/>
            <p:nvPr/>
          </p:nvSpPr>
          <p:spPr>
            <a:xfrm>
              <a:off x="11448000" y="288000"/>
              <a:ext cx="720000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ctr" anchorCtr="0">
              <a:norm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C01</a:t>
              </a:r>
              <a:endParaRPr lang="en-DE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6" name="Area B" hidden="1">
            <a:extLst>
              <a:ext uri="{FF2B5EF4-FFF2-40B4-BE49-F238E27FC236}">
                <a16:creationId xmlns:a16="http://schemas.microsoft.com/office/drawing/2014/main" id="{5F7337AB-AC00-9A4F-AE65-68CE30482C06}"/>
              </a:ext>
            </a:extLst>
          </p:cNvPr>
          <p:cNvGrpSpPr/>
          <p:nvPr userDrawn="1"/>
        </p:nvGrpSpPr>
        <p:grpSpPr>
          <a:xfrm>
            <a:off x="11407608" y="144000"/>
            <a:ext cx="720000" cy="720000"/>
            <a:chOff x="11448000" y="144000"/>
            <a:chExt cx="720000" cy="720000"/>
          </a:xfrm>
        </p:grpSpPr>
        <p:sp>
          <p:nvSpPr>
            <p:cNvPr id="17" name="Element_B">
              <a:extLst>
                <a:ext uri="{FF2B5EF4-FFF2-40B4-BE49-F238E27FC236}">
                  <a16:creationId xmlns:a16="http://schemas.microsoft.com/office/drawing/2014/main" id="{C489C6BB-48D0-214E-8C59-0E82FE50998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flipH="1">
              <a:off x="11448000" y="144000"/>
              <a:ext cx="720000" cy="72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>
              <a:normAutofit/>
            </a:bodyPr>
            <a:lstStyle/>
            <a:p>
              <a:pPr algn="ctr"/>
              <a:endParaRPr lang="de-DE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Text_B">
              <a:extLst>
                <a:ext uri="{FF2B5EF4-FFF2-40B4-BE49-F238E27FC236}">
                  <a16:creationId xmlns:a16="http://schemas.microsoft.com/office/drawing/2014/main" id="{96CD414C-3C04-2E4A-897D-68B2E774E954}"/>
                </a:ext>
              </a:extLst>
            </p:cNvPr>
            <p:cNvSpPr txBox="1"/>
            <p:nvPr/>
          </p:nvSpPr>
          <p:spPr>
            <a:xfrm>
              <a:off x="11448000" y="288000"/>
              <a:ext cx="720000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ctr" anchorCtr="0">
              <a:norm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B02</a:t>
              </a:r>
              <a:endParaRPr lang="en-DE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cxnSp>
        <p:nvCxnSpPr>
          <p:cNvPr id="28" name="Design Element: Line">
            <a:extLst>
              <a:ext uri="{FF2B5EF4-FFF2-40B4-BE49-F238E27FC236}">
                <a16:creationId xmlns:a16="http://schemas.microsoft.com/office/drawing/2014/main" id="{78779EE9-EA30-7A40-A4ED-51C6928F2CBA}"/>
              </a:ext>
            </a:extLst>
          </p:cNvPr>
          <p:cNvCxnSpPr>
            <a:cxnSpLocks/>
          </p:cNvCxnSpPr>
          <p:nvPr userDrawn="1"/>
        </p:nvCxnSpPr>
        <p:spPr>
          <a:xfrm>
            <a:off x="215999" y="6342499"/>
            <a:ext cx="1176499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esentation Details">
            <a:extLst>
              <a:ext uri="{FF2B5EF4-FFF2-40B4-BE49-F238E27FC236}">
                <a16:creationId xmlns:a16="http://schemas.microsoft.com/office/drawing/2014/main" id="{4D7C228A-EAD6-1667-CBEA-C827F0274DC9}"/>
              </a:ext>
            </a:extLst>
          </p:cNvPr>
          <p:cNvSpPr txBox="1"/>
          <p:nvPr userDrawn="1"/>
        </p:nvSpPr>
        <p:spPr>
          <a:xfrm>
            <a:off x="580104" y="6372000"/>
            <a:ext cx="4995073" cy="485999"/>
          </a:xfrm>
          <a:prstGeom prst="rect">
            <a:avLst/>
          </a:prstGeom>
          <a:noFill/>
        </p:spPr>
        <p:txBody>
          <a:bodyPr wrap="none" lIns="90000" rIns="90000" rtlCol="0" anchor="ctr" anchorCtr="0">
            <a:noAutofit/>
          </a:bodyPr>
          <a:lstStyle/>
          <a:p>
            <a:r>
              <a:rPr lang="en-US" sz="1300" b="1" noProof="0" dirty="0">
                <a:solidFill>
                  <a:srgbClr val="004C93"/>
                </a:solidFill>
              </a:rPr>
              <a:t>MDI Group Meeting | </a:t>
            </a:r>
            <a:r>
              <a:rPr lang="en-US" sz="1200" noProof="0" dirty="0">
                <a:solidFill>
                  <a:srgbClr val="004C93"/>
                </a:solidFill>
              </a:rPr>
              <a:t> 11 November 2024</a:t>
            </a:r>
          </a:p>
        </p:txBody>
      </p:sp>
      <p:sp>
        <p:nvSpPr>
          <p:cNvPr id="7" name="References" hidden="1">
            <a:extLst>
              <a:ext uri="{FF2B5EF4-FFF2-40B4-BE49-F238E27FC236}">
                <a16:creationId xmlns:a16="http://schemas.microsoft.com/office/drawing/2014/main" id="{9F55CC67-CB81-B052-1C1C-EF8D44B1F4E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69023" y="6362393"/>
            <a:ext cx="5313301" cy="485999"/>
          </a:xfrm>
        </p:spPr>
        <p:txBody>
          <a:bodyPr lIns="36000" tIns="18000" rIns="36000" bIns="0">
            <a:normAutofit/>
          </a:bodyPr>
          <a:lstStyle>
            <a:lvl1pPr marL="0" indent="-228600">
              <a:lnSpc>
                <a:spcPct val="100000"/>
              </a:lnSpc>
              <a:spcBef>
                <a:spcPts val="0"/>
              </a:spcBef>
              <a:buFont typeface="+mj-lt"/>
              <a:buAutoNum type="arabicParenBoth"/>
              <a:defRPr sz="1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 dirty="0"/>
              <a:t>Reference 1</a:t>
            </a:r>
          </a:p>
          <a:p>
            <a:pPr lvl="0"/>
            <a:r>
              <a:rPr lang="en-US" noProof="0" dirty="0"/>
              <a:t>Reference 2</a:t>
            </a:r>
          </a:p>
          <a:p>
            <a:pPr lvl="0"/>
            <a:r>
              <a:rPr lang="en-US" noProof="0" dirty="0"/>
              <a:t>Reference 3</a:t>
            </a:r>
          </a:p>
        </p:txBody>
      </p:sp>
    </p:spTree>
    <p:extLst>
      <p:ext uri="{BB962C8B-B14F-4D97-AF65-F5344CB8AC3E}">
        <p14:creationId xmlns:p14="http://schemas.microsoft.com/office/powerpoint/2010/main" val="2688142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Headline //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 defTabSz="311992">
              <a:tabLst>
                <a:tab pos="311992" algn="l"/>
              </a:tabLst>
              <a:defRPr/>
            </a:lvl2pPr>
            <a:lvl3pPr defTabSz="311992">
              <a:tabLst>
                <a:tab pos="311992" algn="l"/>
              </a:tabLst>
              <a:defRPr/>
            </a:lvl3pPr>
            <a:lvl4pPr defTabSz="311992">
              <a:tabLst>
                <a:tab pos="311992" algn="l"/>
              </a:tabLst>
              <a:defRPr/>
            </a:lvl4pPr>
            <a:lvl5pPr defTabSz="311992">
              <a:tabLst>
                <a:tab pos="311992" algn="l"/>
              </a:tabLst>
              <a:defRPr/>
            </a:lvl5pPr>
            <a:lvl6pPr marL="0" indent="0" defTabSz="311992">
              <a:buFont typeface="+mj-lt"/>
              <a:buNone/>
              <a:tabLst>
                <a:tab pos="311992" algn="l"/>
              </a:tabLst>
              <a:defRPr/>
            </a:lvl6pPr>
            <a:lvl7pPr defTabSz="311992">
              <a:tabLst>
                <a:tab pos="311992" algn="l"/>
              </a:tabLst>
              <a:defRPr/>
            </a:lvl7pPr>
            <a:lvl8pPr defTabSz="311992">
              <a:tabLst>
                <a:tab pos="311992" algn="l"/>
              </a:tabLst>
              <a:defRPr/>
            </a:lvl8pPr>
            <a:lvl9pPr defTabSz="311992">
              <a:tabLst>
                <a:tab pos="311992" algn="l"/>
              </a:tabLst>
              <a:defRPr/>
            </a:lvl9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87058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624000" y="5640000"/>
            <a:ext cx="10080000" cy="432000"/>
          </a:xfrm>
        </p:spPr>
        <p:txBody>
          <a:bodyPr/>
          <a:lstStyle>
            <a:lvl1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1pPr>
            <a:lvl2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2pPr>
            <a:lvl3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3pPr>
            <a:lvl4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4pPr>
            <a:lvl5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5pPr>
            <a:lvl6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6pPr>
            <a:lvl7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7pPr>
            <a:lvl8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8pPr>
            <a:lvl9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9pPr>
          </a:lstStyle>
          <a:p>
            <a:pPr lvl="0"/>
            <a:r>
              <a:rPr lang="de-DE" dirty="0"/>
              <a:t>Untertitel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624000" y="6240000"/>
            <a:ext cx="10080000" cy="192000"/>
          </a:xfr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0D81F06-1D47-4C44-8C29-89662B0E16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000" y="4665600"/>
            <a:ext cx="3340800" cy="231864"/>
          </a:xfrm>
          <a:prstGeom prst="rect">
            <a:avLst/>
          </a:prstGeom>
        </p:spPr>
      </p:pic>
      <p:sp>
        <p:nvSpPr>
          <p:cNvPr id="22" name="Bildplatzhalter 21">
            <a:extLst>
              <a:ext uri="{FF2B5EF4-FFF2-40B4-BE49-F238E27FC236}">
                <a16:creationId xmlns:a16="http://schemas.microsoft.com/office/drawing/2014/main" id="{84C7B36F-18FD-48F5-9A0D-FC40AEE68D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-1"/>
            <a:ext cx="10910400" cy="4248000"/>
          </a:xfrm>
          <a:custGeom>
            <a:avLst/>
            <a:gdLst>
              <a:gd name="connsiteX0" fmla="*/ 0 w 8182800"/>
              <a:gd name="connsiteY0" fmla="*/ 0 h 3186000"/>
              <a:gd name="connsiteX1" fmla="*/ 8182800 w 8182800"/>
              <a:gd name="connsiteY1" fmla="*/ 0 h 3186000"/>
              <a:gd name="connsiteX2" fmla="*/ 8182800 w 8182800"/>
              <a:gd name="connsiteY2" fmla="*/ 1 h 3186000"/>
              <a:gd name="connsiteX3" fmla="*/ 7225201 w 8182800"/>
              <a:gd name="connsiteY3" fmla="*/ 1 h 3186000"/>
              <a:gd name="connsiteX4" fmla="*/ 7225201 w 8182800"/>
              <a:gd name="connsiteY4" fmla="*/ 1440001 h 3186000"/>
              <a:gd name="connsiteX5" fmla="*/ 8182800 w 8182800"/>
              <a:gd name="connsiteY5" fmla="*/ 1440001 h 3186000"/>
              <a:gd name="connsiteX6" fmla="*/ 8182800 w 8182800"/>
              <a:gd name="connsiteY6" fmla="*/ 3186000 h 3186000"/>
              <a:gd name="connsiteX7" fmla="*/ 0 w 8182800"/>
              <a:gd name="connsiteY7" fmla="*/ 3186000 h 31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82800" h="3186000">
                <a:moveTo>
                  <a:pt x="0" y="0"/>
                </a:moveTo>
                <a:lnTo>
                  <a:pt x="8182800" y="0"/>
                </a:lnTo>
                <a:lnTo>
                  <a:pt x="8182800" y="1"/>
                </a:lnTo>
                <a:lnTo>
                  <a:pt x="7225201" y="1"/>
                </a:lnTo>
                <a:lnTo>
                  <a:pt x="7225201" y="1440001"/>
                </a:lnTo>
                <a:lnTo>
                  <a:pt x="8182800" y="1440001"/>
                </a:lnTo>
                <a:lnTo>
                  <a:pt x="8182800" y="3186000"/>
                </a:lnTo>
                <a:lnTo>
                  <a:pt x="0" y="3186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C28E9FB3-DC3C-4E55-9877-2DEEAAB3290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33600" y="0"/>
            <a:ext cx="1920483" cy="1920000"/>
          </a:xfrm>
          <a:prstGeom prst="rect">
            <a:avLst/>
          </a:prstGeom>
        </p:spPr>
      </p:pic>
      <p:sp>
        <p:nvSpPr>
          <p:cNvPr id="23" name="Titel 22">
            <a:extLst>
              <a:ext uri="{FF2B5EF4-FFF2-40B4-BE49-F238E27FC236}">
                <a16:creationId xmlns:a16="http://schemas.microsoft.com/office/drawing/2014/main" id="{259FB325-4F00-4E24-9BB5-CBE59A8EE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000" y="5193600"/>
            <a:ext cx="4703915" cy="432000"/>
          </a:xfrm>
        </p:spPr>
        <p:txBody>
          <a:bodyPr/>
          <a:lstStyle>
            <a:lvl1pPr>
              <a:lnSpc>
                <a:spcPts val="3333"/>
              </a:lnSpc>
              <a:defRPr cap="all" baseline="0"/>
            </a:lvl1pPr>
          </a:lstStyle>
          <a:p>
            <a:pPr lvl="0"/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EA11C8C5-D6EB-4C5D-9539-1ADEFC0908B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569599" y="5193600"/>
            <a:ext cx="3340800" cy="432000"/>
          </a:xfrm>
        </p:spPr>
        <p:txBody>
          <a:bodyPr anchor="ctr" anchorCtr="0"/>
          <a:lstStyle>
            <a:lvl1pPr algn="ctr">
              <a:defRPr sz="1400"/>
            </a:lvl1pPr>
          </a:lstStyle>
          <a:p>
            <a:r>
              <a:rPr lang="de-DE" dirty="0"/>
              <a:t>Logo auf Platzhalter ziehen</a:t>
            </a:r>
          </a:p>
        </p:txBody>
      </p:sp>
    </p:spTree>
    <p:extLst>
      <p:ext uri="{BB962C8B-B14F-4D97-AF65-F5344CB8AC3E}">
        <p14:creationId xmlns:p14="http://schemas.microsoft.com/office/powerpoint/2010/main" val="31691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 HERVORHEBUNG MIT VIEL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88A6D120-9FDF-4BA4-88F2-0C6E4507EEA9}"/>
              </a:ext>
            </a:extLst>
          </p:cNvPr>
          <p:cNvSpPr/>
          <p:nvPr userDrawn="1"/>
        </p:nvSpPr>
        <p:spPr>
          <a:xfrm>
            <a:off x="0" y="0"/>
            <a:ext cx="12192000" cy="6864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24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5F15F71-44DB-4D13-AE55-D28F1D1B73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4000" y="1008000"/>
            <a:ext cx="10896000" cy="960000"/>
          </a:xfrm>
        </p:spPr>
        <p:txBody>
          <a:bodyPr/>
          <a:lstStyle>
            <a:lvl1pPr>
              <a:lnSpc>
                <a:spcPts val="7600"/>
              </a:lnSpc>
              <a:defRPr sz="6400" b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Kapitel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F3B6EDCF-E80D-4E83-A8E4-8D2B26F44C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4000" y="1968589"/>
            <a:ext cx="10896000" cy="1919817"/>
          </a:xfrm>
        </p:spPr>
        <p:txBody>
          <a:bodyPr/>
          <a:lstStyle>
            <a:lvl1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1pPr>
            <a:lvl2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2pPr>
            <a:lvl3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3pPr>
            <a:lvl4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4pPr>
            <a:lvl5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5pPr>
            <a:lvl6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6pPr>
            <a:lvl7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7pPr>
            <a:lvl8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8pPr>
            <a:lvl9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9pPr>
          </a:lstStyle>
          <a:p>
            <a:pPr lvl="0"/>
            <a:r>
              <a:rPr lang="de-DE" dirty="0"/>
              <a:t>Hervorhebung</a:t>
            </a:r>
          </a:p>
        </p:txBody>
      </p:sp>
    </p:spTree>
    <p:extLst>
      <p:ext uri="{BB962C8B-B14F-4D97-AF65-F5344CB8AC3E}">
        <p14:creationId xmlns:p14="http://schemas.microsoft.com/office/powerpoint/2010/main" val="18550497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 HERVORHEBUNG MIT VIEL INH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88A6D120-9FDF-4BA4-88F2-0C6E4507EEA9}"/>
              </a:ext>
            </a:extLst>
          </p:cNvPr>
          <p:cNvSpPr/>
          <p:nvPr userDrawn="1"/>
        </p:nvSpPr>
        <p:spPr>
          <a:xfrm>
            <a:off x="0" y="0"/>
            <a:ext cx="12192000" cy="6864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24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5F15F71-44DB-4D13-AE55-D28F1D1B73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4000" y="1104000"/>
            <a:ext cx="10896000" cy="720000"/>
          </a:xfrm>
        </p:spPr>
        <p:txBody>
          <a:bodyPr/>
          <a:lstStyle>
            <a:lvl1pPr>
              <a:lnSpc>
                <a:spcPts val="5867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Kapitel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F3B6EDCF-E80D-4E83-A8E4-8D2B26F44C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4000" y="1823999"/>
            <a:ext cx="10896000" cy="3888000"/>
          </a:xfrm>
        </p:spPr>
        <p:txBody>
          <a:bodyPr/>
          <a:lstStyle>
            <a:lvl1pPr>
              <a:lnSpc>
                <a:spcPts val="5867"/>
              </a:lnSpc>
              <a:spcAft>
                <a:spcPts val="0"/>
              </a:spcAft>
              <a:defRPr sz="4800" b="0">
                <a:solidFill>
                  <a:schemeClr val="bg1"/>
                </a:solidFill>
              </a:defRPr>
            </a:lvl1pPr>
            <a:lvl2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2pPr>
            <a:lvl3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3pPr>
            <a:lvl4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4pPr>
            <a:lvl5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5pPr>
            <a:lvl6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6pPr>
            <a:lvl7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7pPr>
            <a:lvl8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8pPr>
            <a:lvl9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de-DE" dirty="0"/>
              <a:t>Hervorhebung</a:t>
            </a:r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225248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eadline //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 defTabSz="311992">
              <a:tabLst>
                <a:tab pos="311992" algn="l"/>
              </a:tabLst>
              <a:defRPr/>
            </a:lvl2pPr>
            <a:lvl3pPr defTabSz="311992">
              <a:tabLst>
                <a:tab pos="311992" algn="l"/>
              </a:tabLst>
              <a:defRPr/>
            </a:lvl3pPr>
            <a:lvl4pPr defTabSz="311992">
              <a:tabLst>
                <a:tab pos="311992" algn="l"/>
              </a:tabLst>
              <a:defRPr/>
            </a:lvl4pPr>
            <a:lvl5pPr defTabSz="311992">
              <a:tabLst>
                <a:tab pos="311992" algn="l"/>
              </a:tabLst>
              <a:defRPr/>
            </a:lvl5pPr>
            <a:lvl6pPr marL="0" indent="0" defTabSz="311992">
              <a:buFont typeface="+mj-lt"/>
              <a:buNone/>
              <a:tabLst>
                <a:tab pos="311992" algn="l"/>
              </a:tabLst>
              <a:defRPr/>
            </a:lvl6pPr>
            <a:lvl7pPr defTabSz="311992">
              <a:tabLst>
                <a:tab pos="311992" algn="l"/>
              </a:tabLst>
              <a:defRPr/>
            </a:lvl7pPr>
            <a:lvl8pPr defTabSz="311992">
              <a:tabLst>
                <a:tab pos="311992" algn="l"/>
              </a:tabLst>
              <a:defRPr/>
            </a:lvl8pPr>
            <a:lvl9pPr defTabSz="311992">
              <a:tabLst>
                <a:tab pos="311992" algn="l"/>
              </a:tabLst>
              <a:defRPr/>
            </a:lvl9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6034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adline //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Tabellenplatzhalter 4">
            <a:extLst>
              <a:ext uri="{FF2B5EF4-FFF2-40B4-BE49-F238E27FC236}">
                <a16:creationId xmlns:a16="http://schemas.microsoft.com/office/drawing/2014/main" id="{F5A8BB0B-4BD0-4791-8A9B-89C9D0000E35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24000" y="1224000"/>
            <a:ext cx="10896000" cy="448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grpSp>
        <p:nvGrpSpPr>
          <p:cNvPr id="6" name="Regieanweisungen">
            <a:extLst>
              <a:ext uri="{FF2B5EF4-FFF2-40B4-BE49-F238E27FC236}">
                <a16:creationId xmlns:a16="http://schemas.microsoft.com/office/drawing/2014/main" id="{20CE116F-C667-495A-B654-8B72C3A079E7}"/>
              </a:ext>
            </a:extLst>
          </p:cNvPr>
          <p:cNvGrpSpPr/>
          <p:nvPr userDrawn="1"/>
        </p:nvGrpSpPr>
        <p:grpSpPr>
          <a:xfrm>
            <a:off x="-3505067" y="-624000"/>
            <a:ext cx="19778197" cy="8111999"/>
            <a:chOff x="-2628800" y="-468000"/>
            <a:chExt cx="14833648" cy="6083999"/>
          </a:xfrm>
        </p:grpSpPr>
        <p:sp>
          <p:nvSpPr>
            <p:cNvPr id="16" name="Listenebenen">
              <a:extLst>
                <a:ext uri="{FF2B5EF4-FFF2-40B4-BE49-F238E27FC236}">
                  <a16:creationId xmlns:a16="http://schemas.microsoft.com/office/drawing/2014/main" id="{84A0104B-AA90-4DE7-ADAE-6959FBC15DB1}"/>
                </a:ext>
              </a:extLst>
            </p:cNvPr>
            <p:cNvSpPr txBox="1"/>
            <p:nvPr userDrawn="1"/>
          </p:nvSpPr>
          <p:spPr>
            <a:xfrm rot="10800000" flipH="1" flipV="1">
              <a:off x="-2628800" y="1368000"/>
              <a:ext cx="2520800" cy="1527786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Einfärbung einer Spalte/Zeile: </a:t>
              </a:r>
              <a:br>
                <a:rPr lang="de-DE" sz="1600" b="0" baseline="0" dirty="0">
                  <a:solidFill>
                    <a:schemeClr val="tx1"/>
                  </a:solidFill>
                  <a:latin typeface="+mn-lt"/>
                </a:rPr>
              </a:b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Markieren der Spalte/Zeile:</a:t>
              </a:r>
            </a:p>
            <a:p>
              <a:pPr marL="0" marR="0" lvl="0" indent="0" algn="r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 Entwurf / Tabellentools &gt; Schattierung &gt;</a:t>
              </a:r>
            </a:p>
            <a:p>
              <a:pPr marL="0" marR="0" lvl="0" indent="0" algn="r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e-DE" sz="1600" b="1" baseline="0" dirty="0">
                <a:solidFill>
                  <a:schemeClr val="tx1"/>
                </a:solidFill>
                <a:latin typeface="+mn-lt"/>
              </a:endParaRPr>
            </a:p>
            <a:p>
              <a:pPr marL="0" marR="0" lvl="0" indent="0" algn="r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Die gewünschte Farbe aus den Designfarben auswählen</a:t>
              </a:r>
            </a:p>
          </p:txBody>
        </p:sp>
        <p:sp>
          <p:nvSpPr>
            <p:cNvPr id="10" name="Zurücksetzen">
              <a:extLst>
                <a:ext uri="{FF2B5EF4-FFF2-40B4-BE49-F238E27FC236}">
                  <a16:creationId xmlns:a16="http://schemas.microsoft.com/office/drawing/2014/main" id="{431D1FFE-03BA-4520-A89B-CDD1BC7E4751}"/>
                </a:ext>
              </a:extLst>
            </p:cNvPr>
            <p:cNvSpPr txBox="1"/>
            <p:nvPr userDrawn="1"/>
          </p:nvSpPr>
          <p:spPr>
            <a:xfrm rot="10800000" flipH="1" flipV="1">
              <a:off x="9252000" y="648000"/>
              <a:ext cx="1944000" cy="61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bringen über Menü: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Start &gt; Folien &gt; Zurücksetzen</a:t>
              </a:r>
            </a:p>
          </p:txBody>
        </p:sp>
        <p:sp>
          <p:nvSpPr>
            <p:cNvPr id="11" name="Hilfslinien">
              <a:extLst>
                <a:ext uri="{FF2B5EF4-FFF2-40B4-BE49-F238E27FC236}">
                  <a16:creationId xmlns:a16="http://schemas.microsoft.com/office/drawing/2014/main" id="{38EA8585-E11F-4D10-9DAB-78E6756B2D63}"/>
                </a:ext>
              </a:extLst>
            </p:cNvPr>
            <p:cNvSpPr txBox="1"/>
            <p:nvPr userDrawn="1"/>
          </p:nvSpPr>
          <p:spPr>
            <a:xfrm rot="10800000" flipH="1" flipV="1">
              <a:off x="431801" y="-468000"/>
              <a:ext cx="8280400" cy="36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Löschen einer Spalte/Zeile: </a:t>
              </a:r>
              <a:r>
                <a:rPr kumimoji="0" lang="de-DE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Markieren der Spalte/Zeile: Layout &gt; Löschen &gt; Spalte bzw. Zeile löschen</a:t>
              </a:r>
            </a:p>
          </p:txBody>
        </p:sp>
        <p:sp>
          <p:nvSpPr>
            <p:cNvPr id="12" name="Fußzeile">
              <a:extLst>
                <a:ext uri="{FF2B5EF4-FFF2-40B4-BE49-F238E27FC236}">
                  <a16:creationId xmlns:a16="http://schemas.microsoft.com/office/drawing/2014/main" id="{4EFB3271-7B15-42ED-A704-B39FAEDC1436}"/>
                </a:ext>
              </a:extLst>
            </p:cNvPr>
            <p:cNvSpPr txBox="1"/>
            <p:nvPr userDrawn="1"/>
          </p:nvSpPr>
          <p:spPr>
            <a:xfrm rot="10800000" flipH="1" flipV="1">
              <a:off x="431800" y="5255998"/>
              <a:ext cx="8280400" cy="360001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Fußzeile anpassen: </a:t>
              </a: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Einfügen &gt; Text &gt; Kopf- und Fußzeile</a:t>
              </a:r>
            </a:p>
          </p:txBody>
        </p:sp>
        <p:sp>
          <p:nvSpPr>
            <p:cNvPr id="13" name="Layoutwechsel">
              <a:extLst>
                <a:ext uri="{FF2B5EF4-FFF2-40B4-BE49-F238E27FC236}">
                  <a16:creationId xmlns:a16="http://schemas.microsoft.com/office/drawing/2014/main" id="{6BCDAEA0-53BC-4E57-84CA-5C530F05A90E}"/>
                </a:ext>
              </a:extLst>
            </p:cNvPr>
            <p:cNvSpPr txBox="1"/>
            <p:nvPr userDrawn="1"/>
          </p:nvSpPr>
          <p:spPr>
            <a:xfrm rot="10800000" flipH="1" flipV="1">
              <a:off x="9252000" y="2283786"/>
              <a:ext cx="2952848" cy="1044048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Einfügen einer Spalte/Zeile: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Markieren der Spalte/Zeile neben der eine weitere eingefügt werden soll: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Layout &gt; Hier die gewünschte Einfügeoption auswählen</a:t>
              </a:r>
            </a:p>
          </p:txBody>
        </p:sp>
      </p:grp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4573989D-8FFD-4555-AAB7-592C2CE3AC9F}"/>
              </a:ext>
            </a:extLst>
          </p:cNvPr>
          <p:cNvCxnSpPr/>
          <p:nvPr userDrawn="1"/>
        </p:nvCxnSpPr>
        <p:spPr>
          <a:xfrm>
            <a:off x="0" y="5980800"/>
            <a:ext cx="12192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fik 3">
            <a:extLst>
              <a:ext uri="{FF2B5EF4-FFF2-40B4-BE49-F238E27FC236}">
                <a16:creationId xmlns:a16="http://schemas.microsoft.com/office/drawing/2014/main" id="{F3269418-AEC9-43D6-9A0C-41CA02546B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4513"/>
          <a:stretch/>
        </p:blipFill>
        <p:spPr>
          <a:xfrm>
            <a:off x="12336001" y="4437031"/>
            <a:ext cx="2756284" cy="1152211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081CC49D-33BF-49DC-B533-86BE2EB412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44000" y="6239520"/>
            <a:ext cx="2016000" cy="38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588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voll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C3A98A1-0379-4B57-A126-017C70E1949C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12192000" cy="6864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 dirty="0"/>
              <a:t>Vollbild durch klicken einfügen.</a:t>
            </a:r>
          </a:p>
        </p:txBody>
      </p:sp>
    </p:spTree>
    <p:extLst>
      <p:ext uri="{BB962C8B-B14F-4D97-AF65-F5344CB8AC3E}">
        <p14:creationId xmlns:p14="http://schemas.microsoft.com/office/powerpoint/2010/main" val="753158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20" Type="http://schemas.openxmlformats.org/officeDocument/2006/relationships/image" Target="../media/image3.emf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3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11/11/2024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790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96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 userDrawn="1">
            <p:ph type="title"/>
          </p:nvPr>
        </p:nvSpPr>
        <p:spPr>
          <a:xfrm>
            <a:off x="624000" y="528000"/>
            <a:ext cx="10080000" cy="62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KAPITEL | CHART-HEADLINE</a:t>
            </a:r>
          </a:p>
        </p:txBody>
      </p:sp>
      <p:sp>
        <p:nvSpPr>
          <p:cNvPr id="3" name="Textplatzhalter 2"/>
          <p:cNvSpPr>
            <a:spLocks noGrp="1"/>
          </p:cNvSpPr>
          <p:nvPr userDrawn="1">
            <p:ph type="body" idx="1"/>
          </p:nvPr>
        </p:nvSpPr>
        <p:spPr>
          <a:xfrm>
            <a:off x="624000" y="1224000"/>
            <a:ext cx="10080000" cy="448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(Text und Aufzählungen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4" name="Datumsplatzhalter 3"/>
          <p:cNvSpPr>
            <a:spLocks noGrp="1"/>
          </p:cNvSpPr>
          <p:nvPr userDrawn="1">
            <p:ph type="dt" sz="half" idx="2"/>
          </p:nvPr>
        </p:nvSpPr>
        <p:spPr>
          <a:xfrm>
            <a:off x="480000" y="7365485"/>
            <a:ext cx="5712011" cy="23997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aseline="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9pPr>
          </a:lstStyle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 userDrawn="1">
            <p:ph type="ftr" sz="quarter" idx="3"/>
          </p:nvPr>
        </p:nvSpPr>
        <p:spPr>
          <a:xfrm>
            <a:off x="960000" y="6336000"/>
            <a:ext cx="8400000" cy="144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aseline="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9pPr>
          </a:lstStyle>
          <a:p>
            <a:r>
              <a:rPr lang="de-DE" dirty="0"/>
              <a:t>Titel | ggf. weitere Angaben</a:t>
            </a:r>
          </a:p>
        </p:txBody>
      </p:sp>
      <p:sp>
        <p:nvSpPr>
          <p:cNvPr id="6" name="Foliennummernplatzhalter 5"/>
          <p:cNvSpPr>
            <a:spLocks noGrp="1"/>
          </p:cNvSpPr>
          <p:nvPr userDrawn="1">
            <p:ph type="sldNum" sz="quarter" idx="4"/>
          </p:nvPr>
        </p:nvSpPr>
        <p:spPr>
          <a:xfrm>
            <a:off x="432000" y="6336000"/>
            <a:ext cx="336000" cy="144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aseline="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9pPr>
          </a:lstStyle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grpSp>
        <p:nvGrpSpPr>
          <p:cNvPr id="31" name="Regieanweisungen"/>
          <p:cNvGrpSpPr/>
          <p:nvPr userDrawn="1"/>
        </p:nvGrpSpPr>
        <p:grpSpPr>
          <a:xfrm>
            <a:off x="-2784000" y="-624000"/>
            <a:ext cx="17712000" cy="8111999"/>
            <a:chOff x="-2088000" y="-468000"/>
            <a:chExt cx="13284000" cy="6083999"/>
          </a:xfrm>
        </p:grpSpPr>
        <p:grpSp>
          <p:nvGrpSpPr>
            <p:cNvPr id="29" name="Listenebenen"/>
            <p:cNvGrpSpPr/>
            <p:nvPr userDrawn="1"/>
          </p:nvGrpSpPr>
          <p:grpSpPr>
            <a:xfrm>
              <a:off x="-2088000" y="1368000"/>
              <a:ext cx="1980000" cy="2319874"/>
              <a:chOff x="-2088000" y="1368000"/>
              <a:chExt cx="1980000" cy="2319874"/>
            </a:xfrm>
          </p:grpSpPr>
          <p:sp>
            <p:nvSpPr>
              <p:cNvPr id="12" name="Text // Listenebene erhöhen"/>
              <p:cNvSpPr txBox="1"/>
              <p:nvPr userDrawn="1"/>
            </p:nvSpPr>
            <p:spPr>
              <a:xfrm>
                <a:off x="-2016000" y="2787874"/>
                <a:ext cx="936000" cy="396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Listenebene</a:t>
                </a:r>
              </a:p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erhöhen</a:t>
                </a:r>
              </a:p>
            </p:txBody>
          </p:sp>
          <p:sp>
            <p:nvSpPr>
              <p:cNvPr id="13" name="Text // Listenebene verringern"/>
              <p:cNvSpPr txBox="1"/>
              <p:nvPr userDrawn="1"/>
            </p:nvSpPr>
            <p:spPr>
              <a:xfrm>
                <a:off x="-2016000" y="3291874"/>
                <a:ext cx="936000" cy="396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Listenebene</a:t>
                </a:r>
              </a:p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verringern</a:t>
                </a:r>
              </a:p>
            </p:txBody>
          </p:sp>
          <p:sp>
            <p:nvSpPr>
              <p:cNvPr id="25" name="Listenebenen"/>
              <p:cNvSpPr txBox="1"/>
              <p:nvPr userDrawn="1"/>
            </p:nvSpPr>
            <p:spPr>
              <a:xfrm rot="10800000" flipH="1" flipV="1">
                <a:off x="-2088000" y="1368000"/>
                <a:ext cx="1980000" cy="828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t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0" baseline="0" dirty="0">
                    <a:solidFill>
                      <a:schemeClr val="tx1"/>
                    </a:solidFill>
                    <a:latin typeface="+mn-lt"/>
                  </a:rPr>
                  <a:t>Listen erstellen</a:t>
                </a:r>
              </a:p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0" baseline="0" dirty="0">
                    <a:solidFill>
                      <a:schemeClr val="tx1"/>
                    </a:solidFill>
                    <a:latin typeface="+mn-lt"/>
                  </a:rPr>
                  <a:t>Wechseln Sie die Textebene</a:t>
                </a:r>
              </a:p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0" baseline="0" dirty="0">
                    <a:solidFill>
                      <a:schemeClr val="tx1"/>
                    </a:solidFill>
                    <a:latin typeface="+mn-lt"/>
                  </a:rPr>
                  <a:t>im Menü über: </a:t>
                </a:r>
                <a:br>
                  <a:rPr lang="de-DE" sz="1600" b="0" baseline="0" dirty="0">
                    <a:solidFill>
                      <a:schemeClr val="tx1"/>
                    </a:solidFill>
                    <a:latin typeface="+mn-lt"/>
                  </a:rPr>
                </a:b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Start &gt; Absatz &gt; Listenebene erhöhen/verringern</a:t>
                </a:r>
              </a:p>
            </p:txBody>
          </p:sp>
          <p:pic>
            <p:nvPicPr>
              <p:cNvPr id="27" name="Bild // Listenebene verringern"/>
              <p:cNvPicPr>
                <a:picLocks noChangeAspect="1"/>
              </p:cNvPicPr>
              <p:nvPr userDrawn="1"/>
            </p:nvPicPr>
            <p:blipFill>
              <a:blip r:embed="rId18"/>
              <a:stretch>
                <a:fillRect/>
              </a:stretch>
            </p:blipFill>
            <p:spPr>
              <a:xfrm>
                <a:off x="-963360" y="3291874"/>
                <a:ext cx="855360" cy="396000"/>
              </a:xfrm>
              <a:prstGeom prst="rect">
                <a:avLst/>
              </a:prstGeom>
            </p:spPr>
          </p:pic>
          <p:pic>
            <p:nvPicPr>
              <p:cNvPr id="28" name="Bild // Listenebene erhöhen"/>
              <p:cNvPicPr>
                <a:picLocks noChangeAspect="1"/>
              </p:cNvPicPr>
              <p:nvPr userDrawn="1"/>
            </p:nvPicPr>
            <p:blipFill>
              <a:blip r:embed="rId19"/>
              <a:stretch>
                <a:fillRect/>
              </a:stretch>
            </p:blipFill>
            <p:spPr>
              <a:xfrm>
                <a:off x="-963360" y="2787874"/>
                <a:ext cx="855360" cy="396000"/>
              </a:xfrm>
              <a:prstGeom prst="rect">
                <a:avLst/>
              </a:prstGeom>
            </p:spPr>
          </p:pic>
        </p:grpSp>
        <p:sp>
          <p:nvSpPr>
            <p:cNvPr id="14" name="Zurücksetzen"/>
            <p:cNvSpPr txBox="1"/>
            <p:nvPr userDrawn="1"/>
          </p:nvSpPr>
          <p:spPr>
            <a:xfrm rot="10800000" flipH="1" flipV="1">
              <a:off x="9252000" y="648000"/>
              <a:ext cx="1944000" cy="61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bringen über Menü: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Start &gt; Folien &gt; Zurücksetzen</a:t>
              </a:r>
            </a:p>
          </p:txBody>
        </p:sp>
        <p:sp>
          <p:nvSpPr>
            <p:cNvPr id="15" name="Hilfslinien"/>
            <p:cNvSpPr txBox="1"/>
            <p:nvPr userDrawn="1"/>
          </p:nvSpPr>
          <p:spPr>
            <a:xfrm rot="10800000" flipH="1" flipV="1">
              <a:off x="431801" y="-468000"/>
              <a:ext cx="8280400" cy="36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Hilfslinien anzeigen über Menü: </a:t>
              </a:r>
              <a:r>
                <a:rPr kumimoji="0" lang="de-DE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Ansicht &gt; Anzeigen &gt; Haken bei Führungslinien setzen</a:t>
              </a:r>
            </a:p>
          </p:txBody>
        </p:sp>
        <p:sp>
          <p:nvSpPr>
            <p:cNvPr id="16" name="Fußzeile"/>
            <p:cNvSpPr txBox="1"/>
            <p:nvPr userDrawn="1"/>
          </p:nvSpPr>
          <p:spPr>
            <a:xfrm rot="10800000" flipH="1" flipV="1">
              <a:off x="431800" y="5255998"/>
              <a:ext cx="8280400" cy="360001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Fußzeile anpassen: </a:t>
              </a: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Einfügen &gt; Text &gt; Kopf- und Fußzeile</a:t>
              </a:r>
            </a:p>
          </p:txBody>
        </p:sp>
        <p:sp>
          <p:nvSpPr>
            <p:cNvPr id="30" name="Layoutwechsel"/>
            <p:cNvSpPr txBox="1"/>
            <p:nvPr userDrawn="1"/>
          </p:nvSpPr>
          <p:spPr>
            <a:xfrm rot="10800000" flipH="1" flipV="1">
              <a:off x="9252000" y="2283786"/>
              <a:ext cx="1944000" cy="61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Wechsel des Folienlayouts </a:t>
              </a:r>
              <a:br>
                <a:rPr lang="de-DE" sz="1600" b="0" baseline="0" dirty="0">
                  <a:solidFill>
                    <a:schemeClr val="tx1"/>
                  </a:solidFill>
                  <a:latin typeface="+mn-lt"/>
                </a:rPr>
              </a:b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im Menü über:</a:t>
              </a:r>
            </a:p>
            <a:p>
              <a:pPr marL="0" marR="0" lvl="0" indent="0" algn="l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Start &gt; Folien &gt; Layout</a:t>
              </a:r>
            </a:p>
          </p:txBody>
        </p:sp>
      </p:grp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F61B1FA0-8233-4248-B899-BF9702E3E986}"/>
              </a:ext>
            </a:extLst>
          </p:cNvPr>
          <p:cNvCxnSpPr/>
          <p:nvPr userDrawn="1"/>
        </p:nvCxnSpPr>
        <p:spPr>
          <a:xfrm>
            <a:off x="0" y="5980800"/>
            <a:ext cx="12192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fik 7">
            <a:extLst>
              <a:ext uri="{FF2B5EF4-FFF2-40B4-BE49-F238E27FC236}">
                <a16:creationId xmlns:a16="http://schemas.microsoft.com/office/drawing/2014/main" id="{289C4D98-9606-4382-895C-2F9999CA3289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9744000" y="6239520"/>
            <a:ext cx="2016000" cy="38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103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</p:sldLayoutIdLst>
  <p:hf hdr="0" dt="0"/>
  <p:txStyles>
    <p:titleStyle>
      <a:lvl1pPr marL="0" indent="0" algn="l" defTabSz="914377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3600" b="0" kern="1200" baseline="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1600"/>
        </a:spcAft>
        <a:buSzPct val="75000"/>
        <a:buFont typeface="Arial" panose="020B0604020202020204" pitchFamily="34" charset="0"/>
        <a:buNone/>
        <a:defRPr sz="2000" b="1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311992" indent="-311992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Clr>
          <a:schemeClr val="bg2"/>
        </a:buClr>
        <a:buSzPct val="100000"/>
        <a:buFont typeface="Wingdings" panose="05000000000000000000" pitchFamily="2" charset="2"/>
        <a:buChar char="§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623984" indent="-311992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Clr>
          <a:schemeClr val="tx2"/>
        </a:buClr>
        <a:buSzPct val="100000"/>
        <a:buFont typeface="Wingdings" panose="05000000000000000000" pitchFamily="2" charset="2"/>
        <a:buChar char="§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935977" indent="-311992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Clr>
          <a:schemeClr val="tx2"/>
        </a:buClr>
        <a:buSzPct val="100000"/>
        <a:buFont typeface="Wingdings" panose="05000000000000000000" pitchFamily="2" charset="2"/>
        <a:buChar char="§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92">
          <p15:clr>
            <a:srgbClr val="5ACBF0"/>
          </p15:clr>
        </p15:guide>
        <p15:guide id="2" pos="5059">
          <p15:clr>
            <a:srgbClr val="5ACBF0"/>
          </p15:clr>
        </p15:guide>
        <p15:guide id="3" orient="horz" pos="245">
          <p15:clr>
            <a:srgbClr val="5ACBF0"/>
          </p15:clr>
        </p15:guide>
        <p15:guide id="4" orient="horz" pos="2700">
          <p15:clr>
            <a:srgbClr val="5ACBF0"/>
          </p15:clr>
        </p15:guide>
        <p15:guide id="5" pos="5443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mdi.matinf.pro/custom/editsample/0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mdi.matinf.pro/custom/editsample/0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mdi.matinf.pro/object/standard-screening-crc-aka-tobias-report-103066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hyperlink" Target="https://mdi.matinf.pro/object/standard-screening-crc-aka-tobias-report-103066" TargetMode="External"/><Relationship Id="rId4" Type="http://schemas.openxmlformats.org/officeDocument/2006/relationships/hyperlink" Target="https://mdi.matinf.pro/properties/edititem/103066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3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di.matinf.pro/object/standard-screening-crc-aka-tobias-report-103066" TargetMode="External"/><Relationship Id="rId5" Type="http://schemas.openxmlformats.org/officeDocument/2006/relationships/image" Target="../media/image34.png"/><Relationship Id="rId4" Type="http://schemas.openxmlformats.org/officeDocument/2006/relationships/hyperlink" Target="https://mdi.matinf.pro/rubric/industry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mdi.matinf.pro/report/unclassifiedsamples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irmat-nfdi.eu/fairmat/" TargetMode="External"/><Relationship Id="rId2" Type="http://schemas.openxmlformats.org/officeDocument/2006/relationships/hyperlink" Target="https://www.nfdi.de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nomad-lab.eu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hyperlink" Target="https://nomad-lab.eu/prod/v1/gui/search/entrie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hyperlink" Target="https://nomad-lab.eu/nomad-lab/nomad-oasis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hyperlink" Target="https://nomad-lab.eu/nomad-lab/nomad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fau-lap.github.io/NOMAD-CAMELS/doc/instruments/instruments.html" TargetMode="External"/><Relationship Id="rId3" Type="http://schemas.openxmlformats.org/officeDocument/2006/relationships/hyperlink" Target="https://nomad-lab.eu/nomad-lab/nomad-camels.html" TargetMode="External"/><Relationship Id="rId7" Type="http://schemas.openxmlformats.org/officeDocument/2006/relationships/image" Target="../media/image310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.xml"/><Relationship Id="rId5" Type="http://schemas.openxmlformats.org/officeDocument/2006/relationships/image" Target="../media/image49.jpeg"/><Relationship Id="rId4" Type="http://schemas.openxmlformats.org/officeDocument/2006/relationships/image" Target="../media/image48.png"/><Relationship Id="rId9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mailto:Victor.Dudarev@rub.de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dudarev.ru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mdi.matinf.pro/home/doc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hyperlink" Target="https://docs.google.com/document/d/1TDtHwtjP4RSXJw6m7jBvtmlSZ4qUBqWD/edit?usp=sharing&amp;ouid=117346421118620353373&amp;rtpof=true&amp;sd=true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hyperlink" Target="https://mdi.matinf.pro/vroui" TargetMode="External"/><Relationship Id="rId7" Type="http://schemas.openxmlformats.org/officeDocument/2006/relationships/hyperlink" Target="https://mdi.matinf.pro/home/doc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hyperlink" Target="https://docs.google.com/document/d/1TDtHwtjP4RSXJw6m7jBvtmlSZ4qUBqWD/edit?usp=sharing&amp;ouid=117346421118620353373&amp;rtpof=true&amp;sd=true" TargetMode="External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stman.com/downloads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stman.com/downloads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hyperlink" Target="https://mdi.matinf.pro/object/standard-screening-crc-aka-tobias-report-103066" TargetMode="External"/><Relationship Id="rId4" Type="http://schemas.openxmlformats.org/officeDocument/2006/relationships/hyperlink" Target="https://mdi.matinf.pro/properties/edititem/103066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16CCD21-E299-5C7E-CA0C-A0E5FDD35A78}"/>
              </a:ext>
            </a:extLst>
          </p:cNvPr>
          <p:cNvSpPr/>
          <p:nvPr/>
        </p:nvSpPr>
        <p:spPr>
          <a:xfrm>
            <a:off x="0" y="5752682"/>
            <a:ext cx="12192000" cy="1105318"/>
          </a:xfrm>
          <a:prstGeom prst="rect">
            <a:avLst/>
          </a:prstGeom>
          <a:solidFill>
            <a:srgbClr val="17365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12F0A855-EB3C-04D6-EFE5-D5946B1C1B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46200" y="3849688"/>
            <a:ext cx="9448800" cy="1022115"/>
          </a:xfrm>
        </p:spPr>
        <p:txBody>
          <a:bodyPr>
            <a:normAutofit/>
          </a:bodyPr>
          <a:lstStyle/>
          <a:p>
            <a:r>
              <a:rPr lang="en-US" dirty="0"/>
              <a:t>Victor </a:t>
            </a:r>
            <a:r>
              <a:rPr lang="en-US" dirty="0" err="1"/>
              <a:t>Dudarev</a:t>
            </a:r>
            <a:endParaRPr lang="en-US" dirty="0"/>
          </a:p>
        </p:txBody>
      </p:sp>
      <p:sp>
        <p:nvSpPr>
          <p:cNvPr id="19" name="Titel 5">
            <a:extLst>
              <a:ext uri="{FF2B5EF4-FFF2-40B4-BE49-F238E27FC236}">
                <a16:creationId xmlns:a16="http://schemas.microsoft.com/office/drawing/2014/main" id="{1FD4D80D-43CE-4DFC-2871-ED5F1AF6FF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8142" y="831853"/>
            <a:ext cx="10264877" cy="2798763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b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Research Data Management System:</a:t>
            </a:r>
            <a:b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API, Workflows, Graphs &amp; More</a:t>
            </a:r>
            <a:endParaRPr lang="de-DE" sz="4000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CC8B0B-DF98-5F00-355E-7ADE055E00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351" y="6073677"/>
            <a:ext cx="2114845" cy="552527"/>
          </a:xfrm>
          <a:prstGeom prst="rect">
            <a:avLst/>
          </a:prstGeom>
        </p:spPr>
      </p:pic>
      <p:pic>
        <p:nvPicPr>
          <p:cNvPr id="2" name="Picture 6" descr="Logo Lehrstuhl Materials Discovery">
            <a:extLst>
              <a:ext uri="{FF2B5EF4-FFF2-40B4-BE49-F238E27FC236}">
                <a16:creationId xmlns:a16="http://schemas.microsoft.com/office/drawing/2014/main" id="{F97A00EE-C72C-29D5-F5E3-4756879129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671" y="962255"/>
            <a:ext cx="1781894" cy="434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3EAC628-C8D8-0840-2D64-3A3BE04D8F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674" y="285008"/>
            <a:ext cx="1352550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049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Sample: Air Exposure Time</a:t>
            </a:r>
            <a:endParaRPr lang="en-US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8025F-586B-D0E3-CE4E-3A42CB598F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69023" y="6362393"/>
            <a:ext cx="4781263" cy="485999"/>
          </a:xfrm>
        </p:spPr>
        <p:txBody>
          <a:bodyPr>
            <a:normAutofit/>
          </a:bodyPr>
          <a:lstStyle/>
          <a:p>
            <a:pPr indent="0" defTabSz="914377">
              <a:buNone/>
            </a:pPr>
            <a:r>
              <a:rPr lang="en-US" sz="1200" dirty="0">
                <a:solidFill>
                  <a:prstClr val="black"/>
                </a:solidFill>
                <a:hlinkClick r:id="rId3"/>
              </a:rPr>
              <a:t>https://mdi.matinf.pro/custom/editsample/0/</a:t>
            </a:r>
            <a:endParaRPr lang="en-US" sz="1200" dirty="0">
              <a:solidFill>
                <a:prstClr val="black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F2FFC06-2474-64E1-07EB-549F2DB157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817" y="816899"/>
            <a:ext cx="11779064" cy="5448819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10456417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Air exposure time workflow</a:t>
            </a:r>
            <a:endParaRPr lang="en-US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8025F-586B-D0E3-CE4E-3A42CB598F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69023" y="6362393"/>
            <a:ext cx="4781263" cy="485999"/>
          </a:xfrm>
        </p:spPr>
        <p:txBody>
          <a:bodyPr>
            <a:normAutofit/>
          </a:bodyPr>
          <a:lstStyle/>
          <a:p>
            <a:pPr indent="0" defTabSz="914377">
              <a:buNone/>
            </a:pPr>
            <a:r>
              <a:rPr lang="en-US" sz="1200" dirty="0">
                <a:solidFill>
                  <a:prstClr val="black"/>
                </a:solidFill>
                <a:hlinkClick r:id="rId3"/>
              </a:rPr>
              <a:t>https://mdi.matinf.pro/custom/editsample/0/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20" name="Text Box 10">
            <a:extLst>
              <a:ext uri="{FF2B5EF4-FFF2-40B4-BE49-F238E27FC236}">
                <a16:creationId xmlns:a16="http://schemas.microsoft.com/office/drawing/2014/main" id="{1D68703A-CBCC-8CC6-8DFA-208981DD87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1633" y="2223638"/>
            <a:ext cx="2160588" cy="461665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Sample</a:t>
            </a:r>
            <a:endParaRPr lang="ru-RU" altLang="ru-RU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0AA4102-DD82-7F0E-19D9-7938A93B7E2E}"/>
              </a:ext>
            </a:extLst>
          </p:cNvPr>
          <p:cNvSpPr txBox="1"/>
          <p:nvPr/>
        </p:nvSpPr>
        <p:spPr>
          <a:xfrm>
            <a:off x="4966968" y="2086286"/>
            <a:ext cx="13507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1600" b="1" dirty="0">
                <a:solidFill>
                  <a:prstClr val="black"/>
                </a:solidFill>
              </a:rPr>
              <a:t>Treatment</a:t>
            </a:r>
            <a:r>
              <a:rPr lang="en-US" sz="1600" dirty="0">
                <a:solidFill>
                  <a:prstClr val="black"/>
                </a:solidFill>
              </a:rPr>
              <a:t>:</a:t>
            </a:r>
          </a:p>
          <a:p>
            <a:pPr defTabSz="685800"/>
            <a:endParaRPr lang="en-US" sz="800" dirty="0">
              <a:solidFill>
                <a:prstClr val="black"/>
              </a:solidFill>
            </a:endParaRPr>
          </a:p>
          <a:p>
            <a:pPr defTabSz="685800"/>
            <a:r>
              <a:rPr lang="en-US" sz="1600" dirty="0">
                <a:solidFill>
                  <a:prstClr val="black"/>
                </a:solidFill>
              </a:rPr>
              <a:t>Air exposure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B8A9359-3115-E72A-227D-20E7476D6EEE}"/>
              </a:ext>
            </a:extLst>
          </p:cNvPr>
          <p:cNvCxnSpPr>
            <a:cxnSpLocks/>
            <a:stCxn id="20" idx="3"/>
            <a:endCxn id="25" idx="1"/>
          </p:cNvCxnSpPr>
          <p:nvPr/>
        </p:nvCxnSpPr>
        <p:spPr>
          <a:xfrm>
            <a:off x="4192221" y="2454471"/>
            <a:ext cx="2617708" cy="1675"/>
          </a:xfrm>
          <a:prstGeom prst="straightConnector1">
            <a:avLst/>
          </a:prstGeom>
          <a:noFill/>
          <a:ln w="63500" cap="flat" cmpd="sng" algn="ctr">
            <a:solidFill>
              <a:srgbClr val="FF000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25" name="Text Box 10">
            <a:extLst>
              <a:ext uri="{FF2B5EF4-FFF2-40B4-BE49-F238E27FC236}">
                <a16:creationId xmlns:a16="http://schemas.microsoft.com/office/drawing/2014/main" id="{BF253638-C32F-B214-4ABC-D99AD234AC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9929" y="2225313"/>
            <a:ext cx="2160588" cy="461665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Sample_2</a:t>
            </a:r>
            <a:endParaRPr lang="ru-RU" altLang="ru-RU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D19B4911-20BD-EA3C-B475-D9BE258FAB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2926" y="4645411"/>
            <a:ext cx="4744885" cy="1641089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7AFE11B0-F1E0-484D-4F27-B55BA263F0C3}"/>
              </a:ext>
            </a:extLst>
          </p:cNvPr>
          <p:cNvSpPr txBox="1"/>
          <p:nvPr/>
        </p:nvSpPr>
        <p:spPr>
          <a:xfrm>
            <a:off x="1582016" y="1758436"/>
            <a:ext cx="30835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212529"/>
                </a:solidFill>
                <a:effectLst/>
                <a:latin typeface="system-ui"/>
              </a:rPr>
              <a:t>Air exposure time (in total)</a:t>
            </a:r>
            <a:r>
              <a:rPr lang="en-US" b="1" dirty="0">
                <a:solidFill>
                  <a:srgbClr val="212529"/>
                </a:solidFill>
                <a:latin typeface="system-ui"/>
              </a:rPr>
              <a:t>: </a:t>
            </a:r>
            <a:r>
              <a:rPr lang="en-US" b="1" dirty="0">
                <a:solidFill>
                  <a:srgbClr val="00B050"/>
                </a:solidFill>
                <a:latin typeface="system-ui"/>
              </a:rPr>
              <a:t>0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58BEF6D-E7C4-774A-124C-E7B9CD73313F}"/>
              </a:ext>
            </a:extLst>
          </p:cNvPr>
          <p:cNvSpPr txBox="1"/>
          <p:nvPr/>
        </p:nvSpPr>
        <p:spPr>
          <a:xfrm>
            <a:off x="6462277" y="1775754"/>
            <a:ext cx="30835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212529"/>
                </a:solidFill>
                <a:effectLst/>
                <a:latin typeface="system-ui"/>
              </a:rPr>
              <a:t>Air exposure time (in total)</a:t>
            </a:r>
            <a:r>
              <a:rPr lang="en-US" b="1" dirty="0">
                <a:solidFill>
                  <a:srgbClr val="212529"/>
                </a:solidFill>
                <a:latin typeface="system-ui"/>
              </a:rPr>
              <a:t>: </a:t>
            </a:r>
            <a:r>
              <a:rPr lang="en-US" b="1" dirty="0">
                <a:solidFill>
                  <a:srgbClr val="FF0000"/>
                </a:solidFill>
                <a:latin typeface="system-ui"/>
              </a:rPr>
              <a:t>15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7CE345E-E803-13E9-13E0-D13D60A0479E}"/>
              </a:ext>
            </a:extLst>
          </p:cNvPr>
          <p:cNvSpPr txBox="1"/>
          <p:nvPr/>
        </p:nvSpPr>
        <p:spPr>
          <a:xfrm>
            <a:off x="273817" y="795048"/>
            <a:ext cx="1063663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/>
              <a:t>“Air-free” samples:</a:t>
            </a:r>
            <a:r>
              <a:rPr lang="en-US" sz="2200" dirty="0"/>
              <a:t> Air exposure time must be specified for every sample state!</a:t>
            </a: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4E0128B3-8283-F3DE-F828-FB4D1B336E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205560"/>
            <a:ext cx="12192000" cy="415207"/>
          </a:xfrm>
          <a:prstGeom prst="rect">
            <a:avLst/>
          </a:prstGeom>
          <a:ln>
            <a:solidFill>
              <a:srgbClr val="0070C0"/>
            </a:solidFill>
          </a:ln>
        </p:spPr>
      </p:pic>
      <p:grpSp>
        <p:nvGrpSpPr>
          <p:cNvPr id="64" name="Group 63">
            <a:extLst>
              <a:ext uri="{FF2B5EF4-FFF2-40B4-BE49-F238E27FC236}">
                <a16:creationId xmlns:a16="http://schemas.microsoft.com/office/drawing/2014/main" id="{4462B2C8-7B7E-F614-FDFE-0BD9E69C0D44}"/>
              </a:ext>
            </a:extLst>
          </p:cNvPr>
          <p:cNvGrpSpPr/>
          <p:nvPr/>
        </p:nvGrpSpPr>
        <p:grpSpPr>
          <a:xfrm>
            <a:off x="376672" y="2685180"/>
            <a:ext cx="3414806" cy="1805675"/>
            <a:chOff x="376672" y="2685180"/>
            <a:chExt cx="3414806" cy="1805675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DFFA8867-DC5E-1649-F12A-6C5D76AC6478}"/>
                </a:ext>
              </a:extLst>
            </p:cNvPr>
            <p:cNvGrpSpPr/>
            <p:nvPr/>
          </p:nvGrpSpPr>
          <p:grpSpPr>
            <a:xfrm>
              <a:off x="2223935" y="2685180"/>
              <a:ext cx="1567543" cy="1805675"/>
              <a:chOff x="3751399" y="3724272"/>
              <a:chExt cx="1567543" cy="1805675"/>
            </a:xfrm>
          </p:grpSpPr>
          <p:sp>
            <p:nvSpPr>
              <p:cNvPr id="13" name="Flowchart: Multidocument 12">
                <a:extLst>
                  <a:ext uri="{FF2B5EF4-FFF2-40B4-BE49-F238E27FC236}">
                    <a16:creationId xmlns:a16="http://schemas.microsoft.com/office/drawing/2014/main" id="{57E125CD-30E2-ADFB-5289-E77ED77894CE}"/>
                  </a:ext>
                </a:extLst>
              </p:cNvPr>
              <p:cNvSpPr/>
              <p:nvPr/>
            </p:nvSpPr>
            <p:spPr>
              <a:xfrm>
                <a:off x="3751399" y="4263854"/>
                <a:ext cx="1567543" cy="1266093"/>
              </a:xfrm>
              <a:prstGeom prst="flowChartMultidocument">
                <a:avLst/>
              </a:prstGeom>
              <a:solidFill>
                <a:srgbClr val="92D050">
                  <a:alpha val="50000"/>
                </a:srgb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300" u="sng" dirty="0" err="1">
                    <a:solidFill>
                      <a:schemeClr val="tx1"/>
                    </a:solidFill>
                  </a:rPr>
                  <a:t>Characterisation</a:t>
                </a:r>
                <a:r>
                  <a:rPr lang="en-US" sz="1300" dirty="0">
                    <a:solidFill>
                      <a:schemeClr val="tx1"/>
                    </a:solidFill>
                  </a:rPr>
                  <a:t>:</a:t>
                </a:r>
                <a:br>
                  <a:rPr lang="en-US" sz="1300" dirty="0">
                    <a:solidFill>
                      <a:schemeClr val="tx1"/>
                    </a:solidFill>
                  </a:rPr>
                </a:br>
                <a:r>
                  <a:rPr lang="en-US" sz="1300" dirty="0">
                    <a:solidFill>
                      <a:schemeClr val="tx1"/>
                    </a:solidFill>
                  </a:rPr>
                  <a:t>XPS, EDX, XRD, Resistance, Bandgap, …</a:t>
                </a:r>
              </a:p>
            </p:txBody>
          </p:sp>
          <p:cxnSp>
            <p:nvCxnSpPr>
              <p:cNvPr id="14" name="Straight Arrow Connector 13">
                <a:extLst>
                  <a:ext uri="{FF2B5EF4-FFF2-40B4-BE49-F238E27FC236}">
                    <a16:creationId xmlns:a16="http://schemas.microsoft.com/office/drawing/2014/main" id="{891EFBFE-3618-8246-A4D6-F165280C9D62}"/>
                  </a:ext>
                </a:extLst>
              </p:cNvPr>
              <p:cNvCxnSpPr>
                <a:cxnSpLocks/>
                <a:endCxn id="13" idx="0"/>
              </p:cNvCxnSpPr>
              <p:nvPr/>
            </p:nvCxnSpPr>
            <p:spPr>
              <a:xfrm>
                <a:off x="4639375" y="3724272"/>
                <a:ext cx="3637" cy="539582"/>
              </a:xfrm>
              <a:prstGeom prst="straightConnector1">
                <a:avLst/>
              </a:prstGeom>
              <a:noFill/>
              <a:ln w="63500" cap="flat" cmpd="sng" algn="ctr">
                <a:solidFill>
                  <a:srgbClr val="92D050">
                    <a:alpha val="50000"/>
                  </a:srgbClr>
                </a:solidFill>
                <a:prstDash val="solid"/>
                <a:miter lim="800000"/>
                <a:tailEnd type="triangle"/>
              </a:ln>
              <a:effectLst/>
            </p:spPr>
          </p:cxnSp>
        </p:grp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89292028-D3DD-CC94-834F-99146DDB7D24}"/>
                </a:ext>
              </a:extLst>
            </p:cNvPr>
            <p:cNvSpPr txBox="1"/>
            <p:nvPr/>
          </p:nvSpPr>
          <p:spPr>
            <a:xfrm>
              <a:off x="376672" y="3275505"/>
              <a:ext cx="1815811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 err="1"/>
                <a:t>characterisation</a:t>
              </a:r>
              <a:r>
                <a:rPr lang="en-US" dirty="0"/>
                <a:t> of a sample that has not seen air</a:t>
              </a: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EB94F2E3-58E4-D58E-32DE-FD43BC8781CF}"/>
              </a:ext>
            </a:extLst>
          </p:cNvPr>
          <p:cNvGrpSpPr/>
          <p:nvPr/>
        </p:nvGrpSpPr>
        <p:grpSpPr>
          <a:xfrm>
            <a:off x="6962043" y="2686860"/>
            <a:ext cx="3581265" cy="1805675"/>
            <a:chOff x="6962043" y="2686860"/>
            <a:chExt cx="3581265" cy="1805675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F8E0E200-36CA-7E99-A9A7-2E399BD7DD9A}"/>
                </a:ext>
              </a:extLst>
            </p:cNvPr>
            <p:cNvGrpSpPr/>
            <p:nvPr/>
          </p:nvGrpSpPr>
          <p:grpSpPr>
            <a:xfrm>
              <a:off x="6962043" y="2686860"/>
              <a:ext cx="1567543" cy="1805675"/>
              <a:chOff x="7159471" y="3725952"/>
              <a:chExt cx="1567543" cy="1805675"/>
            </a:xfrm>
          </p:grpSpPr>
          <p:sp>
            <p:nvSpPr>
              <p:cNvPr id="27" name="Flowchart: Multidocument 26">
                <a:extLst>
                  <a:ext uri="{FF2B5EF4-FFF2-40B4-BE49-F238E27FC236}">
                    <a16:creationId xmlns:a16="http://schemas.microsoft.com/office/drawing/2014/main" id="{4D8C5791-77ED-330B-799C-E8177B9AFD92}"/>
                  </a:ext>
                </a:extLst>
              </p:cNvPr>
              <p:cNvSpPr/>
              <p:nvPr/>
            </p:nvSpPr>
            <p:spPr>
              <a:xfrm>
                <a:off x="7159471" y="4265534"/>
                <a:ext cx="1567543" cy="1266093"/>
              </a:xfrm>
              <a:prstGeom prst="flowChartMultidocument">
                <a:avLst/>
              </a:prstGeom>
              <a:solidFill>
                <a:srgbClr val="FFC000">
                  <a:alpha val="50000"/>
                </a:srgb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300" u="sng" dirty="0" err="1">
                    <a:solidFill>
                      <a:schemeClr val="tx1"/>
                    </a:solidFill>
                  </a:rPr>
                  <a:t>Characterisation</a:t>
                </a:r>
                <a:r>
                  <a:rPr lang="en-US" sz="1300" dirty="0">
                    <a:solidFill>
                      <a:schemeClr val="tx1"/>
                    </a:solidFill>
                  </a:rPr>
                  <a:t>:</a:t>
                </a:r>
                <a:br>
                  <a:rPr lang="en-US" sz="1300" dirty="0">
                    <a:solidFill>
                      <a:schemeClr val="tx1"/>
                    </a:solidFill>
                  </a:rPr>
                </a:br>
                <a:r>
                  <a:rPr lang="en-US" sz="1300" dirty="0">
                    <a:solidFill>
                      <a:schemeClr val="tx1"/>
                    </a:solidFill>
                  </a:rPr>
                  <a:t>XPS, EDX, XRD, Resistance, Bandgap, …</a:t>
                </a:r>
              </a:p>
            </p:txBody>
          </p:sp>
          <p:cxnSp>
            <p:nvCxnSpPr>
              <p:cNvPr id="28" name="Straight Arrow Connector 27">
                <a:extLst>
                  <a:ext uri="{FF2B5EF4-FFF2-40B4-BE49-F238E27FC236}">
                    <a16:creationId xmlns:a16="http://schemas.microsoft.com/office/drawing/2014/main" id="{FC2A3086-582D-9DF3-08D4-E386244EB314}"/>
                  </a:ext>
                </a:extLst>
              </p:cNvPr>
              <p:cNvCxnSpPr>
                <a:cxnSpLocks/>
                <a:endCxn id="27" idx="0"/>
              </p:cNvCxnSpPr>
              <p:nvPr/>
            </p:nvCxnSpPr>
            <p:spPr>
              <a:xfrm>
                <a:off x="8047447" y="3725952"/>
                <a:ext cx="3637" cy="539582"/>
              </a:xfrm>
              <a:prstGeom prst="straightConnector1">
                <a:avLst/>
              </a:prstGeom>
              <a:noFill/>
              <a:ln w="63500" cap="flat" cmpd="sng" algn="ctr">
                <a:solidFill>
                  <a:srgbClr val="FFC000">
                    <a:alpha val="50000"/>
                  </a:srgbClr>
                </a:solidFill>
                <a:prstDash val="solid"/>
                <a:miter lim="800000"/>
                <a:tailEnd type="triangle"/>
              </a:ln>
              <a:effectLst/>
            </p:spPr>
          </p:cxnSp>
        </p:grp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B01DC46F-E7F2-169D-15AB-CC338B2F5E9A}"/>
                </a:ext>
              </a:extLst>
            </p:cNvPr>
            <p:cNvSpPr txBox="1"/>
            <p:nvPr/>
          </p:nvSpPr>
          <p:spPr>
            <a:xfrm>
              <a:off x="8727497" y="3272042"/>
              <a:ext cx="1815811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 err="1"/>
                <a:t>characterisation</a:t>
              </a:r>
              <a:r>
                <a:rPr lang="en-US" dirty="0"/>
                <a:t> of a sample that </a:t>
              </a:r>
              <a:r>
                <a:rPr lang="en-US" b="1" dirty="0"/>
                <a:t>has seen air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E7A7B48B-E252-E9EC-22EC-892BCD03D17F}"/>
              </a:ext>
            </a:extLst>
          </p:cNvPr>
          <p:cNvGrpSpPr/>
          <p:nvPr/>
        </p:nvGrpSpPr>
        <p:grpSpPr>
          <a:xfrm>
            <a:off x="8978961" y="2072431"/>
            <a:ext cx="3192257" cy="780328"/>
            <a:chOff x="8978961" y="2072431"/>
            <a:chExt cx="3192257" cy="780328"/>
          </a:xfrm>
        </p:grpSpPr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B127700F-3830-F188-A78A-9251ED191D3F}"/>
                </a:ext>
              </a:extLst>
            </p:cNvPr>
            <p:cNvCxnSpPr>
              <a:cxnSpLocks/>
            </p:cNvCxnSpPr>
            <p:nvPr/>
          </p:nvCxnSpPr>
          <p:spPr>
            <a:xfrm>
              <a:off x="8978961" y="2451008"/>
              <a:ext cx="2617708" cy="1675"/>
            </a:xfrm>
            <a:prstGeom prst="straightConnector1">
              <a:avLst/>
            </a:prstGeom>
            <a:noFill/>
            <a:ln w="63500" cap="flat" cmpd="sng" algn="ctr">
              <a:solidFill>
                <a:srgbClr val="FF0000">
                  <a:alpha val="60000"/>
                </a:srgbClr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39BC339C-0C51-9C06-30F6-0FC984C7E4D0}"/>
                </a:ext>
              </a:extLst>
            </p:cNvPr>
            <p:cNvSpPr txBox="1"/>
            <p:nvPr/>
          </p:nvSpPr>
          <p:spPr>
            <a:xfrm>
              <a:off x="11659466" y="2298761"/>
              <a:ext cx="511752" cy="5539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000" b="1" dirty="0"/>
                <a:t>…</a:t>
              </a:r>
              <a:endParaRPr lang="en-US" sz="3000" dirty="0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9C6FDBE3-1B20-2203-CAC1-CE0B482F4C1F}"/>
                </a:ext>
              </a:extLst>
            </p:cNvPr>
            <p:cNvSpPr txBox="1"/>
            <p:nvPr/>
          </p:nvSpPr>
          <p:spPr>
            <a:xfrm>
              <a:off x="9899186" y="2072431"/>
              <a:ext cx="2019187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685800"/>
              <a:r>
                <a:rPr lang="en-US" sz="1600" b="1" dirty="0">
                  <a:solidFill>
                    <a:prstClr val="black"/>
                  </a:solidFill>
                </a:rPr>
                <a:t>Next treatment</a:t>
              </a:r>
              <a:r>
                <a:rPr lang="en-US" sz="1600" dirty="0">
                  <a:solidFill>
                    <a:prstClr val="black"/>
                  </a:solidFill>
                </a:rPr>
                <a:t>:</a:t>
              </a:r>
            </a:p>
            <a:p>
              <a:pPr defTabSz="685800"/>
              <a:endParaRPr lang="en-US" sz="80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89282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3" grpId="0"/>
      <p:bldP spid="25" grpId="0" animBg="1"/>
      <p:bldP spid="51" grpId="0"/>
      <p:bldP spid="5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Report provided by “Idea or Experiment Plan”</a:t>
            </a:r>
            <a:endParaRPr lang="en-US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8025F-586B-D0E3-CE4E-3A42CB598F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69023" y="6362393"/>
            <a:ext cx="6103877" cy="485999"/>
          </a:xfrm>
        </p:spPr>
        <p:txBody>
          <a:bodyPr>
            <a:normAutofit/>
          </a:bodyPr>
          <a:lstStyle/>
          <a:p>
            <a:pPr indent="0" defTabSz="914377">
              <a:buNone/>
            </a:pPr>
            <a:r>
              <a:rPr lang="en-US" sz="1200" dirty="0">
                <a:solidFill>
                  <a:prstClr val="black"/>
                </a:solidFill>
                <a:hlinkClick r:id="rId3"/>
              </a:rPr>
              <a:t>https://mdi.matinf.pro/object/standard-screening-crc-aka-tobias-report-103066</a:t>
            </a:r>
            <a:endParaRPr lang="en-US" sz="1200" dirty="0">
              <a:solidFill>
                <a:prstClr val="black"/>
              </a:solidFill>
            </a:endParaRPr>
          </a:p>
          <a:p>
            <a:pPr indent="0" defTabSz="914377">
              <a:buNone/>
            </a:pP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7CE345E-E803-13E9-13E0-D13D60A0479E}"/>
              </a:ext>
            </a:extLst>
          </p:cNvPr>
          <p:cNvSpPr txBox="1"/>
          <p:nvPr/>
        </p:nvSpPr>
        <p:spPr>
          <a:xfrm>
            <a:off x="273817" y="795048"/>
            <a:ext cx="1063663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/>
              <a:t>Live monitoring:</a:t>
            </a:r>
            <a:r>
              <a:rPr lang="en-US" sz="2200" dirty="0"/>
              <a:t> how well measurement workflows go to plan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F31D7E-CF52-510A-B9F4-9927B0F188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289" y="1329733"/>
            <a:ext cx="9345329" cy="4344006"/>
          </a:xfrm>
          <a:prstGeom prst="rect">
            <a:avLst/>
          </a:prstGeom>
          <a:ln>
            <a:solidFill>
              <a:srgbClr val="0070C0"/>
            </a:solidFill>
          </a:ln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79D755D6-DB84-2012-DC1D-FCE7D6C1EAD4}"/>
              </a:ext>
            </a:extLst>
          </p:cNvPr>
          <p:cNvGrpSpPr/>
          <p:nvPr/>
        </p:nvGrpSpPr>
        <p:grpSpPr>
          <a:xfrm>
            <a:off x="7969827" y="874710"/>
            <a:ext cx="4062846" cy="1026826"/>
            <a:chOff x="7969827" y="874710"/>
            <a:chExt cx="4062846" cy="1026826"/>
          </a:xfrm>
        </p:grpSpPr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727197AF-C647-7B92-8178-9AE5BC68D48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69827" y="1350818"/>
              <a:ext cx="1839191" cy="550718"/>
            </a:xfrm>
            <a:prstGeom prst="straightConnector1">
              <a:avLst/>
            </a:prstGeom>
            <a:noFill/>
            <a:ln w="63500" cap="flat" cmpd="sng" algn="ctr">
              <a:solidFill>
                <a:srgbClr val="0070C0">
                  <a:alpha val="60000"/>
                </a:srgbClr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CFBF1D5-F362-5FED-D08C-07739C9187A9}"/>
                </a:ext>
              </a:extLst>
            </p:cNvPr>
            <p:cNvSpPr txBox="1"/>
            <p:nvPr/>
          </p:nvSpPr>
          <p:spPr>
            <a:xfrm>
              <a:off x="9788426" y="874710"/>
              <a:ext cx="2244247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600" dirty="0"/>
                <a:t>Measurements according to the “Idea or Experiment Plan” object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D8C566A-7080-7BE1-C5DC-CA20E52AFB7E}"/>
              </a:ext>
            </a:extLst>
          </p:cNvPr>
          <p:cNvGrpSpPr/>
          <p:nvPr/>
        </p:nvGrpSpPr>
        <p:grpSpPr>
          <a:xfrm>
            <a:off x="5561573" y="2242059"/>
            <a:ext cx="6529982" cy="3192387"/>
            <a:chOff x="5561573" y="2242059"/>
            <a:chExt cx="6529982" cy="319238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8506393-82A7-8448-0E5E-52872A1CE3BE}"/>
                </a:ext>
              </a:extLst>
            </p:cNvPr>
            <p:cNvSpPr txBox="1"/>
            <p:nvPr/>
          </p:nvSpPr>
          <p:spPr>
            <a:xfrm>
              <a:off x="9847308" y="3146857"/>
              <a:ext cx="2244247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600" dirty="0"/>
                <a:t>Number of objects/documents according to measurement types</a:t>
              </a:r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B10648B8-C373-1B7C-C20F-74511A57435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185564" y="3727030"/>
              <a:ext cx="661744" cy="0"/>
            </a:xfrm>
            <a:prstGeom prst="straightConnector1">
              <a:avLst/>
            </a:prstGeom>
            <a:noFill/>
            <a:ln w="63500" cap="flat" cmpd="sng" algn="ctr">
              <a:solidFill>
                <a:srgbClr val="0070C0">
                  <a:alpha val="60000"/>
                </a:srgbClr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0B06AE64-4E3C-11DF-BE47-1132CE0542E3}"/>
                </a:ext>
              </a:extLst>
            </p:cNvPr>
            <p:cNvSpPr/>
            <p:nvPr/>
          </p:nvSpPr>
          <p:spPr>
            <a:xfrm>
              <a:off x="5561573" y="2242059"/>
              <a:ext cx="3634382" cy="3192387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A9B4495-65ED-3981-E148-EBB286C1CFC3}"/>
              </a:ext>
            </a:extLst>
          </p:cNvPr>
          <p:cNvGrpSpPr/>
          <p:nvPr/>
        </p:nvGrpSpPr>
        <p:grpSpPr>
          <a:xfrm>
            <a:off x="244739" y="5049982"/>
            <a:ext cx="6259970" cy="1166409"/>
            <a:chOff x="244739" y="5049982"/>
            <a:chExt cx="6259970" cy="116640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8026B45-6F5A-32C8-0759-FAB698EA0DA0}"/>
                </a:ext>
              </a:extLst>
            </p:cNvPr>
            <p:cNvSpPr txBox="1"/>
            <p:nvPr/>
          </p:nvSpPr>
          <p:spPr>
            <a:xfrm>
              <a:off x="244739" y="5785504"/>
              <a:ext cx="4436730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200" b="1" dirty="0">
                  <a:solidFill>
                    <a:srgbClr val="FF0000"/>
                  </a:solidFill>
                </a:rPr>
                <a:t>0</a:t>
              </a:r>
              <a:r>
                <a:rPr lang="en-US" sz="2200" b="1" dirty="0"/>
                <a:t> </a:t>
              </a:r>
              <a:r>
                <a:rPr lang="en-US" sz="2200" dirty="0"/>
                <a:t>– no measurements done</a:t>
              </a:r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212DD85A-C2C0-A38D-52CA-97D30DF553C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01736" y="5049982"/>
              <a:ext cx="3002973" cy="862445"/>
            </a:xfrm>
            <a:prstGeom prst="straightConnector1">
              <a:avLst/>
            </a:prstGeom>
            <a:noFill/>
            <a:ln w="63500" cap="flat" cmpd="sng" algn="ctr">
              <a:solidFill>
                <a:srgbClr val="0070C0">
                  <a:alpha val="60000"/>
                </a:srgbClr>
              </a:solidFill>
              <a:prstDash val="solid"/>
              <a:miter lim="800000"/>
              <a:tailEnd type="triangl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9893385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5D8D68F7-19BB-1780-F3BF-1BC4BBBD3F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9457" y="1493314"/>
            <a:ext cx="5571497" cy="3648661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9C2457B-D10B-DB97-7508-6338A564BB0D}"/>
              </a:ext>
            </a:extLst>
          </p:cNvPr>
          <p:cNvSpPr txBox="1"/>
          <p:nvPr/>
        </p:nvSpPr>
        <p:spPr>
          <a:xfrm>
            <a:off x="131428" y="791742"/>
            <a:ext cx="12060572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sz="2200" b="1" u="sng" dirty="0">
                <a:solidFill>
                  <a:prstClr val="black"/>
                </a:solidFill>
              </a:rPr>
              <a:t>Motivation:</a:t>
            </a:r>
            <a:r>
              <a:rPr lang="en-US" sz="2200" b="1" dirty="0">
                <a:solidFill>
                  <a:prstClr val="black"/>
                </a:solidFill>
              </a:rPr>
              <a:t> </a:t>
            </a:r>
            <a:r>
              <a:rPr lang="en-US" sz="2200" i="1" dirty="0">
                <a:solidFill>
                  <a:prstClr val="black"/>
                </a:solidFill>
              </a:rPr>
              <a:t>set up the workflow </a:t>
            </a:r>
            <a:r>
              <a:rPr lang="en-US" sz="2200" dirty="0">
                <a:solidFill>
                  <a:prstClr val="black"/>
                </a:solidFill>
              </a:rPr>
              <a:t>by defining </a:t>
            </a:r>
            <a:r>
              <a:rPr lang="en-US" sz="2200" dirty="0" err="1">
                <a:solidFill>
                  <a:prstClr val="black"/>
                </a:solidFill>
              </a:rPr>
              <a:t>characterisation</a:t>
            </a:r>
            <a:r>
              <a:rPr lang="en-US" sz="2200" dirty="0">
                <a:solidFill>
                  <a:prstClr val="black"/>
                </a:solidFill>
              </a:rPr>
              <a:t> for the experiment (idea or plan)</a:t>
            </a:r>
          </a:p>
          <a:p>
            <a:pPr defTabSz="914377">
              <a:spcAft>
                <a:spcPts val="600"/>
              </a:spcAft>
            </a:pPr>
            <a:r>
              <a:rPr lang="en-US" sz="2200" dirty="0">
                <a:solidFill>
                  <a:prstClr val="black"/>
                </a:solidFill>
              </a:rPr>
              <a:t>										and </a:t>
            </a:r>
            <a:r>
              <a:rPr lang="en-US" sz="2200" i="1" dirty="0">
                <a:solidFill>
                  <a:prstClr val="black"/>
                </a:solidFill>
              </a:rPr>
              <a:t>track the progress</a:t>
            </a:r>
            <a:r>
              <a:rPr lang="en-US" sz="2200" dirty="0">
                <a:solidFill>
                  <a:prstClr val="black"/>
                </a:solidFill>
              </a:rPr>
              <a:t>.</a:t>
            </a:r>
            <a:endParaRPr lang="en-US" sz="2200" b="1" u="sng" dirty="0">
              <a:solidFill>
                <a:prstClr val="black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 plan: summary</a:t>
            </a:r>
            <a:endParaRPr lang="en-US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8025F-586B-D0E3-CE4E-3A42CB598F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69023" y="6362393"/>
            <a:ext cx="4781263" cy="485999"/>
          </a:xfrm>
        </p:spPr>
        <p:txBody>
          <a:bodyPr>
            <a:normAutofit fontScale="92500"/>
          </a:bodyPr>
          <a:lstStyle/>
          <a:p>
            <a:pPr indent="0" defTabSz="914377">
              <a:buNone/>
            </a:pPr>
            <a:r>
              <a:rPr lang="en-US" sz="1200" dirty="0">
                <a:solidFill>
                  <a:prstClr val="black"/>
                </a:solidFill>
                <a:hlinkClick r:id="rId4"/>
              </a:rPr>
              <a:t>https://mdi.matinf.pro/properties/edititem/103066</a:t>
            </a:r>
            <a:endParaRPr lang="en-US" sz="1200" dirty="0">
              <a:solidFill>
                <a:prstClr val="black"/>
              </a:solidFill>
            </a:endParaRPr>
          </a:p>
          <a:p>
            <a:pPr indent="0" defTabSz="914377">
              <a:buNone/>
            </a:pPr>
            <a:r>
              <a:rPr lang="en-US" sz="1200" dirty="0">
                <a:hlinkClick r:id="rId5"/>
              </a:rPr>
              <a:t>https://mdi.matinf.pro/object/standard-screening-crc-aka-tobias-report-103066</a:t>
            </a:r>
            <a:endParaRPr lang="en-US" sz="1200" dirty="0"/>
          </a:p>
          <a:p>
            <a:pPr indent="0" defTabSz="914377">
              <a:buNone/>
            </a:pPr>
            <a:endParaRPr lang="en-US" sz="1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FABF627-3F4F-2838-9186-1638EFF9FA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27787" y="3003607"/>
            <a:ext cx="6299606" cy="317556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9" name="Text Box 10">
            <a:extLst>
              <a:ext uri="{FF2B5EF4-FFF2-40B4-BE49-F238E27FC236}">
                <a16:creationId xmlns:a16="http://schemas.microsoft.com/office/drawing/2014/main" id="{D82EA13C-0DEC-DD29-DC5E-44DFF0A6CC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582" y="1269800"/>
            <a:ext cx="2160588" cy="461665"/>
          </a:xfrm>
          <a:prstGeom prst="rect">
            <a:avLst/>
          </a:prstGeom>
          <a:solidFill>
            <a:srgbClr val="FFFF00">
              <a:alpha val="40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Idea or Plan</a:t>
            </a: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5" name="Line 36">
            <a:extLst>
              <a:ext uri="{FF2B5EF4-FFF2-40B4-BE49-F238E27FC236}">
                <a16:creationId xmlns:a16="http://schemas.microsoft.com/office/drawing/2014/main" id="{FA9A0244-F3AD-928D-747B-C1DD5E46841A}"/>
              </a:ext>
            </a:extLst>
          </p:cNvPr>
          <p:cNvSpPr>
            <a:spLocks noChangeShapeType="1"/>
          </p:cNvSpPr>
          <p:nvPr/>
        </p:nvSpPr>
        <p:spPr bwMode="auto">
          <a:xfrm>
            <a:off x="2361363" y="1728316"/>
            <a:ext cx="592852" cy="442129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7" name="Line 36">
            <a:extLst>
              <a:ext uri="{FF2B5EF4-FFF2-40B4-BE49-F238E27FC236}">
                <a16:creationId xmlns:a16="http://schemas.microsoft.com/office/drawing/2014/main" id="{5C0D7844-AEE5-75C2-CC8B-57C9DE31043F}"/>
              </a:ext>
            </a:extLst>
          </p:cNvPr>
          <p:cNvSpPr>
            <a:spLocks noChangeShapeType="1"/>
          </p:cNvSpPr>
          <p:nvPr/>
        </p:nvSpPr>
        <p:spPr bwMode="auto">
          <a:xfrm>
            <a:off x="5045948" y="5156479"/>
            <a:ext cx="592852" cy="442129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5A080D6-E670-428D-ED3F-FA762C052973}"/>
              </a:ext>
            </a:extLst>
          </p:cNvPr>
          <p:cNvSpPr txBox="1"/>
          <p:nvPr/>
        </p:nvSpPr>
        <p:spPr>
          <a:xfrm>
            <a:off x="121722" y="1784706"/>
            <a:ext cx="61811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prstClr val="black"/>
                </a:solidFill>
              </a:rPr>
              <a:t>1) Create </a:t>
            </a:r>
            <a:r>
              <a:rPr lang="en-US" dirty="0">
                <a:solidFill>
                  <a:prstClr val="black"/>
                </a:solidFill>
              </a:rPr>
              <a:t>“plan” object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EF58952-3AB9-0BCC-17EA-1C3BF02B08A2}"/>
              </a:ext>
            </a:extLst>
          </p:cNvPr>
          <p:cNvSpPr txBox="1"/>
          <p:nvPr/>
        </p:nvSpPr>
        <p:spPr>
          <a:xfrm>
            <a:off x="119743" y="2922757"/>
            <a:ext cx="61811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2</a:t>
            </a:r>
            <a:r>
              <a:rPr lang="en-US" sz="1800" dirty="0">
                <a:solidFill>
                  <a:prstClr val="black"/>
                </a:solidFill>
              </a:rPr>
              <a:t>) Define </a:t>
            </a:r>
            <a:r>
              <a:rPr lang="en-US" sz="1800" dirty="0" err="1">
                <a:solidFill>
                  <a:prstClr val="black"/>
                </a:solidFill>
              </a:rPr>
              <a:t>characterisations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5A0E510-9D3D-0A0E-598E-662742869EDD}"/>
              </a:ext>
            </a:extLst>
          </p:cNvPr>
          <p:cNvSpPr txBox="1"/>
          <p:nvPr/>
        </p:nvSpPr>
        <p:spPr>
          <a:xfrm>
            <a:off x="94014" y="3953931"/>
            <a:ext cx="61811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3</a:t>
            </a:r>
            <a:r>
              <a:rPr lang="en-US" sz="1800" dirty="0">
                <a:solidFill>
                  <a:prstClr val="black"/>
                </a:solidFill>
              </a:rPr>
              <a:t>) Add samples and</a:t>
            </a:r>
            <a:br>
              <a:rPr lang="en-US" sz="1800" dirty="0">
                <a:solidFill>
                  <a:prstClr val="black"/>
                </a:solidFill>
              </a:rPr>
            </a:br>
            <a:r>
              <a:rPr lang="en-US" sz="1800" dirty="0">
                <a:solidFill>
                  <a:prstClr val="black"/>
                </a:solidFill>
              </a:rPr>
              <a:t>     measurements…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1645CAF-7D6D-7CFD-A0A1-A6CAE6C379CB}"/>
              </a:ext>
            </a:extLst>
          </p:cNvPr>
          <p:cNvSpPr txBox="1"/>
          <p:nvPr/>
        </p:nvSpPr>
        <p:spPr>
          <a:xfrm>
            <a:off x="139536" y="5234487"/>
            <a:ext cx="61811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4</a:t>
            </a:r>
            <a:r>
              <a:rPr lang="en-US" sz="1800" dirty="0">
                <a:solidFill>
                  <a:prstClr val="black"/>
                </a:solidFill>
              </a:rPr>
              <a:t>) Monitor workflows via reports in the “plan” object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5294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  <p:bldP spid="17" grpId="0" animBg="1"/>
      <p:bldP spid="19" grpId="0"/>
      <p:bldP spid="20" grpId="0"/>
      <p:bldP spid="21" grpId="0"/>
      <p:bldP spid="2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Graph: interlinking objects</a:t>
            </a:r>
            <a:endParaRPr lang="en-US" sz="1600" dirty="0"/>
          </a:p>
        </p:txBody>
      </p:sp>
      <p:pic>
        <p:nvPicPr>
          <p:cNvPr id="70" name="Picture 6" descr="Directed graph - Wikipedia">
            <a:extLst>
              <a:ext uri="{FF2B5EF4-FFF2-40B4-BE49-F238E27FC236}">
                <a16:creationId xmlns:a16="http://schemas.microsoft.com/office/drawing/2014/main" id="{E9903854-780D-4054-52A2-1925EA84F6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078" y="1909533"/>
            <a:ext cx="4767623" cy="3158270"/>
          </a:xfrm>
          <a:custGeom>
            <a:avLst/>
            <a:gdLst>
              <a:gd name="connsiteX0" fmla="*/ 0 w 4767623"/>
              <a:gd name="connsiteY0" fmla="*/ 0 h 3158270"/>
              <a:gd name="connsiteX1" fmla="*/ 548277 w 4767623"/>
              <a:gd name="connsiteY1" fmla="*/ 0 h 3158270"/>
              <a:gd name="connsiteX2" fmla="*/ 1001201 w 4767623"/>
              <a:gd name="connsiteY2" fmla="*/ 0 h 3158270"/>
              <a:gd name="connsiteX3" fmla="*/ 1692506 w 4767623"/>
              <a:gd name="connsiteY3" fmla="*/ 0 h 3158270"/>
              <a:gd name="connsiteX4" fmla="*/ 2240783 w 4767623"/>
              <a:gd name="connsiteY4" fmla="*/ 0 h 3158270"/>
              <a:gd name="connsiteX5" fmla="*/ 2789059 w 4767623"/>
              <a:gd name="connsiteY5" fmla="*/ 0 h 3158270"/>
              <a:gd name="connsiteX6" fmla="*/ 3480365 w 4767623"/>
              <a:gd name="connsiteY6" fmla="*/ 0 h 3158270"/>
              <a:gd name="connsiteX7" fmla="*/ 3980965 w 4767623"/>
              <a:gd name="connsiteY7" fmla="*/ 0 h 3158270"/>
              <a:gd name="connsiteX8" fmla="*/ 4767623 w 4767623"/>
              <a:gd name="connsiteY8" fmla="*/ 0 h 3158270"/>
              <a:gd name="connsiteX9" fmla="*/ 4767623 w 4767623"/>
              <a:gd name="connsiteY9" fmla="*/ 589544 h 3158270"/>
              <a:gd name="connsiteX10" fmla="*/ 4767623 w 4767623"/>
              <a:gd name="connsiteY10" fmla="*/ 1052757 h 3158270"/>
              <a:gd name="connsiteX11" fmla="*/ 4767623 w 4767623"/>
              <a:gd name="connsiteY11" fmla="*/ 1579135 h 3158270"/>
              <a:gd name="connsiteX12" fmla="*/ 4767623 w 4767623"/>
              <a:gd name="connsiteY12" fmla="*/ 2137096 h 3158270"/>
              <a:gd name="connsiteX13" fmla="*/ 4767623 w 4767623"/>
              <a:gd name="connsiteY13" fmla="*/ 2568726 h 3158270"/>
              <a:gd name="connsiteX14" fmla="*/ 4767623 w 4767623"/>
              <a:gd name="connsiteY14" fmla="*/ 3158270 h 3158270"/>
              <a:gd name="connsiteX15" fmla="*/ 4171670 w 4767623"/>
              <a:gd name="connsiteY15" fmla="*/ 3158270 h 3158270"/>
              <a:gd name="connsiteX16" fmla="*/ 3575717 w 4767623"/>
              <a:gd name="connsiteY16" fmla="*/ 3158270 h 3158270"/>
              <a:gd name="connsiteX17" fmla="*/ 2884412 w 4767623"/>
              <a:gd name="connsiteY17" fmla="*/ 3158270 h 3158270"/>
              <a:gd name="connsiteX18" fmla="*/ 2288459 w 4767623"/>
              <a:gd name="connsiteY18" fmla="*/ 3158270 h 3158270"/>
              <a:gd name="connsiteX19" fmla="*/ 1835535 w 4767623"/>
              <a:gd name="connsiteY19" fmla="*/ 3158270 h 3158270"/>
              <a:gd name="connsiteX20" fmla="*/ 1334934 w 4767623"/>
              <a:gd name="connsiteY20" fmla="*/ 3158270 h 3158270"/>
              <a:gd name="connsiteX21" fmla="*/ 643629 w 4767623"/>
              <a:gd name="connsiteY21" fmla="*/ 3158270 h 3158270"/>
              <a:gd name="connsiteX22" fmla="*/ 0 w 4767623"/>
              <a:gd name="connsiteY22" fmla="*/ 3158270 h 3158270"/>
              <a:gd name="connsiteX23" fmla="*/ 0 w 4767623"/>
              <a:gd name="connsiteY23" fmla="*/ 2695057 h 3158270"/>
              <a:gd name="connsiteX24" fmla="*/ 0 w 4767623"/>
              <a:gd name="connsiteY24" fmla="*/ 2200261 h 3158270"/>
              <a:gd name="connsiteX25" fmla="*/ 0 w 4767623"/>
              <a:gd name="connsiteY25" fmla="*/ 1768631 h 3158270"/>
              <a:gd name="connsiteX26" fmla="*/ 0 w 4767623"/>
              <a:gd name="connsiteY26" fmla="*/ 1337001 h 3158270"/>
              <a:gd name="connsiteX27" fmla="*/ 0 w 4767623"/>
              <a:gd name="connsiteY27" fmla="*/ 779040 h 3158270"/>
              <a:gd name="connsiteX28" fmla="*/ 0 w 4767623"/>
              <a:gd name="connsiteY28" fmla="*/ 0 h 3158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767623" h="3158270" extrusionOk="0">
                <a:moveTo>
                  <a:pt x="0" y="0"/>
                </a:moveTo>
                <a:cubicBezTo>
                  <a:pt x="246402" y="-31262"/>
                  <a:pt x="425575" y="10317"/>
                  <a:pt x="548277" y="0"/>
                </a:cubicBezTo>
                <a:cubicBezTo>
                  <a:pt x="670979" y="-10317"/>
                  <a:pt x="891403" y="32197"/>
                  <a:pt x="1001201" y="0"/>
                </a:cubicBezTo>
                <a:cubicBezTo>
                  <a:pt x="1110999" y="-32197"/>
                  <a:pt x="1505604" y="44523"/>
                  <a:pt x="1692506" y="0"/>
                </a:cubicBezTo>
                <a:cubicBezTo>
                  <a:pt x="1879409" y="-44523"/>
                  <a:pt x="2032421" y="31308"/>
                  <a:pt x="2240783" y="0"/>
                </a:cubicBezTo>
                <a:cubicBezTo>
                  <a:pt x="2449145" y="-31308"/>
                  <a:pt x="2612527" y="4326"/>
                  <a:pt x="2789059" y="0"/>
                </a:cubicBezTo>
                <a:cubicBezTo>
                  <a:pt x="2965591" y="-4326"/>
                  <a:pt x="3156141" y="12542"/>
                  <a:pt x="3480365" y="0"/>
                </a:cubicBezTo>
                <a:cubicBezTo>
                  <a:pt x="3804589" y="-12542"/>
                  <a:pt x="3757684" y="37155"/>
                  <a:pt x="3980965" y="0"/>
                </a:cubicBezTo>
                <a:cubicBezTo>
                  <a:pt x="4204246" y="-37155"/>
                  <a:pt x="4409079" y="85041"/>
                  <a:pt x="4767623" y="0"/>
                </a:cubicBezTo>
                <a:cubicBezTo>
                  <a:pt x="4782979" y="147534"/>
                  <a:pt x="4746084" y="326249"/>
                  <a:pt x="4767623" y="589544"/>
                </a:cubicBezTo>
                <a:cubicBezTo>
                  <a:pt x="4789162" y="852839"/>
                  <a:pt x="4730620" y="938804"/>
                  <a:pt x="4767623" y="1052757"/>
                </a:cubicBezTo>
                <a:cubicBezTo>
                  <a:pt x="4804626" y="1166710"/>
                  <a:pt x="4706335" y="1433757"/>
                  <a:pt x="4767623" y="1579135"/>
                </a:cubicBezTo>
                <a:cubicBezTo>
                  <a:pt x="4828911" y="1724513"/>
                  <a:pt x="4718962" y="1874944"/>
                  <a:pt x="4767623" y="2137096"/>
                </a:cubicBezTo>
                <a:cubicBezTo>
                  <a:pt x="4816284" y="2399248"/>
                  <a:pt x="4736530" y="2393039"/>
                  <a:pt x="4767623" y="2568726"/>
                </a:cubicBezTo>
                <a:cubicBezTo>
                  <a:pt x="4798716" y="2744413"/>
                  <a:pt x="4700550" y="2893788"/>
                  <a:pt x="4767623" y="3158270"/>
                </a:cubicBezTo>
                <a:cubicBezTo>
                  <a:pt x="4491441" y="3197297"/>
                  <a:pt x="4305094" y="3099971"/>
                  <a:pt x="4171670" y="3158270"/>
                </a:cubicBezTo>
                <a:cubicBezTo>
                  <a:pt x="4038246" y="3216569"/>
                  <a:pt x="3695675" y="3133084"/>
                  <a:pt x="3575717" y="3158270"/>
                </a:cubicBezTo>
                <a:cubicBezTo>
                  <a:pt x="3455759" y="3183456"/>
                  <a:pt x="3037700" y="3076854"/>
                  <a:pt x="2884412" y="3158270"/>
                </a:cubicBezTo>
                <a:cubicBezTo>
                  <a:pt x="2731125" y="3239686"/>
                  <a:pt x="2466519" y="3109405"/>
                  <a:pt x="2288459" y="3158270"/>
                </a:cubicBezTo>
                <a:cubicBezTo>
                  <a:pt x="2110399" y="3207135"/>
                  <a:pt x="1958881" y="3120419"/>
                  <a:pt x="1835535" y="3158270"/>
                </a:cubicBezTo>
                <a:cubicBezTo>
                  <a:pt x="1712189" y="3196121"/>
                  <a:pt x="1459967" y="3140864"/>
                  <a:pt x="1334934" y="3158270"/>
                </a:cubicBezTo>
                <a:cubicBezTo>
                  <a:pt x="1209901" y="3175676"/>
                  <a:pt x="955068" y="3079885"/>
                  <a:pt x="643629" y="3158270"/>
                </a:cubicBezTo>
                <a:cubicBezTo>
                  <a:pt x="332190" y="3236655"/>
                  <a:pt x="312377" y="3102824"/>
                  <a:pt x="0" y="3158270"/>
                </a:cubicBezTo>
                <a:cubicBezTo>
                  <a:pt x="-26128" y="2962719"/>
                  <a:pt x="39298" y="2914854"/>
                  <a:pt x="0" y="2695057"/>
                </a:cubicBezTo>
                <a:cubicBezTo>
                  <a:pt x="-39298" y="2475260"/>
                  <a:pt x="10330" y="2419482"/>
                  <a:pt x="0" y="2200261"/>
                </a:cubicBezTo>
                <a:cubicBezTo>
                  <a:pt x="-10330" y="1981040"/>
                  <a:pt x="45200" y="1893882"/>
                  <a:pt x="0" y="1768631"/>
                </a:cubicBezTo>
                <a:cubicBezTo>
                  <a:pt x="-45200" y="1643380"/>
                  <a:pt x="11739" y="1515737"/>
                  <a:pt x="0" y="1337001"/>
                </a:cubicBezTo>
                <a:cubicBezTo>
                  <a:pt x="-11739" y="1158265"/>
                  <a:pt x="45351" y="996970"/>
                  <a:pt x="0" y="779040"/>
                </a:cubicBezTo>
                <a:cubicBezTo>
                  <a:pt x="-45351" y="561110"/>
                  <a:pt x="53042" y="331050"/>
                  <a:pt x="0" y="0"/>
                </a:cubicBezTo>
                <a:close/>
              </a:path>
            </a:pathLst>
          </a:custGeom>
          <a:noFill/>
          <a:ln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4BD2AD2C-5AEF-A168-78DB-299533B275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7508" y="1818410"/>
            <a:ext cx="5496838" cy="3385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482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Graph: always think about object connections</a:t>
            </a:r>
            <a:endParaRPr lang="en-US" sz="1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D7CA74-7F19-FBFC-6F39-5B32093450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778" y="1472755"/>
            <a:ext cx="6897063" cy="222916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FBC51FA-4FF5-066F-453A-72FC433875B4}"/>
              </a:ext>
            </a:extLst>
          </p:cNvPr>
          <p:cNvSpPr txBox="1"/>
          <p:nvPr/>
        </p:nvSpPr>
        <p:spPr>
          <a:xfrm>
            <a:off x="131428" y="791742"/>
            <a:ext cx="120605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sz="2200" b="1" u="sng" dirty="0">
                <a:solidFill>
                  <a:prstClr val="black"/>
                </a:solidFill>
              </a:rPr>
              <a:t>In Project:</a:t>
            </a:r>
            <a:r>
              <a:rPr lang="en-US" sz="2200" dirty="0">
                <a:solidFill>
                  <a:prstClr val="black"/>
                </a:solidFill>
              </a:rPr>
              <a:t> add unlinked objects.</a:t>
            </a:r>
            <a:br>
              <a:rPr lang="en-US" sz="2200" dirty="0">
                <a:solidFill>
                  <a:prstClr val="black"/>
                </a:solidFill>
              </a:rPr>
            </a:br>
            <a:r>
              <a:rPr lang="en-US" sz="1400" dirty="0">
                <a:solidFill>
                  <a:prstClr val="black"/>
                </a:solidFill>
                <a:hlinkClick r:id="rId4"/>
              </a:rPr>
              <a:t>https://mdi.matinf.pro/rubric/industry</a:t>
            </a:r>
            <a:endParaRPr lang="en-US" sz="1400" dirty="0">
              <a:solidFill>
                <a:prstClr val="black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7421279-06EA-8C44-F5F7-60DB0D5E8FCF}"/>
              </a:ext>
            </a:extLst>
          </p:cNvPr>
          <p:cNvGrpSpPr/>
          <p:nvPr/>
        </p:nvGrpSpPr>
        <p:grpSpPr>
          <a:xfrm>
            <a:off x="127962" y="4092589"/>
            <a:ext cx="12064037" cy="2177187"/>
            <a:chOff x="127962" y="4092589"/>
            <a:chExt cx="12064037" cy="217718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ACA07CE-45C6-32C2-F0B1-1435F37EF57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4623" y="4849424"/>
              <a:ext cx="6735115" cy="1419423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75EE5D1-5CD8-0963-740A-49B6966FC310}"/>
                </a:ext>
              </a:extLst>
            </p:cNvPr>
            <p:cNvSpPr txBox="1"/>
            <p:nvPr/>
          </p:nvSpPr>
          <p:spPr>
            <a:xfrm>
              <a:off x="127962" y="4092589"/>
              <a:ext cx="12064037" cy="7232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377">
                <a:spcAft>
                  <a:spcPts val="600"/>
                </a:spcAft>
              </a:pPr>
              <a:r>
                <a:rPr lang="en-US" sz="2200" b="1" u="sng" dirty="0">
                  <a:solidFill>
                    <a:prstClr val="black"/>
                  </a:solidFill>
                </a:rPr>
                <a:t>In Object (under associated objects):</a:t>
              </a:r>
              <a:r>
                <a:rPr lang="en-US" sz="2200" dirty="0">
                  <a:solidFill>
                    <a:prstClr val="black"/>
                  </a:solidFill>
                </a:rPr>
                <a:t> add </a:t>
              </a:r>
              <a:r>
                <a:rPr lang="en-US" sz="2200" u="sng" dirty="0">
                  <a:solidFill>
                    <a:prstClr val="black"/>
                  </a:solidFill>
                </a:rPr>
                <a:t>linked</a:t>
              </a:r>
              <a:r>
                <a:rPr lang="en-US" sz="2200" dirty="0">
                  <a:solidFill>
                    <a:prstClr val="black"/>
                  </a:solidFill>
                </a:rPr>
                <a:t> objects.</a:t>
              </a:r>
            </a:p>
            <a:p>
              <a:pPr defTabSz="914377">
                <a:spcAft>
                  <a:spcPts val="600"/>
                </a:spcAft>
              </a:pPr>
              <a:r>
                <a:rPr lang="en-US" sz="1400" dirty="0">
                  <a:hlinkClick r:id="rId6"/>
                </a:rPr>
                <a:t>https://mdi.matinf.pro/object/standard-screening-crc-aka-tobias-report-103066</a:t>
              </a:r>
              <a:endParaRPr lang="en-US" sz="1400" dirty="0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74AF2F9-A430-B954-0F01-1D31353E983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242736" y="4559629"/>
              <a:ext cx="3800327" cy="1710147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BA3C9EA4-1234-FA02-2E5E-7081372720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91593" y="2029811"/>
            <a:ext cx="3761866" cy="167038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081F999-F630-8B43-6244-806A91B47455}"/>
              </a:ext>
            </a:extLst>
          </p:cNvPr>
          <p:cNvCxnSpPr>
            <a:cxnSpLocks/>
          </p:cNvCxnSpPr>
          <p:nvPr/>
        </p:nvCxnSpPr>
        <p:spPr>
          <a:xfrm flipV="1">
            <a:off x="4810991" y="2223655"/>
            <a:ext cx="3491345" cy="914400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04795D4-F9FB-78D1-8F53-33D971525E55}"/>
              </a:ext>
            </a:extLst>
          </p:cNvPr>
          <p:cNvGrpSpPr/>
          <p:nvPr/>
        </p:nvGrpSpPr>
        <p:grpSpPr>
          <a:xfrm>
            <a:off x="4605771" y="1062244"/>
            <a:ext cx="2688647" cy="1961511"/>
            <a:chOff x="4605771" y="1062244"/>
            <a:chExt cx="2688647" cy="196151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0B2153E-D06A-95F5-4964-FAA8E6F892CD}"/>
                </a:ext>
              </a:extLst>
            </p:cNvPr>
            <p:cNvSpPr txBox="1"/>
            <p:nvPr/>
          </p:nvSpPr>
          <p:spPr>
            <a:xfrm>
              <a:off x="4605771" y="1062244"/>
              <a:ext cx="2688647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000" b="1" u="sng" dirty="0">
                  <a:solidFill>
                    <a:srgbClr val="FF0000"/>
                  </a:solidFill>
                </a:rPr>
                <a:t>Add “top level” objects</a:t>
              </a:r>
              <a:endParaRPr lang="en-US" sz="2000" dirty="0">
                <a:solidFill>
                  <a:srgbClr val="FF0000"/>
                </a:solidFill>
              </a:endParaRP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0C52D182-1666-D626-15DE-09D98DC4FC4F}"/>
                </a:ext>
              </a:extLst>
            </p:cNvPr>
            <p:cNvCxnSpPr>
              <a:cxnSpLocks/>
            </p:cNvCxnSpPr>
            <p:nvPr/>
          </p:nvCxnSpPr>
          <p:spPr>
            <a:xfrm>
              <a:off x="4790209" y="1454727"/>
              <a:ext cx="0" cy="1569028"/>
            </a:xfrm>
            <a:prstGeom prst="straightConnector1">
              <a:avLst/>
            </a:prstGeom>
            <a:noFill/>
            <a:ln w="63500" cap="flat" cmpd="sng" algn="ctr">
              <a:solidFill>
                <a:srgbClr val="FFC000">
                  <a:alpha val="60000"/>
                </a:srgb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371B87B-40FE-86F5-2EBB-DD20B86D592C}"/>
              </a:ext>
            </a:extLst>
          </p:cNvPr>
          <p:cNvGrpSpPr/>
          <p:nvPr/>
        </p:nvGrpSpPr>
        <p:grpSpPr>
          <a:xfrm>
            <a:off x="6785264" y="3926671"/>
            <a:ext cx="4499263" cy="1746765"/>
            <a:chOff x="6785264" y="3926671"/>
            <a:chExt cx="4499263" cy="174676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EFD62F1-599F-6431-8A9C-0847E065FF4D}"/>
                </a:ext>
              </a:extLst>
            </p:cNvPr>
            <p:cNvSpPr txBox="1"/>
            <p:nvPr/>
          </p:nvSpPr>
          <p:spPr>
            <a:xfrm>
              <a:off x="7262379" y="3926671"/>
              <a:ext cx="4022148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000" b="1" u="sng" dirty="0">
                  <a:solidFill>
                    <a:srgbClr val="FF0000"/>
                  </a:solidFill>
                </a:rPr>
                <a:t>Add “children/dependent” objects</a:t>
              </a:r>
              <a:endParaRPr lang="en-US" sz="2000" dirty="0">
                <a:solidFill>
                  <a:srgbClr val="FF0000"/>
                </a:solidFill>
              </a:endParaRP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40B9FF5E-9869-DD90-4DC3-953450DBD00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785264" y="4298374"/>
              <a:ext cx="900545" cy="1375062"/>
            </a:xfrm>
            <a:prstGeom prst="straightConnector1">
              <a:avLst/>
            </a:prstGeom>
            <a:noFill/>
            <a:ln w="63500" cap="flat" cmpd="sng" algn="ctr">
              <a:solidFill>
                <a:srgbClr val="FFC000">
                  <a:alpha val="60000"/>
                </a:srgb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1CD3D3A-732B-C07B-7323-F52E5B2E7295}"/>
              </a:ext>
            </a:extLst>
          </p:cNvPr>
          <p:cNvGrpSpPr/>
          <p:nvPr/>
        </p:nvGrpSpPr>
        <p:grpSpPr>
          <a:xfrm>
            <a:off x="6836735" y="759699"/>
            <a:ext cx="5762846" cy="2398171"/>
            <a:chOff x="6836735" y="759699"/>
            <a:chExt cx="5762846" cy="239817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D135BBD-CA3B-C38B-FEC8-9988EE742E66}"/>
                </a:ext>
              </a:extLst>
            </p:cNvPr>
            <p:cNvSpPr txBox="1"/>
            <p:nvPr/>
          </p:nvSpPr>
          <p:spPr>
            <a:xfrm>
              <a:off x="8151627" y="759699"/>
              <a:ext cx="444795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b="1" u="sng" dirty="0">
                  <a:solidFill>
                    <a:srgbClr val="FF0000"/>
                  </a:solidFill>
                </a:rPr>
                <a:t>Replace with “Idea or Experiment Plan”?</a:t>
              </a:r>
              <a:endParaRPr lang="en-US" sz="1800" dirty="0">
                <a:solidFill>
                  <a:srgbClr val="FF0000"/>
                </a:solidFill>
              </a:endParaRPr>
            </a:p>
          </p:txBody>
        </p: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7CD8C5A1-F422-560F-B26E-0325A76AA55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36735" y="1116419"/>
              <a:ext cx="1382232" cy="2041451"/>
            </a:xfrm>
            <a:prstGeom prst="straightConnector1">
              <a:avLst/>
            </a:prstGeom>
            <a:noFill/>
            <a:ln w="63500" cap="flat" cmpd="sng" algn="ctr">
              <a:solidFill>
                <a:schemeClr val="accent2">
                  <a:lumMod val="75000"/>
                  <a:alpha val="60000"/>
                </a:schemeClr>
              </a:solidFill>
              <a:prstDash val="solid"/>
              <a:miter lim="800000"/>
              <a:tailEnd type="triangle"/>
            </a:ln>
            <a:effectLst/>
          </p:spPr>
        </p:cxn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533B76-5826-3C54-64AA-00D6E970C5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69023" y="6362393"/>
            <a:ext cx="4781263" cy="485999"/>
          </a:xfrm>
        </p:spPr>
        <p:txBody>
          <a:bodyPr>
            <a:normAutofit fontScale="92500"/>
          </a:bodyPr>
          <a:lstStyle/>
          <a:p>
            <a:pPr indent="0" defTabSz="914377">
              <a:buNone/>
            </a:pPr>
            <a:r>
              <a:rPr lang="en-US" sz="1200" dirty="0">
                <a:solidFill>
                  <a:prstClr val="black"/>
                </a:solidFill>
                <a:hlinkClick r:id="rId4"/>
              </a:rPr>
              <a:t>https://mdi.matinf.pro/rubric/industry </a:t>
            </a:r>
            <a:endParaRPr lang="en-US" sz="1200" dirty="0">
              <a:solidFill>
                <a:prstClr val="black"/>
              </a:solidFill>
            </a:endParaRPr>
          </a:p>
          <a:p>
            <a:pPr indent="0" defTabSz="914377">
              <a:buNone/>
            </a:pPr>
            <a:r>
              <a:rPr lang="en-US" sz="1200" dirty="0">
                <a:hlinkClick r:id="rId6"/>
              </a:rPr>
              <a:t>https://mdi.matinf.pro/object/standard-screening-crc-aka-tobias-report-103066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482703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Unclassified samples: these should not exist anymore…</a:t>
            </a:r>
            <a:endParaRPr lang="en-US" sz="1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57F275-26B9-E692-7CD4-C19783366B50}"/>
              </a:ext>
            </a:extLst>
          </p:cNvPr>
          <p:cNvSpPr txBox="1"/>
          <p:nvPr/>
        </p:nvSpPr>
        <p:spPr>
          <a:xfrm>
            <a:off x="200026" y="999897"/>
            <a:ext cx="1199197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500" b="1" dirty="0"/>
              <a:t>Goal: </a:t>
            </a:r>
            <a:r>
              <a:rPr lang="en-US" sz="2500" dirty="0"/>
              <a:t>all samples should have a parent “Idea or Experiment Plan” / “Request for synthesis”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B55C28B-43E0-2201-D315-E8B48DD7E9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>
                <a:hlinkClick r:id="rId3"/>
              </a:rPr>
              <a:t>https://mdi.matinf.pro/report/unclassifiedsamples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CD4D25-8E84-BE3B-75B5-0F001409D8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294" y="1503737"/>
            <a:ext cx="10983052" cy="478560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3316996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A2FA53C-E86D-EF00-BE13-3EE0C13BD0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97" y="1180080"/>
            <a:ext cx="6754168" cy="219105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Oriented</a:t>
            </a:r>
            <a:r>
              <a:rPr lang="en-US" dirty="0"/>
              <a:t> Graph: </a:t>
            </a:r>
            <a:r>
              <a:rPr lang="en-US" u="sng" dirty="0"/>
              <a:t>interlink</a:t>
            </a:r>
            <a:r>
              <a:rPr lang="en-US" dirty="0"/>
              <a:t> &amp; </a:t>
            </a:r>
            <a:r>
              <a:rPr lang="en-US" u="sng" dirty="0"/>
              <a:t>don’t mess up </a:t>
            </a:r>
            <a:r>
              <a:rPr lang="en-US" dirty="0"/>
              <a:t>with directions</a:t>
            </a:r>
            <a:endParaRPr lang="en-US" sz="1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F9490B-867E-1521-91D0-1B974C1BDC00}"/>
              </a:ext>
            </a:extLst>
          </p:cNvPr>
          <p:cNvSpPr txBox="1"/>
          <p:nvPr/>
        </p:nvSpPr>
        <p:spPr>
          <a:xfrm>
            <a:off x="148818" y="717096"/>
            <a:ext cx="426392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sz="2200" dirty="0">
                <a:solidFill>
                  <a:prstClr val="black"/>
                </a:solidFill>
              </a:rPr>
              <a:t>In all objects:</a:t>
            </a:r>
            <a:endParaRPr lang="en-US" sz="2200" b="1" dirty="0">
              <a:solidFill>
                <a:prstClr val="black"/>
              </a:solidFill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24D785B1-26E2-3286-AFEA-81308B70D10A}"/>
              </a:ext>
            </a:extLst>
          </p:cNvPr>
          <p:cNvGrpSpPr/>
          <p:nvPr/>
        </p:nvGrpSpPr>
        <p:grpSpPr>
          <a:xfrm>
            <a:off x="6781797" y="2090940"/>
            <a:ext cx="5614555" cy="430887"/>
            <a:chOff x="6937662" y="2090940"/>
            <a:chExt cx="5614555" cy="430887"/>
          </a:xfrm>
        </p:grpSpPr>
        <p:sp>
          <p:nvSpPr>
            <p:cNvPr id="9" name="Line 36">
              <a:extLst>
                <a:ext uri="{FF2B5EF4-FFF2-40B4-BE49-F238E27FC236}">
                  <a16:creationId xmlns:a16="http://schemas.microsoft.com/office/drawing/2014/main" id="{F2B34EA1-D72D-DDC6-356E-3A1299C7DDA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937662" y="2344884"/>
              <a:ext cx="883228" cy="10391"/>
            </a:xfrm>
            <a:prstGeom prst="line">
              <a:avLst/>
            </a:prstGeom>
            <a:noFill/>
            <a:ln w="63500">
              <a:solidFill>
                <a:srgbClr val="0070C0">
                  <a:alpha val="50000"/>
                </a:srgb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377"/>
              <a:endParaRPr lang="ru-RU" sz="1351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8A032558-6C92-1D62-A798-DF3FEC311E87}"/>
                </a:ext>
              </a:extLst>
            </p:cNvPr>
            <p:cNvSpPr txBox="1"/>
            <p:nvPr/>
          </p:nvSpPr>
          <p:spPr>
            <a:xfrm>
              <a:off x="7837340" y="2090940"/>
              <a:ext cx="4714877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377">
                <a:spcAft>
                  <a:spcPts val="600"/>
                </a:spcAft>
              </a:pPr>
              <a:r>
                <a:rPr lang="en-US" sz="2200" b="1" dirty="0">
                  <a:solidFill>
                    <a:prstClr val="black"/>
                  </a:solidFill>
                </a:rPr>
                <a:t>Add a new (child) object + association</a:t>
              </a: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3B3F9612-FF08-00E7-2FFE-D80FEBF1B5CA}"/>
              </a:ext>
            </a:extLst>
          </p:cNvPr>
          <p:cNvSpPr txBox="1"/>
          <p:nvPr/>
        </p:nvSpPr>
        <p:spPr>
          <a:xfrm>
            <a:off x="7671087" y="1218107"/>
            <a:ext cx="447588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sz="2200" b="1" dirty="0">
                <a:solidFill>
                  <a:prstClr val="black"/>
                </a:solidFill>
              </a:rPr>
              <a:t>Control associated objects</a:t>
            </a:r>
            <a:r>
              <a:rPr lang="ru-RU" sz="2200" b="1" dirty="0">
                <a:solidFill>
                  <a:prstClr val="black"/>
                </a:solidFill>
              </a:rPr>
              <a:t> (</a:t>
            </a:r>
            <a:r>
              <a:rPr lang="en-US" sz="2200" b="1" dirty="0">
                <a:solidFill>
                  <a:prstClr val="black"/>
                </a:solidFill>
              </a:rPr>
              <a:t>children</a:t>
            </a:r>
            <a:r>
              <a:rPr lang="ru-RU" sz="2200" b="1" dirty="0">
                <a:solidFill>
                  <a:prstClr val="black"/>
                </a:solidFill>
              </a:rPr>
              <a:t>)</a:t>
            </a:r>
            <a:endParaRPr lang="en-US" sz="2200" b="1" dirty="0">
              <a:solidFill>
                <a:prstClr val="black"/>
              </a:solidFill>
            </a:endParaRPr>
          </a:p>
        </p:txBody>
      </p:sp>
      <p:sp>
        <p:nvSpPr>
          <p:cNvPr id="53" name="Line 36">
            <a:extLst>
              <a:ext uri="{FF2B5EF4-FFF2-40B4-BE49-F238E27FC236}">
                <a16:creationId xmlns:a16="http://schemas.microsoft.com/office/drawing/2014/main" id="{158F1BE9-624F-080B-BF8C-E6358859F24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778332" y="1447802"/>
            <a:ext cx="883228" cy="10391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6" name="Flowchart: Multidocument 15">
            <a:extLst>
              <a:ext uri="{FF2B5EF4-FFF2-40B4-BE49-F238E27FC236}">
                <a16:creationId xmlns:a16="http://schemas.microsoft.com/office/drawing/2014/main" id="{56188E4F-3240-EFC4-5CAE-63B65B64F5CE}"/>
              </a:ext>
            </a:extLst>
          </p:cNvPr>
          <p:cNvSpPr/>
          <p:nvPr/>
        </p:nvSpPr>
        <p:spPr>
          <a:xfrm>
            <a:off x="5445116" y="5032782"/>
            <a:ext cx="1683047" cy="1266093"/>
          </a:xfrm>
          <a:prstGeom prst="flowChartMultidocument">
            <a:avLst/>
          </a:prstGeom>
          <a:solidFill>
            <a:schemeClr val="bg1">
              <a:lumMod val="50000"/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u="sng" dirty="0" err="1">
                <a:solidFill>
                  <a:schemeClr val="tx1"/>
                </a:solidFill>
              </a:rPr>
              <a:t>Characterisations</a:t>
            </a:r>
            <a:r>
              <a:rPr lang="en-US" sz="1300" dirty="0">
                <a:solidFill>
                  <a:schemeClr val="tx1"/>
                </a:solidFill>
              </a:rPr>
              <a:t>:</a:t>
            </a:r>
            <a:br>
              <a:rPr lang="en-US" sz="1300" dirty="0">
                <a:solidFill>
                  <a:schemeClr val="tx1"/>
                </a:solidFill>
              </a:rPr>
            </a:br>
            <a:r>
              <a:rPr lang="en-US" sz="1300" dirty="0">
                <a:solidFill>
                  <a:schemeClr val="tx1"/>
                </a:solidFill>
              </a:rPr>
              <a:t>EDX, XRD, Resistance, Bandgap, …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6153032-ECC2-047C-C99A-CBC91329EF56}"/>
              </a:ext>
            </a:extLst>
          </p:cNvPr>
          <p:cNvCxnSpPr>
            <a:cxnSpLocks/>
            <a:endCxn id="16" idx="0"/>
          </p:cNvCxnSpPr>
          <p:nvPr/>
        </p:nvCxnSpPr>
        <p:spPr>
          <a:xfrm>
            <a:off x="6398522" y="4493200"/>
            <a:ext cx="3905" cy="539582"/>
          </a:xfrm>
          <a:prstGeom prst="straightConnector1">
            <a:avLst/>
          </a:prstGeom>
          <a:noFill/>
          <a:ln w="63500" cap="flat" cmpd="sng" algn="ctr">
            <a:solidFill>
              <a:schemeClr val="bg1">
                <a:lumMod val="50000"/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24BD8AA-149E-58FE-4679-FC0ADCEBCC20}"/>
              </a:ext>
            </a:extLst>
          </p:cNvPr>
          <p:cNvCxnSpPr>
            <a:cxnSpLocks/>
            <a:stCxn id="33" idx="3"/>
          </p:cNvCxnSpPr>
          <p:nvPr/>
        </p:nvCxnSpPr>
        <p:spPr>
          <a:xfrm flipV="1">
            <a:off x="4265890" y="4506914"/>
            <a:ext cx="1005044" cy="401411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23" name="Text Box 10">
            <a:extLst>
              <a:ext uri="{FF2B5EF4-FFF2-40B4-BE49-F238E27FC236}">
                <a16:creationId xmlns:a16="http://schemas.microsoft.com/office/drawing/2014/main" id="{D21C99D8-90B3-159A-278A-BFEDF67CB9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2814" y="4031658"/>
            <a:ext cx="2160588" cy="461665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Sample</a:t>
            </a:r>
            <a:endParaRPr lang="ru-RU" altLang="ru-RU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ABDC884-2E79-D49F-8981-99CF6CFBBA3E}"/>
              </a:ext>
            </a:extLst>
          </p:cNvPr>
          <p:cNvCxnSpPr>
            <a:cxnSpLocks/>
          </p:cNvCxnSpPr>
          <p:nvPr/>
        </p:nvCxnSpPr>
        <p:spPr>
          <a:xfrm>
            <a:off x="4258254" y="3787261"/>
            <a:ext cx="1020327" cy="265194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33" name="Text Box 10">
            <a:extLst>
              <a:ext uri="{FF2B5EF4-FFF2-40B4-BE49-F238E27FC236}">
                <a16:creationId xmlns:a16="http://schemas.microsoft.com/office/drawing/2014/main" id="{0D67CD13-2DC2-54F2-D954-319B9645F6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5302" y="4523604"/>
            <a:ext cx="2160588" cy="769441"/>
          </a:xfrm>
          <a:prstGeom prst="rect">
            <a:avLst/>
          </a:prstGeom>
          <a:solidFill>
            <a:srgbClr val="FFC000">
              <a:alpha val="40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sz="2200" b="1" dirty="0">
                <a:solidFill>
                  <a:schemeClr val="tx1"/>
                </a:solidFill>
                <a:latin typeface="Arial" panose="020B0604020202020204" pitchFamily="34" charset="0"/>
              </a:rPr>
              <a:t>Request for Synthesis</a:t>
            </a:r>
            <a:endParaRPr lang="ru-RU" altLang="ru-RU" sz="2200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7" name="Text Box 10">
            <a:extLst>
              <a:ext uri="{FF2B5EF4-FFF2-40B4-BE49-F238E27FC236}">
                <a16:creationId xmlns:a16="http://schemas.microsoft.com/office/drawing/2014/main" id="{ED4F5684-6BAE-3B31-0B16-E4FBE12B47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1963" y="3545065"/>
            <a:ext cx="2160588" cy="461665"/>
          </a:xfrm>
          <a:prstGeom prst="rect">
            <a:avLst/>
          </a:prstGeom>
          <a:solidFill>
            <a:srgbClr val="FFFF00">
              <a:alpha val="40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Idea or Plan</a:t>
            </a: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60" name="Text Box 10">
            <a:extLst>
              <a:ext uri="{FF2B5EF4-FFF2-40B4-BE49-F238E27FC236}">
                <a16:creationId xmlns:a16="http://schemas.microsoft.com/office/drawing/2014/main" id="{3EFEF510-A75C-D744-958A-3B122F329B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7350" y="4029974"/>
            <a:ext cx="2160588" cy="461665"/>
          </a:xfrm>
          <a:prstGeom prst="rect">
            <a:avLst/>
          </a:prstGeom>
          <a:solidFill>
            <a:srgbClr val="FF0000">
              <a:alpha val="20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Synthesis</a:t>
            </a: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729F21B5-005D-A526-4756-14665052C807}"/>
              </a:ext>
            </a:extLst>
          </p:cNvPr>
          <p:cNvCxnSpPr>
            <a:cxnSpLocks/>
            <a:endCxn id="60" idx="1"/>
          </p:cNvCxnSpPr>
          <p:nvPr/>
        </p:nvCxnSpPr>
        <p:spPr>
          <a:xfrm flipV="1">
            <a:off x="7424018" y="4260807"/>
            <a:ext cx="1033332" cy="972"/>
          </a:xfrm>
          <a:prstGeom prst="straightConnector1">
            <a:avLst/>
          </a:prstGeom>
          <a:noFill/>
          <a:ln w="63500" cap="flat" cmpd="sng" algn="ctr">
            <a:solidFill>
              <a:srgbClr val="FF000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64" name="Flowchart: Multidocument 63">
            <a:extLst>
              <a:ext uri="{FF2B5EF4-FFF2-40B4-BE49-F238E27FC236}">
                <a16:creationId xmlns:a16="http://schemas.microsoft.com/office/drawing/2014/main" id="{1F311FC5-FCA9-3AF4-147C-F276179D338B}"/>
              </a:ext>
            </a:extLst>
          </p:cNvPr>
          <p:cNvSpPr/>
          <p:nvPr/>
        </p:nvSpPr>
        <p:spPr>
          <a:xfrm>
            <a:off x="7810777" y="5029318"/>
            <a:ext cx="1683047" cy="1266093"/>
          </a:xfrm>
          <a:prstGeom prst="flowChartMultidocument">
            <a:avLst/>
          </a:prstGeom>
          <a:solidFill>
            <a:srgbClr val="92D050">
              <a:alpha val="5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u="sng" dirty="0">
                <a:solidFill>
                  <a:schemeClr val="tx1"/>
                </a:solidFill>
              </a:rPr>
              <a:t>342</a:t>
            </a:r>
            <a:br>
              <a:rPr lang="en-US" sz="1300" u="sng" dirty="0">
                <a:solidFill>
                  <a:schemeClr val="tx1"/>
                </a:solidFill>
              </a:rPr>
            </a:br>
            <a:r>
              <a:rPr lang="en-US" sz="1300" u="sng" dirty="0">
                <a:solidFill>
                  <a:schemeClr val="tx1"/>
                </a:solidFill>
              </a:rPr>
              <a:t>x </a:t>
            </a:r>
            <a:br>
              <a:rPr lang="en-US" sz="1300" u="sng" dirty="0">
                <a:solidFill>
                  <a:schemeClr val="tx1"/>
                </a:solidFill>
              </a:rPr>
            </a:br>
            <a:r>
              <a:rPr lang="en-US" sz="1300" u="sng" dirty="0">
                <a:solidFill>
                  <a:schemeClr val="tx1"/>
                </a:solidFill>
              </a:rPr>
              <a:t>Compositions</a:t>
            </a:r>
            <a:endParaRPr lang="en-US" sz="1300" dirty="0">
              <a:solidFill>
                <a:schemeClr val="tx1"/>
              </a:solidFill>
            </a:endParaRPr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5F905747-41B4-D566-2B89-861917A66AB3}"/>
              </a:ext>
            </a:extLst>
          </p:cNvPr>
          <p:cNvCxnSpPr>
            <a:cxnSpLocks/>
          </p:cNvCxnSpPr>
          <p:nvPr/>
        </p:nvCxnSpPr>
        <p:spPr>
          <a:xfrm>
            <a:off x="7398326" y="4499264"/>
            <a:ext cx="665019" cy="540327"/>
          </a:xfrm>
          <a:prstGeom prst="straightConnector1">
            <a:avLst/>
          </a:prstGeom>
          <a:noFill/>
          <a:ln w="63500" cap="flat" cmpd="sng" algn="ctr">
            <a:solidFill>
              <a:srgbClr val="92D05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B7EE0A2A-9576-5003-70FF-FAEA7E8D3E53}"/>
              </a:ext>
            </a:extLst>
          </p:cNvPr>
          <p:cNvSpPr txBox="1"/>
          <p:nvPr/>
        </p:nvSpPr>
        <p:spPr>
          <a:xfrm>
            <a:off x="92251" y="1479812"/>
            <a:ext cx="2693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u="sng" dirty="0">
                <a:solidFill>
                  <a:srgbClr val="FF0000"/>
                </a:solidFill>
              </a:rPr>
              <a:t>Child</a:t>
            </a:r>
            <a:r>
              <a:rPr lang="en-US" sz="1800" b="1" dirty="0">
                <a:solidFill>
                  <a:srgbClr val="FF0000"/>
                </a:solidFill>
              </a:rPr>
              <a:t> objects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2C3EF3-9991-CF01-1F9B-19EB39F2C49D}"/>
              </a:ext>
            </a:extLst>
          </p:cNvPr>
          <p:cNvSpPr txBox="1"/>
          <p:nvPr/>
        </p:nvSpPr>
        <p:spPr>
          <a:xfrm>
            <a:off x="74529" y="2589142"/>
            <a:ext cx="2693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u="sng" dirty="0">
                <a:solidFill>
                  <a:srgbClr val="FF0000"/>
                </a:solidFill>
              </a:rPr>
              <a:t>Parent</a:t>
            </a:r>
            <a:r>
              <a:rPr lang="en-US" sz="1800" b="1" dirty="0">
                <a:solidFill>
                  <a:srgbClr val="FF0000"/>
                </a:solidFill>
              </a:rPr>
              <a:t> objects</a:t>
            </a:r>
            <a:endParaRPr lang="en-US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551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3" grpId="0" animBg="1"/>
      <p:bldP spid="16" grpId="0" animBg="1"/>
      <p:bldP spid="23" grpId="0" animBg="1"/>
      <p:bldP spid="33" grpId="0" animBg="1"/>
      <p:bldP spid="37" grpId="0" animBg="1"/>
      <p:bldP spid="60" grpId="0" animBg="1"/>
      <p:bldP spid="6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RDMS Quiz: do you know graph good enough</a:t>
            </a:r>
            <a:r>
              <a:rPr lang="ru-RU" dirty="0"/>
              <a:t>?</a:t>
            </a:r>
            <a:endParaRPr lang="en-US" sz="1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E852D4-3605-C52B-9AFA-E8D6C86092E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7014"/>
          <a:stretch/>
        </p:blipFill>
        <p:spPr>
          <a:xfrm>
            <a:off x="251754" y="2264888"/>
            <a:ext cx="4985264" cy="2295845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8" name="Text Box 10">
            <a:extLst>
              <a:ext uri="{FF2B5EF4-FFF2-40B4-BE49-F238E27FC236}">
                <a16:creationId xmlns:a16="http://schemas.microsoft.com/office/drawing/2014/main" id="{E2E79711-8515-FBCC-E9EE-5A378FD840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98589" y="1558621"/>
            <a:ext cx="2160588" cy="461665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Sample</a:t>
            </a:r>
            <a:endParaRPr lang="ru-RU" altLang="ru-RU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0" name="Line 36">
            <a:extLst>
              <a:ext uri="{FF2B5EF4-FFF2-40B4-BE49-F238E27FC236}">
                <a16:creationId xmlns:a16="http://schemas.microsoft.com/office/drawing/2014/main" id="{270B85A8-3C8F-0137-C3C5-8D740C91E357}"/>
              </a:ext>
            </a:extLst>
          </p:cNvPr>
          <p:cNvSpPr>
            <a:spLocks noChangeShapeType="1"/>
          </p:cNvSpPr>
          <p:nvPr/>
        </p:nvSpPr>
        <p:spPr bwMode="auto">
          <a:xfrm>
            <a:off x="8884226" y="2026229"/>
            <a:ext cx="10392" cy="935182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1" name="Text Box 10">
            <a:extLst>
              <a:ext uri="{FF2B5EF4-FFF2-40B4-BE49-F238E27FC236}">
                <a16:creationId xmlns:a16="http://schemas.microsoft.com/office/drawing/2014/main" id="{E1A94C1A-6EAC-FBEA-41FE-0A3FB28430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05518" y="2937150"/>
            <a:ext cx="2160588" cy="461665"/>
          </a:xfrm>
          <a:prstGeom prst="rect">
            <a:avLst/>
          </a:prstGeom>
          <a:solidFill>
            <a:schemeClr val="bg1">
              <a:lumMod val="50000"/>
              <a:alpha val="30196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???</a:t>
            </a:r>
            <a:endParaRPr lang="ru-RU" altLang="ru-RU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3" name="Line 36">
            <a:extLst>
              <a:ext uri="{FF2B5EF4-FFF2-40B4-BE49-F238E27FC236}">
                <a16:creationId xmlns:a16="http://schemas.microsoft.com/office/drawing/2014/main" id="{0B72CBB7-23FB-A6C1-D235-1B094A5926C8}"/>
              </a:ext>
            </a:extLst>
          </p:cNvPr>
          <p:cNvSpPr>
            <a:spLocks noChangeShapeType="1"/>
          </p:cNvSpPr>
          <p:nvPr/>
        </p:nvSpPr>
        <p:spPr bwMode="auto">
          <a:xfrm>
            <a:off x="8880764" y="3404759"/>
            <a:ext cx="10392" cy="935182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23" name="Flowchart: Multidocument 22">
            <a:extLst>
              <a:ext uri="{FF2B5EF4-FFF2-40B4-BE49-F238E27FC236}">
                <a16:creationId xmlns:a16="http://schemas.microsoft.com/office/drawing/2014/main" id="{9F29A716-93D9-3E86-4CAA-E8FC69E90C88}"/>
              </a:ext>
            </a:extLst>
          </p:cNvPr>
          <p:cNvSpPr/>
          <p:nvPr/>
        </p:nvSpPr>
        <p:spPr>
          <a:xfrm>
            <a:off x="7866052" y="4327880"/>
            <a:ext cx="2057264" cy="1266093"/>
          </a:xfrm>
          <a:prstGeom prst="flowChartMultidocument">
            <a:avLst/>
          </a:prstGeom>
          <a:solidFill>
            <a:srgbClr val="0070C0">
              <a:alpha val="3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Composition_1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</a:rPr>
              <a:t>…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</a:rPr>
              <a:t>Composition_342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57F275-26B9-E692-7CD4-C19783366B50}"/>
              </a:ext>
            </a:extLst>
          </p:cNvPr>
          <p:cNvSpPr txBox="1"/>
          <p:nvPr/>
        </p:nvSpPr>
        <p:spPr>
          <a:xfrm>
            <a:off x="200026" y="999897"/>
            <a:ext cx="6094268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500" b="1" dirty="0"/>
              <a:t>Task: </a:t>
            </a:r>
            <a:r>
              <a:rPr lang="en-US" sz="2500" dirty="0"/>
              <a:t>guess the object type by its associations</a:t>
            </a:r>
          </a:p>
          <a:p>
            <a:endParaRPr lang="en-US" sz="2500" dirty="0"/>
          </a:p>
          <a:p>
            <a:r>
              <a:rPr lang="en-US" sz="2500" b="1" dirty="0"/>
              <a:t>Type</a:t>
            </a:r>
            <a:r>
              <a:rPr lang="en-US" sz="2500" dirty="0"/>
              <a:t>: ???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B55C28B-43E0-2201-D315-E8B48DD7E9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ext Box 10">
            <a:extLst>
              <a:ext uri="{FF2B5EF4-FFF2-40B4-BE49-F238E27FC236}">
                <a16:creationId xmlns:a16="http://schemas.microsoft.com/office/drawing/2014/main" id="{8855A387-F1CD-E887-121B-3B551DB19A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02056" y="2944077"/>
            <a:ext cx="2160588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EDX CSV</a:t>
            </a:r>
            <a:endParaRPr lang="ru-RU" altLang="ru-RU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373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3" grpId="0" animBg="1"/>
      <p:bldP spid="23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954FAC-A229-BE91-C371-F6BE5036DDB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Upcoming Events - FAIR-DI">
            <a:extLst>
              <a:ext uri="{FF2B5EF4-FFF2-40B4-BE49-F238E27FC236}">
                <a16:creationId xmlns:a16="http://schemas.microsoft.com/office/drawing/2014/main" id="{D944CF84-9171-4708-ED29-79212EC18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0" y="1"/>
            <a:ext cx="1219764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0979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Agenda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024586-7254-2795-BB8B-CA3B8E2556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783822-08D7-C286-B58E-77398B2FAE25}"/>
              </a:ext>
            </a:extLst>
          </p:cNvPr>
          <p:cNvSpPr txBox="1"/>
          <p:nvPr/>
        </p:nvSpPr>
        <p:spPr>
          <a:xfrm>
            <a:off x="0" y="1144764"/>
            <a:ext cx="1178671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3200" dirty="0"/>
              <a:t>Data acquisition API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3200" dirty="0"/>
              <a:t>Typical workflow:</a:t>
            </a:r>
          </a:p>
          <a:p>
            <a:pPr marL="1828800" lvl="3" indent="-457200">
              <a:buFont typeface="Arial" panose="020B0604020202020204" pitchFamily="34" charset="0"/>
              <a:buChar char="•"/>
            </a:pPr>
            <a:r>
              <a:rPr lang="en-US" sz="3200" dirty="0"/>
              <a:t>Idea or experiment plan (+</a:t>
            </a:r>
            <a:r>
              <a:rPr lang="en-US" sz="3200" dirty="0" err="1"/>
              <a:t>characterisation</a:t>
            </a:r>
            <a:r>
              <a:rPr lang="en-US" sz="3200" dirty="0"/>
              <a:t> types)</a:t>
            </a:r>
          </a:p>
          <a:p>
            <a:pPr marL="1828800" lvl="3" indent="-457200">
              <a:buFont typeface="Arial" panose="020B0604020202020204" pitchFamily="34" charset="0"/>
              <a:buChar char="•"/>
            </a:pPr>
            <a:r>
              <a:rPr lang="en-US" sz="3200" dirty="0"/>
              <a:t>Request for synthesis</a:t>
            </a:r>
          </a:p>
          <a:p>
            <a:pPr marL="1828800" lvl="3" indent="-457200">
              <a:buFont typeface="Arial" panose="020B0604020202020204" pitchFamily="34" charset="0"/>
              <a:buChar char="•"/>
            </a:pPr>
            <a:r>
              <a:rPr lang="en-US" sz="3200" dirty="0"/>
              <a:t>Samples / </a:t>
            </a:r>
            <a:r>
              <a:rPr lang="en-US" sz="3200" dirty="0" err="1"/>
              <a:t>characterisation</a:t>
            </a:r>
            <a:r>
              <a:rPr lang="en-US" sz="3200" dirty="0"/>
              <a:t> </a:t>
            </a:r>
            <a:r>
              <a:rPr lang="en-US" sz="3200" dirty="0" err="1"/>
              <a:t>w.r.t.</a:t>
            </a:r>
            <a:r>
              <a:rPr lang="en-US" sz="3200" dirty="0"/>
              <a:t> air exposure time</a:t>
            </a:r>
          </a:p>
          <a:p>
            <a:pPr marL="1828800" lvl="3" indent="-457200">
              <a:buFont typeface="Arial" panose="020B0604020202020204" pitchFamily="34" charset="0"/>
              <a:buChar char="•"/>
            </a:pPr>
            <a:r>
              <a:rPr lang="en-US" sz="3200" dirty="0"/>
              <a:t>Report in “Idea or Experiment Plan”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3200" dirty="0"/>
              <a:t>Graph: on importance of edges orientation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de-DE" sz="3200" dirty="0"/>
              <a:t>FAIR-DI Conference (</a:t>
            </a:r>
            <a:r>
              <a:rPr lang="de-DE" sz="3200" dirty="0" err="1"/>
              <a:t>FAIRmat</a:t>
            </a:r>
            <a:r>
              <a:rPr lang="de-DE" sz="3200" dirty="0"/>
              <a:t> </a:t>
            </a:r>
            <a:r>
              <a:rPr lang="de-DE" sz="3200" dirty="0" err="1"/>
              <a:t>overview</a:t>
            </a:r>
            <a:r>
              <a:rPr lang="de-DE" sz="3200" dirty="0"/>
              <a:t>)</a:t>
            </a:r>
          </a:p>
          <a:p>
            <a:pPr marL="1828800" lvl="3" indent="-457200">
              <a:buFont typeface="Arial" panose="020B0604020202020204" pitchFamily="34" charset="0"/>
              <a:buChar char="•"/>
            </a:pPr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20891154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884E7-A2FD-F334-DE72-450AC8303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" dirty="0"/>
              <a:t>What are </a:t>
            </a:r>
            <a:r>
              <a:rPr lang="de" dirty="0">
                <a:solidFill>
                  <a:srgbClr val="45556A"/>
                </a:solidFill>
              </a:rPr>
              <a:t>nfdi</a:t>
            </a:r>
            <a:r>
              <a:rPr lang="de" dirty="0"/>
              <a:t> / </a:t>
            </a:r>
            <a:r>
              <a:rPr lang="de" dirty="0">
                <a:solidFill>
                  <a:srgbClr val="FF331C"/>
                </a:solidFill>
              </a:rPr>
              <a:t>FAIRmat</a:t>
            </a:r>
            <a:r>
              <a:rPr lang="de" dirty="0"/>
              <a:t> / </a:t>
            </a:r>
            <a:r>
              <a:rPr lang="de" dirty="0">
                <a:solidFill>
                  <a:srgbClr val="2A4CDF"/>
                </a:solidFill>
              </a:rPr>
              <a:t>NOMAD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954FAC-A229-BE91-C371-F6BE5036DDB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>
                <a:hlinkClick r:id="rId2"/>
              </a:rPr>
              <a:t>https://www.nfdi.de/</a:t>
            </a:r>
            <a:endParaRPr lang="en-US" dirty="0"/>
          </a:p>
          <a:p>
            <a:pPr indent="0">
              <a:buNone/>
            </a:pPr>
            <a:r>
              <a:rPr lang="en-US" dirty="0">
                <a:hlinkClick r:id="rId3"/>
              </a:rPr>
              <a:t>https://www.fairmat-nfdi.eu/fairmat/</a:t>
            </a:r>
            <a:endParaRPr lang="en-US" dirty="0"/>
          </a:p>
          <a:p>
            <a:pPr indent="0">
              <a:buNone/>
            </a:pPr>
            <a:r>
              <a:rPr lang="en-US" dirty="0">
                <a:hlinkClick r:id="rId4"/>
              </a:rPr>
              <a:t>https://nomad-lab.eu/</a:t>
            </a:r>
            <a:endParaRPr lang="en-US" dirty="0"/>
          </a:p>
          <a:p>
            <a:pPr indent="0">
              <a:buNone/>
            </a:pPr>
            <a:endParaRPr lang="en-US" dirty="0"/>
          </a:p>
        </p:txBody>
      </p:sp>
      <p:sp>
        <p:nvSpPr>
          <p:cNvPr id="13" name="Google Shape;355;p54">
            <a:extLst>
              <a:ext uri="{FF2B5EF4-FFF2-40B4-BE49-F238E27FC236}">
                <a16:creationId xmlns:a16="http://schemas.microsoft.com/office/drawing/2014/main" id="{FEFDF37A-9452-FE43-C5DA-9174BF66D903}"/>
              </a:ext>
            </a:extLst>
          </p:cNvPr>
          <p:cNvSpPr/>
          <p:nvPr/>
        </p:nvSpPr>
        <p:spPr>
          <a:xfrm>
            <a:off x="721449" y="1253124"/>
            <a:ext cx="3640993" cy="3640993"/>
          </a:xfrm>
          <a:prstGeom prst="ellipse">
            <a:avLst/>
          </a:prstGeom>
          <a:solidFill>
            <a:srgbClr val="45556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lt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4" name="Google Shape;356;p54">
            <a:extLst>
              <a:ext uri="{FF2B5EF4-FFF2-40B4-BE49-F238E27FC236}">
                <a16:creationId xmlns:a16="http://schemas.microsoft.com/office/drawing/2014/main" id="{45EBF32E-87B7-76CF-2DE0-1E0680C820A4}"/>
              </a:ext>
            </a:extLst>
          </p:cNvPr>
          <p:cNvSpPr/>
          <p:nvPr/>
        </p:nvSpPr>
        <p:spPr>
          <a:xfrm>
            <a:off x="1341439" y="1983950"/>
            <a:ext cx="2392468" cy="2392468"/>
          </a:xfrm>
          <a:prstGeom prst="ellipse">
            <a:avLst/>
          </a:prstGeom>
          <a:solidFill>
            <a:srgbClr val="FF331C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358;p54">
            <a:extLst>
              <a:ext uri="{FF2B5EF4-FFF2-40B4-BE49-F238E27FC236}">
                <a16:creationId xmlns:a16="http://schemas.microsoft.com/office/drawing/2014/main" id="{07448882-6255-81C1-68C7-396FD596074C}"/>
              </a:ext>
            </a:extLst>
          </p:cNvPr>
          <p:cNvSpPr/>
          <p:nvPr/>
        </p:nvSpPr>
        <p:spPr>
          <a:xfrm>
            <a:off x="1978160" y="2710775"/>
            <a:ext cx="1152684" cy="1152684"/>
          </a:xfrm>
          <a:prstGeom prst="ellipse">
            <a:avLst/>
          </a:prstGeom>
          <a:solidFill>
            <a:srgbClr val="2A4CDF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b="1" dirty="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NOMAD</a:t>
            </a:r>
            <a:endParaRPr b="1" dirty="0">
              <a:solidFill>
                <a:schemeClr val="lt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6" name="Google Shape;359;p54">
            <a:extLst>
              <a:ext uri="{FF2B5EF4-FFF2-40B4-BE49-F238E27FC236}">
                <a16:creationId xmlns:a16="http://schemas.microsoft.com/office/drawing/2014/main" id="{0E2F6C7F-F08F-1D74-D4D2-BF9FE58C040D}"/>
              </a:ext>
            </a:extLst>
          </p:cNvPr>
          <p:cNvSpPr txBox="1"/>
          <p:nvPr/>
        </p:nvSpPr>
        <p:spPr>
          <a:xfrm>
            <a:off x="1696936" y="2167299"/>
            <a:ext cx="1692437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2000" b="1" dirty="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FAIRmat</a:t>
            </a:r>
            <a:endParaRPr sz="2000" b="1" dirty="0">
              <a:solidFill>
                <a:schemeClr val="lt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7" name="Google Shape;360;p54">
            <a:extLst>
              <a:ext uri="{FF2B5EF4-FFF2-40B4-BE49-F238E27FC236}">
                <a16:creationId xmlns:a16="http://schemas.microsoft.com/office/drawing/2014/main" id="{40147E3A-D803-B561-363D-60B9A60504D3}"/>
              </a:ext>
            </a:extLst>
          </p:cNvPr>
          <p:cNvSpPr txBox="1"/>
          <p:nvPr/>
        </p:nvSpPr>
        <p:spPr>
          <a:xfrm>
            <a:off x="1676154" y="1352249"/>
            <a:ext cx="1692437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2000" b="1" dirty="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nfdi</a:t>
            </a:r>
            <a:endParaRPr sz="2000" b="1" dirty="0">
              <a:solidFill>
                <a:schemeClr val="lt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8" name="Google Shape;361;p54">
            <a:extLst>
              <a:ext uri="{FF2B5EF4-FFF2-40B4-BE49-F238E27FC236}">
                <a16:creationId xmlns:a16="http://schemas.microsoft.com/office/drawing/2014/main" id="{F0DFDD28-6726-EA3C-1FB2-F2C6C13B0985}"/>
              </a:ext>
            </a:extLst>
          </p:cNvPr>
          <p:cNvSpPr txBox="1"/>
          <p:nvPr/>
        </p:nvSpPr>
        <p:spPr>
          <a:xfrm>
            <a:off x="5153891" y="993353"/>
            <a:ext cx="6671128" cy="1200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2200" b="1" dirty="0">
                <a:solidFill>
                  <a:srgbClr val="45556A"/>
                </a:solidFill>
                <a:latin typeface="Titillium Web"/>
                <a:ea typeface="Titillium Web"/>
                <a:cs typeface="Titillium Web"/>
                <a:sym typeface="Titillium Web"/>
              </a:rPr>
              <a:t>nfdi</a:t>
            </a:r>
            <a:r>
              <a:rPr lang="de" sz="2200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: Nationale Forschungsdaten Infrastructure, </a:t>
            </a:r>
            <a:r>
              <a:rPr lang="de" sz="2200" u="sng" dirty="0">
                <a:solidFill>
                  <a:schemeClr val="hlink"/>
                </a:solidFill>
                <a:latin typeface="Titillium Web"/>
                <a:ea typeface="Titillium Web"/>
                <a:cs typeface="Titillium Web"/>
                <a:sym typeface="Titillium Web"/>
                <a:hlinkClick r:id="rId2"/>
              </a:rPr>
              <a:t>link</a:t>
            </a:r>
            <a:endParaRPr sz="2200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2200" dirty="0">
                <a:solidFill>
                  <a:srgbClr val="999999"/>
                </a:solidFill>
                <a:latin typeface="Titillium Web"/>
                <a:ea typeface="Titillium Web"/>
                <a:cs typeface="Titillium Web"/>
                <a:sym typeface="Titillium Web"/>
              </a:rPr>
              <a:t>(national research data infrastructure)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latin typeface="Titillium Web"/>
                <a:ea typeface="Titillium Web"/>
                <a:cs typeface="Titillium Web"/>
                <a:sym typeface="Titillium Web"/>
              </a:rPr>
              <a:t>Numbers: 27 </a:t>
            </a:r>
            <a:r>
              <a:rPr lang="de" sz="2200" dirty="0">
                <a:latin typeface="Titillium Web"/>
                <a:ea typeface="Titillium Web"/>
                <a:cs typeface="Titillium Web"/>
                <a:sym typeface="Titillium Web"/>
              </a:rPr>
              <a:t>nfdi consortia…</a:t>
            </a:r>
            <a:endParaRPr sz="2200" dirty="0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9" name="Google Shape;362;p54">
            <a:extLst>
              <a:ext uri="{FF2B5EF4-FFF2-40B4-BE49-F238E27FC236}">
                <a16:creationId xmlns:a16="http://schemas.microsoft.com/office/drawing/2014/main" id="{70358540-34C9-12F9-586A-8638C2D1550D}"/>
              </a:ext>
            </a:extLst>
          </p:cNvPr>
          <p:cNvSpPr txBox="1"/>
          <p:nvPr/>
        </p:nvSpPr>
        <p:spPr>
          <a:xfrm>
            <a:off x="5143500" y="2513887"/>
            <a:ext cx="6639955" cy="1877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2200" b="1" dirty="0">
                <a:solidFill>
                  <a:srgbClr val="FF331C"/>
                </a:solidFill>
                <a:latin typeface="Titillium Web"/>
                <a:ea typeface="Titillium Web"/>
                <a:cs typeface="Titillium Web"/>
                <a:sym typeface="Titillium Web"/>
              </a:rPr>
              <a:t>FAIRmat</a:t>
            </a:r>
            <a:r>
              <a:rPr lang="de" sz="2200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:</a:t>
            </a:r>
            <a:r>
              <a:rPr lang="de" sz="2200" b="1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r>
              <a:rPr lang="de" sz="2200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nfdi consortium for </a:t>
            </a:r>
            <a:r>
              <a:rPr lang="de" sz="2200" b="1" dirty="0">
                <a:solidFill>
                  <a:schemeClr val="dk1"/>
                </a:solidFill>
                <a:highlight>
                  <a:srgbClr val="D9D9D9"/>
                </a:highlight>
                <a:latin typeface="Titillium Web"/>
                <a:ea typeface="Titillium Web"/>
                <a:cs typeface="Titillium Web"/>
                <a:sym typeface="Titillium Web"/>
              </a:rPr>
              <a:t>FAIR mat</a:t>
            </a:r>
            <a:r>
              <a:rPr lang="de" sz="2200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erials science data, </a:t>
            </a:r>
            <a:r>
              <a:rPr lang="de" sz="2200" u="sng" dirty="0">
                <a:solidFill>
                  <a:schemeClr val="hlink"/>
                </a:solidFill>
                <a:latin typeface="Titillium Web"/>
                <a:ea typeface="Titillium Web"/>
                <a:cs typeface="Titillium Web"/>
                <a:sym typeface="Titillium Web"/>
                <a:hlinkClick r:id="rId3"/>
              </a:rPr>
              <a:t>link</a:t>
            </a:r>
            <a:endParaRPr sz="2200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2200" dirty="0">
                <a:solidFill>
                  <a:srgbClr val="999999"/>
                </a:solidFill>
                <a:latin typeface="Titillium Web"/>
                <a:ea typeface="Titillium Web"/>
                <a:cs typeface="Titillium Web"/>
                <a:sym typeface="Titillium Web"/>
              </a:rPr>
              <a:t>(FAIR: findable, accessible, interoperable, re-usable)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2200" dirty="0">
                <a:latin typeface="Titillium Web"/>
                <a:ea typeface="Titillium Web"/>
                <a:cs typeface="Titillium Web"/>
                <a:sym typeface="Titillium Web"/>
              </a:rPr>
              <a:t>Some numbers: </a:t>
            </a:r>
            <a:r>
              <a:rPr lang="en-US" sz="2200" dirty="0">
                <a:latin typeface="Titillium Web"/>
                <a:ea typeface="Titillium Web"/>
                <a:cs typeface="Titillium Web"/>
                <a:sym typeface="Titillium Web"/>
              </a:rPr>
              <a:t>~</a:t>
            </a:r>
            <a:r>
              <a:rPr lang="de" sz="2200" dirty="0">
                <a:latin typeface="Titillium Web"/>
                <a:ea typeface="Titillium Web"/>
                <a:cs typeface="Titillium Web"/>
                <a:sym typeface="Titillium Web"/>
              </a:rPr>
              <a:t>60 PIs, ~30 Developers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99999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0" name="Google Shape;363;p54">
            <a:extLst>
              <a:ext uri="{FF2B5EF4-FFF2-40B4-BE49-F238E27FC236}">
                <a16:creationId xmlns:a16="http://schemas.microsoft.com/office/drawing/2014/main" id="{A0A40D23-3559-0E50-F9B4-01DF6829930E}"/>
              </a:ext>
            </a:extLst>
          </p:cNvPr>
          <p:cNvSpPr txBox="1"/>
          <p:nvPr/>
        </p:nvSpPr>
        <p:spPr>
          <a:xfrm>
            <a:off x="5164282" y="4408995"/>
            <a:ext cx="6785263" cy="1877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2200" b="1" dirty="0">
                <a:solidFill>
                  <a:srgbClr val="2A4CDF"/>
                </a:solidFill>
                <a:latin typeface="Titillium Web"/>
                <a:ea typeface="Titillium Web"/>
                <a:cs typeface="Titillium Web"/>
                <a:sym typeface="Titillium Web"/>
              </a:rPr>
              <a:t>NOMAD</a:t>
            </a:r>
            <a:r>
              <a:rPr lang="de" sz="2200" dirty="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: a web-based service and software for managing FAIR materials science data, </a:t>
            </a:r>
            <a:r>
              <a:rPr lang="de" sz="2200" u="sng" dirty="0">
                <a:solidFill>
                  <a:schemeClr val="hlink"/>
                </a:solidFill>
                <a:latin typeface="Titillium Web"/>
                <a:ea typeface="Titillium Web"/>
                <a:cs typeface="Titillium Web"/>
                <a:sym typeface="Titillium Web"/>
                <a:hlinkClick r:id="rId4"/>
              </a:rPr>
              <a:t>link</a:t>
            </a:r>
            <a:endParaRPr sz="2200" dirty="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sz="2200" dirty="0">
                <a:solidFill>
                  <a:srgbClr val="999999"/>
                </a:solidFill>
                <a:latin typeface="Titillium Web"/>
                <a:ea typeface="Titillium Web"/>
                <a:cs typeface="Titillium Web"/>
                <a:sym typeface="Titillium Web"/>
              </a:rPr>
              <a:t>FAIRmat uses NOMAD to build a federated infrastructure of connected NOMAD installations</a:t>
            </a:r>
          </a:p>
          <a:p>
            <a:r>
              <a:rPr lang="de" sz="2200" dirty="0">
                <a:latin typeface="Titillium Web"/>
                <a:ea typeface="Titillium Web"/>
                <a:cs typeface="Titillium Web"/>
                <a:sym typeface="Titillium Web"/>
              </a:rPr>
              <a:t>Some numbers: ~18M </a:t>
            </a:r>
            <a:r>
              <a:rPr lang="en-US" sz="2200" dirty="0">
                <a:latin typeface="Titillium Web"/>
                <a:ea typeface="Titillium Web"/>
                <a:cs typeface="Titillium Web"/>
                <a:sym typeface="Titillium Web"/>
              </a:rPr>
              <a:t>entries (110 TB uploaded files)</a:t>
            </a:r>
            <a:endParaRPr lang="de" sz="2200" dirty="0"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  <p:extLst>
      <p:ext uri="{BB962C8B-B14F-4D97-AF65-F5344CB8AC3E}">
        <p14:creationId xmlns:p14="http://schemas.microsoft.com/office/powerpoint/2010/main" val="12912402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954FAC-A229-BE91-C371-F6BE5036DDB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>
                <a:hlinkClick r:id="rId2"/>
              </a:rPr>
              <a:t>https://nomad-lab.eu/prod/v1/gui/search/entries</a:t>
            </a:r>
            <a:endParaRPr lang="en-US" dirty="0"/>
          </a:p>
          <a:p>
            <a:pPr indent="0">
              <a:buNone/>
            </a:pPr>
            <a:endParaRPr lang="en-US" dirty="0"/>
          </a:p>
        </p:txBody>
      </p:sp>
      <p:sp>
        <p:nvSpPr>
          <p:cNvPr id="27" name="Title 26">
            <a:extLst>
              <a:ext uri="{FF2B5EF4-FFF2-40B4-BE49-F238E27FC236}">
                <a16:creationId xmlns:a16="http://schemas.microsoft.com/office/drawing/2014/main" id="{43AF2FA5-F2B9-56DC-D6B0-0E28CE494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NOMAD</a:t>
            </a:r>
          </a:p>
        </p:txBody>
      </p:sp>
      <p:pic>
        <p:nvPicPr>
          <p:cNvPr id="2054" name="Picture 6" descr="Our Story - FAIR-DI">
            <a:extLst>
              <a:ext uri="{FF2B5EF4-FFF2-40B4-BE49-F238E27FC236}">
                <a16:creationId xmlns:a16="http://schemas.microsoft.com/office/drawing/2014/main" id="{25A907E8-FCB0-D0C4-06C9-BDC81ED9C0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8805" y="81396"/>
            <a:ext cx="2933700" cy="156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nomad screenshot">
            <a:extLst>
              <a:ext uri="{FF2B5EF4-FFF2-40B4-BE49-F238E27FC236}">
                <a16:creationId xmlns:a16="http://schemas.microsoft.com/office/drawing/2014/main" id="{7185EB2B-10F8-776D-B966-6D064810C2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258" y="750743"/>
            <a:ext cx="6667500" cy="554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5EE50C76-EF5C-B53C-1669-3F3EA7F9A719}"/>
              </a:ext>
            </a:extLst>
          </p:cNvPr>
          <p:cNvSpPr txBox="1"/>
          <p:nvPr/>
        </p:nvSpPr>
        <p:spPr>
          <a:xfrm>
            <a:off x="7182713" y="2337185"/>
            <a:ext cx="4798003" cy="2970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1" i="0" dirty="0">
                <a:solidFill>
                  <a:srgbClr val="1D1D1D"/>
                </a:solidFill>
                <a:effectLst/>
                <a:latin typeface="Titillium Web" panose="00000500000000000000" pitchFamily="2" charset="0"/>
              </a:rPr>
              <a:t>An open and free service that lets you manage, share, and publish data.</a:t>
            </a:r>
          </a:p>
          <a:p>
            <a:pPr algn="l"/>
            <a:endParaRPr lang="en-US" b="1" i="0" dirty="0">
              <a:solidFill>
                <a:srgbClr val="1D1D1D"/>
              </a:solidFill>
              <a:effectLst/>
              <a:latin typeface="Titillium Web" panose="00000500000000000000" pitchFamily="2" charset="0"/>
            </a:endParaRPr>
          </a:p>
          <a:p>
            <a:pPr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D1D1D"/>
                </a:solidFill>
                <a:effectLst/>
                <a:latin typeface="Titillium Web" panose="00000500000000000000" pitchFamily="2" charset="0"/>
              </a:rPr>
              <a:t> Privately manage a limited number of uploads (afaik 10)</a:t>
            </a:r>
          </a:p>
          <a:p>
            <a:pPr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D1D1D"/>
                </a:solidFill>
                <a:effectLst/>
                <a:latin typeface="Titillium Web" panose="00000500000000000000" pitchFamily="2" charset="0"/>
              </a:rPr>
              <a:t> Publish data </a:t>
            </a:r>
            <a:r>
              <a:rPr lang="en-US" b="0" i="0" u="sng" dirty="0">
                <a:solidFill>
                  <a:srgbClr val="1D1D1D"/>
                </a:solidFill>
                <a:effectLst/>
                <a:latin typeface="Titillium Web" panose="00000500000000000000" pitchFamily="2" charset="0"/>
              </a:rPr>
              <a:t>to the whole community</a:t>
            </a:r>
          </a:p>
          <a:p>
            <a:pPr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D1D1D"/>
                </a:solidFill>
                <a:effectLst/>
                <a:latin typeface="Titillium Web" panose="00000500000000000000" pitchFamily="2" charset="0"/>
              </a:rPr>
              <a:t> Archive your data and obtain a </a:t>
            </a:r>
            <a:r>
              <a:rPr lang="en-US" b="0" i="0" u="sng" dirty="0">
                <a:solidFill>
                  <a:srgbClr val="1D1D1D"/>
                </a:solidFill>
                <a:effectLst/>
                <a:latin typeface="Titillium Web" panose="00000500000000000000" pitchFamily="2" charset="0"/>
              </a:rPr>
              <a:t>DOI</a:t>
            </a:r>
          </a:p>
          <a:p>
            <a:pPr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D1D1D"/>
                </a:solidFill>
                <a:effectLst/>
                <a:latin typeface="Titillium Web" panose="00000500000000000000" pitchFamily="2" charset="0"/>
              </a:rPr>
              <a:t> Use without any installation or hosting</a:t>
            </a:r>
          </a:p>
          <a:p>
            <a:pPr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D1D1D"/>
                </a:solidFill>
                <a:effectLst/>
                <a:latin typeface="Titillium Web" panose="00000500000000000000" pitchFamily="2" charset="0"/>
              </a:rPr>
              <a:t> Access all published data</a:t>
            </a:r>
          </a:p>
        </p:txBody>
      </p:sp>
    </p:spTree>
    <p:extLst>
      <p:ext uri="{BB962C8B-B14F-4D97-AF65-F5344CB8AC3E}">
        <p14:creationId xmlns:p14="http://schemas.microsoft.com/office/powerpoint/2010/main" val="39296315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884E7-A2FD-F334-DE72-450AC8303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dirty="0">
                <a:solidFill>
                  <a:srgbClr val="008A67"/>
                </a:solidFill>
                <a:effectLst/>
                <a:latin typeface="Titillium Web" panose="00000500000000000000" pitchFamily="2" charset="0"/>
              </a:rPr>
              <a:t>NOMAD Oasis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954FAC-A229-BE91-C371-F6BE5036DDB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>
                <a:hlinkClick r:id="rId2"/>
              </a:rPr>
              <a:t>https://nomad-lab.eu/nomad-lab/nomad-oasis.html</a:t>
            </a:r>
            <a:endParaRPr lang="en-US" dirty="0"/>
          </a:p>
        </p:txBody>
      </p:sp>
      <p:pic>
        <p:nvPicPr>
          <p:cNvPr id="2050" name="Picture 2" descr="nomad oasis data infrastructure">
            <a:extLst>
              <a:ext uri="{FF2B5EF4-FFF2-40B4-BE49-F238E27FC236}">
                <a16:creationId xmlns:a16="http://schemas.microsoft.com/office/drawing/2014/main" id="{75BC208F-659F-25A1-6DEC-942B456F56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40" y="1387185"/>
            <a:ext cx="5114924" cy="35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67D2142-26CB-B961-C0A4-FF3D90D5A229}"/>
              </a:ext>
            </a:extLst>
          </p:cNvPr>
          <p:cNvSpPr txBox="1"/>
          <p:nvPr/>
        </p:nvSpPr>
        <p:spPr>
          <a:xfrm>
            <a:off x="241589" y="807665"/>
            <a:ext cx="60942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1D1D1D"/>
                </a:solidFill>
                <a:effectLst/>
                <a:latin typeface="Titillium Web" panose="00000500000000000000" pitchFamily="2" charset="0"/>
              </a:rPr>
              <a:t>NOMAD Oasis lets you create your own NOMAD.</a:t>
            </a: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0A95401-F094-0339-2773-5037740F2671}"/>
              </a:ext>
            </a:extLst>
          </p:cNvPr>
          <p:cNvSpPr txBox="1"/>
          <p:nvPr/>
        </p:nvSpPr>
        <p:spPr>
          <a:xfrm>
            <a:off x="251980" y="5099111"/>
            <a:ext cx="609426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1D1D1D"/>
                </a:solidFill>
                <a:effectLst/>
                <a:latin typeface="Titillium Web" panose="00000500000000000000" pitchFamily="2" charset="0"/>
              </a:rPr>
              <a:t>Reasons to use:</a:t>
            </a:r>
          </a:p>
          <a:p>
            <a:pPr marL="342900" indent="-342900">
              <a:buAutoNum type="arabicParenR"/>
            </a:pPr>
            <a:r>
              <a:rPr lang="en-US" b="1" i="0" dirty="0">
                <a:solidFill>
                  <a:srgbClr val="1D1D1D"/>
                </a:solidFill>
                <a:effectLst/>
                <a:latin typeface="Titillium Web" panose="00000500000000000000" pitchFamily="2" charset="0"/>
              </a:rPr>
              <a:t>Privacy</a:t>
            </a:r>
            <a:endParaRPr lang="ru-RU" b="1" i="0" dirty="0">
              <a:solidFill>
                <a:srgbClr val="1D1D1D"/>
              </a:solidFill>
              <a:effectLst/>
              <a:latin typeface="Titillium Web" panose="00000500000000000000" pitchFamily="2" charset="0"/>
            </a:endParaRPr>
          </a:p>
          <a:p>
            <a:pPr marL="342900" indent="-342900">
              <a:buAutoNum type="arabicParenR"/>
            </a:pPr>
            <a:r>
              <a:rPr lang="en-US" b="1" i="0" dirty="0">
                <a:solidFill>
                  <a:srgbClr val="1D1D1D"/>
                </a:solidFill>
                <a:effectLst/>
                <a:latin typeface="Titillium Web" panose="00000500000000000000" pitchFamily="2" charset="0"/>
              </a:rPr>
              <a:t>Unrestricted </a:t>
            </a:r>
            <a:r>
              <a:rPr lang="ru-RU" b="1" i="0" dirty="0">
                <a:solidFill>
                  <a:srgbClr val="1D1D1D"/>
                </a:solidFill>
                <a:effectLst/>
                <a:latin typeface="Titillium Web" panose="00000500000000000000" pitchFamily="2" charset="0"/>
              </a:rPr>
              <a:t>(</a:t>
            </a:r>
            <a:r>
              <a:rPr lang="en-US" b="1" i="0" dirty="0">
                <a:solidFill>
                  <a:srgbClr val="1D1D1D"/>
                </a:solidFill>
                <a:effectLst/>
                <a:latin typeface="Titillium Web" panose="00000500000000000000" pitchFamily="2" charset="0"/>
              </a:rPr>
              <a:t>local</a:t>
            </a:r>
            <a:r>
              <a:rPr lang="ru-RU" b="1" i="0" dirty="0">
                <a:solidFill>
                  <a:srgbClr val="1D1D1D"/>
                </a:solidFill>
                <a:effectLst/>
                <a:latin typeface="Titillium Web" panose="00000500000000000000" pitchFamily="2" charset="0"/>
              </a:rPr>
              <a:t>) </a:t>
            </a:r>
            <a:r>
              <a:rPr lang="en-US" b="1" i="0" dirty="0">
                <a:solidFill>
                  <a:srgbClr val="1D1D1D"/>
                </a:solidFill>
                <a:effectLst/>
                <a:latin typeface="Titillium Web" panose="00000500000000000000" pitchFamily="2" charset="0"/>
              </a:rPr>
              <a:t>storage</a:t>
            </a:r>
            <a:endParaRPr lang="ru-RU" b="1" i="0" dirty="0">
              <a:solidFill>
                <a:srgbClr val="1D1D1D"/>
              </a:solidFill>
              <a:effectLst/>
              <a:latin typeface="Titillium Web" panose="00000500000000000000" pitchFamily="2" charset="0"/>
            </a:endParaRPr>
          </a:p>
          <a:p>
            <a:pPr marL="342900" indent="-342900">
              <a:buAutoNum type="arabicParenR"/>
            </a:pPr>
            <a:r>
              <a:rPr lang="en-US" b="1" i="0" dirty="0" err="1">
                <a:solidFill>
                  <a:srgbClr val="1D1D1D"/>
                </a:solidFill>
                <a:effectLst/>
                <a:latin typeface="Titillium Web" panose="00000500000000000000" pitchFamily="2" charset="0"/>
              </a:rPr>
              <a:t>Customisation</a:t>
            </a:r>
            <a:endParaRPr lang="en-US" b="1" i="0" dirty="0">
              <a:solidFill>
                <a:srgbClr val="1D1D1D"/>
              </a:solidFill>
              <a:effectLst/>
              <a:latin typeface="Titillium Web" panose="00000500000000000000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61701E3-407A-7CB2-866E-D0ECA8060BCF}"/>
              </a:ext>
            </a:extLst>
          </p:cNvPr>
          <p:cNvGrpSpPr/>
          <p:nvPr/>
        </p:nvGrpSpPr>
        <p:grpSpPr>
          <a:xfrm>
            <a:off x="7479709" y="1870638"/>
            <a:ext cx="4470001" cy="3618587"/>
            <a:chOff x="7479709" y="1870638"/>
            <a:chExt cx="4470001" cy="3618587"/>
          </a:xfrm>
        </p:grpSpPr>
        <p:pic>
          <p:nvPicPr>
            <p:cNvPr id="19" name="Google Shape;369;p55">
              <a:extLst>
                <a:ext uri="{FF2B5EF4-FFF2-40B4-BE49-F238E27FC236}">
                  <a16:creationId xmlns:a16="http://schemas.microsoft.com/office/drawing/2014/main" id="{24FA7B36-C435-D355-7D96-227C08FBCE67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479709" y="1870638"/>
              <a:ext cx="4470001" cy="310252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05E5721-5634-0F6F-6FE6-D85570886593}"/>
                </a:ext>
              </a:extLst>
            </p:cNvPr>
            <p:cNvSpPr txBox="1"/>
            <p:nvPr/>
          </p:nvSpPr>
          <p:spPr>
            <a:xfrm>
              <a:off x="7910080" y="5119893"/>
              <a:ext cx="367578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b="0" i="0" dirty="0">
                  <a:solidFill>
                    <a:srgbClr val="1D1D1D"/>
                  </a:solidFill>
                  <a:effectLst/>
                  <a:latin typeface="Titillium Web" panose="00000500000000000000" pitchFamily="2" charset="0"/>
                </a:rPr>
                <a:t>Publish to NOMAD (coming soon)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157211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954FAC-A229-BE91-C371-F6BE5036DDB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>
                <a:hlinkClick r:id="rId2"/>
              </a:rPr>
              <a:t>https://nomad-lab.eu/nomad-lab/nomad.html</a:t>
            </a:r>
            <a:endParaRPr lang="en-US" dirty="0"/>
          </a:p>
          <a:p>
            <a:pPr indent="0">
              <a:buNone/>
            </a:pPr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A88BD8B-ED13-ADB9-1635-29BABE4D5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NORTH: </a:t>
            </a:r>
            <a:r>
              <a:rPr lang="en-US" u="sng" dirty="0"/>
              <a:t>NO</a:t>
            </a:r>
            <a:r>
              <a:rPr lang="en-US" dirty="0"/>
              <a:t>MAD </a:t>
            </a:r>
            <a:r>
              <a:rPr lang="en-US" u="sng" dirty="0"/>
              <a:t>R</a:t>
            </a:r>
            <a:r>
              <a:rPr lang="en-US" dirty="0"/>
              <a:t>emote </a:t>
            </a:r>
            <a:r>
              <a:rPr lang="en-US" u="sng" dirty="0"/>
              <a:t>T</a:t>
            </a:r>
            <a:r>
              <a:rPr lang="en-US" dirty="0"/>
              <a:t>ools </a:t>
            </a:r>
            <a:r>
              <a:rPr lang="en-US" u="sng" dirty="0"/>
              <a:t>H</a:t>
            </a:r>
            <a:r>
              <a:rPr lang="en-US" dirty="0"/>
              <a:t>ub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5DAE08-F5EC-F1FB-EF9F-47AA0D2E5D95}"/>
              </a:ext>
            </a:extLst>
          </p:cNvPr>
          <p:cNvSpPr txBox="1"/>
          <p:nvPr/>
        </p:nvSpPr>
        <p:spPr>
          <a:xfrm>
            <a:off x="241589" y="1556087"/>
            <a:ext cx="1060652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0" i="0" dirty="0">
                <a:solidFill>
                  <a:srgbClr val="1D1D1D"/>
                </a:solidFill>
                <a:effectLst/>
                <a:latin typeface="Titillium Web" panose="00000500000000000000" pitchFamily="2" charset="0"/>
              </a:rPr>
              <a:t>The NOMAD Remote Tools Hub (NORTH) allows you to run containerized tools and </a:t>
            </a:r>
            <a:r>
              <a:rPr lang="en-US" b="0" i="0" dirty="0" err="1">
                <a:solidFill>
                  <a:srgbClr val="1D1D1D"/>
                </a:solidFill>
                <a:effectLst/>
                <a:latin typeface="Titillium Web" panose="00000500000000000000" pitchFamily="2" charset="0"/>
              </a:rPr>
              <a:t>Jupyter</a:t>
            </a:r>
            <a:r>
              <a:rPr lang="en-US" b="0" i="0" dirty="0">
                <a:solidFill>
                  <a:srgbClr val="1D1D1D"/>
                </a:solidFill>
                <a:effectLst/>
                <a:latin typeface="Titillium Web" panose="00000500000000000000" pitchFamily="2" charset="0"/>
              </a:rPr>
              <a:t> notebooks directly on your data.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D1D1D"/>
                </a:solidFill>
                <a:effectLst/>
                <a:latin typeface="Titillium Web" panose="00000500000000000000" pitchFamily="2" charset="0"/>
              </a:rPr>
              <a:t> Use </a:t>
            </a:r>
            <a:r>
              <a:rPr lang="en-US" b="0" i="0" dirty="0" err="1">
                <a:solidFill>
                  <a:srgbClr val="1D1D1D"/>
                </a:solidFill>
                <a:effectLst/>
                <a:latin typeface="Titillium Web" panose="00000500000000000000" pitchFamily="2" charset="0"/>
              </a:rPr>
              <a:t>JupyterLab</a:t>
            </a:r>
            <a:r>
              <a:rPr lang="en-US" b="0" i="0" dirty="0">
                <a:solidFill>
                  <a:srgbClr val="1D1D1D"/>
                </a:solidFill>
                <a:effectLst/>
                <a:latin typeface="Titillium Web" panose="00000500000000000000" pitchFamily="2" charset="0"/>
              </a:rPr>
              <a:t> to access and modify files in NOMAD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D1D1D"/>
                </a:solidFill>
                <a:effectLst/>
                <a:latin typeface="Titillium Web" panose="00000500000000000000" pitchFamily="2" charset="0"/>
              </a:rPr>
              <a:t> Run predefined notebooks for machine learning in the AI Toolkit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D1D1D"/>
                </a:solidFill>
                <a:effectLst/>
                <a:latin typeface="Titillium Web" panose="00000500000000000000" pitchFamily="2" charset="0"/>
              </a:rPr>
              <a:t> All data is available via API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73D4BCE-045C-4B5C-0A2A-F9028D90D0DB}"/>
              </a:ext>
            </a:extLst>
          </p:cNvPr>
          <p:cNvSpPr txBox="1"/>
          <p:nvPr/>
        </p:nvSpPr>
        <p:spPr>
          <a:xfrm>
            <a:off x="231197" y="942748"/>
            <a:ext cx="609426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i="0" dirty="0">
                <a:solidFill>
                  <a:srgbClr val="1D1D1D"/>
                </a:solidFill>
                <a:effectLst/>
                <a:latin typeface="Titillium Web" panose="00000500000000000000" pitchFamily="2" charset="0"/>
              </a:rPr>
              <a:t>Analysis tools</a:t>
            </a:r>
            <a:endParaRPr lang="en-US" sz="2200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BBC36871-B944-8597-43FF-36F8C66188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3138055"/>
            <a:ext cx="45053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roject Jupyter | JupyterHub">
            <a:extLst>
              <a:ext uri="{FF2B5EF4-FFF2-40B4-BE49-F238E27FC236}">
                <a16:creationId xmlns:a16="http://schemas.microsoft.com/office/drawing/2014/main" id="{4AF75BFD-8B06-6186-A909-9516EC5965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4952" y="3579092"/>
            <a:ext cx="3866284" cy="1661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3540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96F1C75-34CF-DADF-F442-170D28594B3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964" r="28399"/>
          <a:stretch/>
        </p:blipFill>
        <p:spPr>
          <a:xfrm>
            <a:off x="7912918" y="6369627"/>
            <a:ext cx="4279082" cy="4883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6884E7-A2FD-F334-DE72-450AC8303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dirty="0">
                <a:solidFill>
                  <a:srgbClr val="BF8A36"/>
                </a:solidFill>
                <a:effectLst/>
                <a:latin typeface="Titillium Web" panose="00000500000000000000" pitchFamily="2" charset="0"/>
              </a:rPr>
              <a:t>NOMAD CAMELS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954FAC-A229-BE91-C371-F6BE5036DDB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83629" y="6382601"/>
            <a:ext cx="3081950" cy="320317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en-US" dirty="0">
                <a:hlinkClick r:id="rId3"/>
              </a:rPr>
              <a:t>https://nomad-lab.eu/nomad-lab/nomad-camels.html</a:t>
            </a:r>
            <a:endParaRPr lang="en-US" dirty="0"/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/>
          </a:p>
        </p:txBody>
      </p:sp>
      <p:pic>
        <p:nvPicPr>
          <p:cNvPr id="5122" name="Picture 2" descr="nomad camels elements">
            <a:extLst>
              <a:ext uri="{FF2B5EF4-FFF2-40B4-BE49-F238E27FC236}">
                <a16:creationId xmlns:a16="http://schemas.microsoft.com/office/drawing/2014/main" id="{43D405E6-A21A-FF3B-EC9A-2F56F3040C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491" y="1807755"/>
            <a:ext cx="5573918" cy="3865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EF46AEF-E1DF-C3D6-C58F-5D0EAEFF4354}"/>
              </a:ext>
            </a:extLst>
          </p:cNvPr>
          <p:cNvSpPr txBox="1"/>
          <p:nvPr/>
        </p:nvSpPr>
        <p:spPr>
          <a:xfrm>
            <a:off x="241588" y="1214690"/>
            <a:ext cx="85075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1D1D1D"/>
                </a:solidFill>
                <a:effectLst/>
                <a:latin typeface="Titillium Web" panose="00000500000000000000" pitchFamily="2" charset="0"/>
              </a:rPr>
              <a:t>Control instruments, run measurement protocols, and record FAIR data!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B7477F6-CB2D-13C1-86DB-9F09D5AE8FF8}"/>
              </a:ext>
            </a:extLst>
          </p:cNvPr>
          <p:cNvSpPr txBox="1"/>
          <p:nvPr/>
        </p:nvSpPr>
        <p:spPr>
          <a:xfrm>
            <a:off x="272760" y="5852452"/>
            <a:ext cx="8112703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700" b="0" i="0" dirty="0">
                <a:solidFill>
                  <a:srgbClr val="1D1D1D"/>
                </a:solidFill>
                <a:effectLst/>
                <a:latin typeface="Titillium Web" panose="00000500000000000000" pitchFamily="2" charset="0"/>
              </a:rPr>
              <a:t>CAMELS is an open-source python package (distributed via </a:t>
            </a:r>
            <a:r>
              <a:rPr lang="en-US" sz="1700" b="0" i="0" dirty="0" err="1">
                <a:solidFill>
                  <a:srgbClr val="1D1D1D"/>
                </a:solidFill>
                <a:effectLst/>
                <a:latin typeface="Titillium Web" panose="00000500000000000000" pitchFamily="2" charset="0"/>
              </a:rPr>
              <a:t>PyPI</a:t>
            </a:r>
            <a:r>
              <a:rPr lang="en-US" sz="1700" b="0" i="0" dirty="0">
                <a:solidFill>
                  <a:srgbClr val="1D1D1D"/>
                </a:solidFill>
                <a:effectLst/>
                <a:latin typeface="Titillium Web" panose="00000500000000000000" pitchFamily="2" charset="0"/>
              </a:rPr>
              <a:t>).</a:t>
            </a:r>
            <a:endParaRPr lang="en-US" sz="1700" dirty="0"/>
          </a:p>
        </p:txBody>
      </p:sp>
      <p:pic>
        <p:nvPicPr>
          <p:cNvPr id="5124" name="Picture 4" descr="LabVIEW - Wikipedia">
            <a:extLst>
              <a:ext uri="{FF2B5EF4-FFF2-40B4-BE49-F238E27FC236}">
                <a16:creationId xmlns:a16="http://schemas.microsoft.com/office/drawing/2014/main" id="{1DDE3B51-8322-E1F4-581D-AF9E05603C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3802" y="0"/>
            <a:ext cx="3258198" cy="1205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2C26CD9F-2282-66CA-2485-53DF920B4B65}"/>
                  </a:ext>
                </a:extLst>
              </p14:cNvPr>
              <p14:cNvContentPartPr/>
              <p14:nvPr/>
            </p14:nvContentPartPr>
            <p14:xfrm>
              <a:off x="8585280" y="165240"/>
              <a:ext cx="3422880" cy="127008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2C26CD9F-2282-66CA-2485-53DF920B4B6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575920" y="155880"/>
                <a:ext cx="3441600" cy="1288800"/>
              </a:xfrm>
              <a:prstGeom prst="rect">
                <a:avLst/>
              </a:prstGeom>
            </p:spPr>
          </p:pic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EE5FC53C-DE2D-3EAE-91AF-C2FD30C3CE63}"/>
              </a:ext>
            </a:extLst>
          </p:cNvPr>
          <p:cNvSpPr txBox="1"/>
          <p:nvPr/>
        </p:nvSpPr>
        <p:spPr>
          <a:xfrm>
            <a:off x="238123" y="809398"/>
            <a:ext cx="84486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1D1D1D"/>
                </a:solidFill>
                <a:effectLst/>
                <a:latin typeface="Titillium Web" panose="00000500000000000000" pitchFamily="2" charset="0"/>
              </a:rPr>
              <a:t>C</a:t>
            </a:r>
            <a:r>
              <a:rPr lang="en-US" b="0" i="0" dirty="0">
                <a:solidFill>
                  <a:srgbClr val="1D1D1D"/>
                </a:solidFill>
                <a:effectLst/>
                <a:latin typeface="Titillium Web" panose="00000500000000000000" pitchFamily="2" charset="0"/>
              </a:rPr>
              <a:t>onfigurable </a:t>
            </a:r>
            <a:r>
              <a:rPr lang="en-US" b="1" i="0" dirty="0">
                <a:solidFill>
                  <a:srgbClr val="1D1D1D"/>
                </a:solidFill>
                <a:effectLst/>
                <a:latin typeface="Titillium Web" panose="00000500000000000000" pitchFamily="2" charset="0"/>
              </a:rPr>
              <a:t>A</a:t>
            </a:r>
            <a:r>
              <a:rPr lang="en-US" b="0" i="0" dirty="0">
                <a:solidFill>
                  <a:srgbClr val="1D1D1D"/>
                </a:solidFill>
                <a:effectLst/>
                <a:latin typeface="Titillium Web" panose="00000500000000000000" pitchFamily="2" charset="0"/>
              </a:rPr>
              <a:t>pplication for </a:t>
            </a:r>
            <a:r>
              <a:rPr lang="en-US" b="1" i="0" dirty="0">
                <a:solidFill>
                  <a:srgbClr val="1D1D1D"/>
                </a:solidFill>
                <a:effectLst/>
                <a:latin typeface="Titillium Web" panose="00000500000000000000" pitchFamily="2" charset="0"/>
              </a:rPr>
              <a:t>M</a:t>
            </a:r>
            <a:r>
              <a:rPr lang="en-US" b="0" i="0" dirty="0">
                <a:solidFill>
                  <a:srgbClr val="1D1D1D"/>
                </a:solidFill>
                <a:effectLst/>
                <a:latin typeface="Titillium Web" panose="00000500000000000000" pitchFamily="2" charset="0"/>
              </a:rPr>
              <a:t>easurements, </a:t>
            </a:r>
            <a:r>
              <a:rPr lang="en-US" b="1" i="0" dirty="0">
                <a:solidFill>
                  <a:srgbClr val="1D1D1D"/>
                </a:solidFill>
                <a:effectLst/>
                <a:latin typeface="Titillium Web" panose="00000500000000000000" pitchFamily="2" charset="0"/>
              </a:rPr>
              <a:t>E</a:t>
            </a:r>
            <a:r>
              <a:rPr lang="en-US" b="0" i="0" dirty="0">
                <a:solidFill>
                  <a:srgbClr val="1D1D1D"/>
                </a:solidFill>
                <a:effectLst/>
                <a:latin typeface="Titillium Web" panose="00000500000000000000" pitchFamily="2" charset="0"/>
              </a:rPr>
              <a:t>xperiments and </a:t>
            </a:r>
            <a:r>
              <a:rPr lang="en-US" b="1" i="0" dirty="0">
                <a:solidFill>
                  <a:srgbClr val="1D1D1D"/>
                </a:solidFill>
                <a:effectLst/>
                <a:latin typeface="Titillium Web" panose="00000500000000000000" pitchFamily="2" charset="0"/>
              </a:rPr>
              <a:t>L</a:t>
            </a:r>
            <a:r>
              <a:rPr lang="en-US" b="0" i="0" dirty="0">
                <a:solidFill>
                  <a:srgbClr val="1D1D1D"/>
                </a:solidFill>
                <a:effectLst/>
                <a:latin typeface="Titillium Web" panose="00000500000000000000" pitchFamily="2" charset="0"/>
              </a:rPr>
              <a:t>aboratory-</a:t>
            </a:r>
            <a:r>
              <a:rPr lang="en-US" b="1" i="0" dirty="0">
                <a:solidFill>
                  <a:srgbClr val="1D1D1D"/>
                </a:solidFill>
                <a:effectLst/>
                <a:latin typeface="Titillium Web" panose="00000500000000000000" pitchFamily="2" charset="0"/>
              </a:rPr>
              <a:t>S</a:t>
            </a:r>
            <a:r>
              <a:rPr lang="en-US" b="0" i="0" dirty="0">
                <a:solidFill>
                  <a:srgbClr val="1D1D1D"/>
                </a:solidFill>
                <a:effectLst/>
                <a:latin typeface="Titillium Web" panose="00000500000000000000" pitchFamily="2" charset="0"/>
              </a:rPr>
              <a:t>ystems.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4B9A23-1E81-A1E4-FF91-B09BEC77DF67}"/>
              </a:ext>
            </a:extLst>
          </p:cNvPr>
          <p:cNvSpPr txBox="1"/>
          <p:nvPr/>
        </p:nvSpPr>
        <p:spPr>
          <a:xfrm>
            <a:off x="6431973" y="1971448"/>
            <a:ext cx="5881253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b="1" i="0" dirty="0">
              <a:solidFill>
                <a:srgbClr val="1D1D1D"/>
              </a:solidFill>
              <a:effectLst/>
              <a:latin typeface="Titillium Web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>
              <a:solidFill>
                <a:srgbClr val="1D1D1D"/>
              </a:solidFill>
              <a:latin typeface="Titillium Web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i="0" dirty="0">
              <a:solidFill>
                <a:srgbClr val="1D1D1D"/>
              </a:solidFill>
              <a:effectLst/>
              <a:latin typeface="Titillium Web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>
              <a:solidFill>
                <a:srgbClr val="1D1D1D"/>
              </a:solidFill>
              <a:latin typeface="Titillium Web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i="0" dirty="0">
              <a:solidFill>
                <a:srgbClr val="1D1D1D"/>
              </a:solidFill>
              <a:effectLst/>
              <a:latin typeface="Titillium Web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>
              <a:solidFill>
                <a:srgbClr val="1D1D1D"/>
              </a:solidFill>
              <a:latin typeface="Titillium Web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i="0" dirty="0">
              <a:solidFill>
                <a:srgbClr val="1D1D1D"/>
              </a:solidFill>
              <a:effectLst/>
              <a:latin typeface="Titillium Web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>
              <a:solidFill>
                <a:srgbClr val="1D1D1D"/>
              </a:solidFill>
              <a:latin typeface="Titillium Web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i="0" dirty="0">
              <a:solidFill>
                <a:srgbClr val="1D1D1D"/>
              </a:solidFill>
              <a:effectLst/>
              <a:latin typeface="Titillium Web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i="0" dirty="0">
              <a:solidFill>
                <a:srgbClr val="1D1D1D"/>
              </a:solidFill>
              <a:effectLst/>
              <a:latin typeface="Titillium Web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1D1D1D"/>
                </a:solidFill>
                <a:effectLst/>
                <a:latin typeface="Titillium Web" panose="00000500000000000000" pitchFamily="2" charset="0"/>
              </a:rPr>
              <a:t>Instrument control</a:t>
            </a:r>
            <a:r>
              <a:rPr lang="en-US" i="0" dirty="0">
                <a:solidFill>
                  <a:srgbClr val="1D1D1D"/>
                </a:solidFill>
                <a:effectLst/>
                <a:latin typeface="Titillium Web" panose="00000500000000000000" pitchFamily="2" charset="0"/>
              </a:rPr>
              <a:t> (200+ drivers: </a:t>
            </a:r>
            <a:r>
              <a:rPr lang="en-US" sz="1100" i="0" dirty="0">
                <a:solidFill>
                  <a:srgbClr val="1D1D1D"/>
                </a:solidFill>
                <a:effectLst/>
                <a:latin typeface="Titillium Web" panose="00000500000000000000" pitchFamily="2" charset="0"/>
                <a:hlinkClick r:id="rId8"/>
              </a:rPr>
              <a:t>https://fau-lap.github.io/NOMAD-CAMELS/doc/instruments/instruments.html</a:t>
            </a:r>
            <a:r>
              <a:rPr lang="en-US" i="0" dirty="0">
                <a:solidFill>
                  <a:srgbClr val="1D1D1D"/>
                </a:solidFill>
                <a:effectLst/>
                <a:latin typeface="Titillium Web" panose="00000500000000000000" pitchFamily="2" charset="0"/>
              </a:rPr>
              <a:t>)</a:t>
            </a:r>
            <a:endParaRPr lang="ru-RU" i="0" dirty="0">
              <a:solidFill>
                <a:srgbClr val="1D1D1D"/>
              </a:solidFill>
              <a:effectLst/>
              <a:latin typeface="Titillium Web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i="0" dirty="0">
              <a:solidFill>
                <a:srgbClr val="1D1D1D"/>
              </a:solidFill>
              <a:effectLst/>
              <a:latin typeface="Titillium Web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1D1D1D"/>
                </a:solidFill>
                <a:effectLst/>
                <a:latin typeface="Titillium Web" panose="00000500000000000000" pitchFamily="2" charset="0"/>
              </a:rPr>
              <a:t>FAIR data </a:t>
            </a:r>
            <a:r>
              <a:rPr lang="en-US" sz="1500" i="0" dirty="0">
                <a:solidFill>
                  <a:srgbClr val="1D1D1D"/>
                </a:solidFill>
                <a:effectLst/>
                <a:latin typeface="Titillium Web" panose="00000500000000000000" pitchFamily="2" charset="0"/>
              </a:rPr>
              <a:t>(Python code which runs the measurement protocol)</a:t>
            </a:r>
            <a:endParaRPr lang="en-US" sz="1500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C0AFE5E-1C45-5265-5342-6A82D5E78B10}"/>
              </a:ext>
            </a:extLst>
          </p:cNvPr>
          <p:cNvGrpSpPr/>
          <p:nvPr/>
        </p:nvGrpSpPr>
        <p:grpSpPr>
          <a:xfrm>
            <a:off x="6426777" y="1851951"/>
            <a:ext cx="6182590" cy="2584965"/>
            <a:chOff x="6426777" y="1851951"/>
            <a:chExt cx="6182590" cy="2584965"/>
          </a:xfrm>
        </p:grpSpPr>
        <p:pic>
          <p:nvPicPr>
            <p:cNvPr id="5126" name="Picture 6" descr="Initial window on start up">
              <a:extLst>
                <a:ext uri="{FF2B5EF4-FFF2-40B4-BE49-F238E27FC236}">
                  <a16:creationId xmlns:a16="http://schemas.microsoft.com/office/drawing/2014/main" id="{0D0601E8-A557-7414-C637-501BD35DE6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6911" y="2193779"/>
              <a:ext cx="5084444" cy="22431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BFB620C-3F49-31A1-EC34-5B44BFC70750}"/>
                </a:ext>
              </a:extLst>
            </p:cNvPr>
            <p:cNvSpPr txBox="1"/>
            <p:nvPr/>
          </p:nvSpPr>
          <p:spPr>
            <a:xfrm>
              <a:off x="6426777" y="1851951"/>
              <a:ext cx="618259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b="1" i="0" dirty="0">
                  <a:solidFill>
                    <a:srgbClr val="1D1D1D"/>
                  </a:solidFill>
                  <a:effectLst/>
                  <a:latin typeface="Titillium Web" panose="00000500000000000000" pitchFamily="2" charset="0"/>
                </a:rPr>
                <a:t>Graphical user interface</a:t>
              </a:r>
              <a:endParaRPr lang="ru-RU" b="1" i="0" dirty="0">
                <a:solidFill>
                  <a:srgbClr val="1D1D1D"/>
                </a:solidFill>
                <a:effectLst/>
                <a:latin typeface="Titillium Web" panose="000005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4843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Conclusion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024586-7254-2795-BB8B-CA3B8E2556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783822-08D7-C286-B58E-77398B2FAE25}"/>
              </a:ext>
            </a:extLst>
          </p:cNvPr>
          <p:cNvSpPr txBox="1"/>
          <p:nvPr/>
        </p:nvSpPr>
        <p:spPr>
          <a:xfrm>
            <a:off x="0" y="1144764"/>
            <a:ext cx="11786716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3200" dirty="0"/>
              <a:t>Data acquisition API (</a:t>
            </a:r>
            <a:r>
              <a:rPr lang="en-US" sz="3200" u="sng" dirty="0"/>
              <a:t>used by CRC1625 A05/A06</a:t>
            </a:r>
            <a:r>
              <a:rPr lang="en-US" sz="3200" dirty="0"/>
              <a:t>)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3200" dirty="0"/>
              <a:t>Typical workflow (</a:t>
            </a:r>
            <a:r>
              <a:rPr lang="en-US" sz="3200" u="sng" dirty="0"/>
              <a:t>please, no more samples without parent</a:t>
            </a:r>
            <a:r>
              <a:rPr lang="en-US" sz="3200" dirty="0"/>
              <a:t>):</a:t>
            </a:r>
          </a:p>
          <a:p>
            <a:pPr marL="1828800" lvl="3" indent="-457200">
              <a:buFont typeface="Arial" panose="020B0604020202020204" pitchFamily="34" charset="0"/>
              <a:buChar char="•"/>
            </a:pPr>
            <a:r>
              <a:rPr lang="en-US" sz="2800" dirty="0"/>
              <a:t>Idea or experiment plan</a:t>
            </a:r>
          </a:p>
          <a:p>
            <a:pPr marL="1828800" lvl="3" indent="-457200">
              <a:buFont typeface="Arial" panose="020B0604020202020204" pitchFamily="34" charset="0"/>
              <a:buChar char="•"/>
            </a:pPr>
            <a:r>
              <a:rPr lang="en-US" sz="2800" dirty="0"/>
              <a:t>Request for synthesis</a:t>
            </a:r>
          </a:p>
          <a:p>
            <a:pPr marL="1828800" lvl="3" indent="-457200">
              <a:buFont typeface="Arial" panose="020B0604020202020204" pitchFamily="34" charset="0"/>
              <a:buChar char="•"/>
            </a:pPr>
            <a:r>
              <a:rPr lang="en-US" sz="2800" dirty="0"/>
              <a:t>Samples “air exposure time”</a:t>
            </a:r>
          </a:p>
          <a:p>
            <a:pPr marL="1828800" lvl="3" indent="-457200">
              <a:buFont typeface="Arial" panose="020B0604020202020204" pitchFamily="34" charset="0"/>
              <a:buChar char="•"/>
            </a:pPr>
            <a:r>
              <a:rPr lang="en-US" sz="2800" dirty="0"/>
              <a:t>Report in “Idea or Experiment Plan”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3200" dirty="0"/>
              <a:t>Graph: on importance of edges (</a:t>
            </a:r>
            <a:r>
              <a:rPr lang="en-US" sz="3200" u="sng" dirty="0"/>
              <a:t>no orphaned objects, please</a:t>
            </a:r>
            <a:r>
              <a:rPr lang="en-US" sz="3200" dirty="0"/>
              <a:t>)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de-DE" sz="3200" dirty="0" err="1"/>
              <a:t>FAIRmat</a:t>
            </a:r>
            <a:r>
              <a:rPr lang="de-DE" sz="3200" dirty="0"/>
              <a:t> </a:t>
            </a:r>
            <a:r>
              <a:rPr lang="de-DE" sz="3200" dirty="0" err="1"/>
              <a:t>overview</a:t>
            </a:r>
            <a:r>
              <a:rPr lang="de-DE" sz="3200" dirty="0"/>
              <a:t> (</a:t>
            </a:r>
            <a:r>
              <a:rPr lang="de-DE" sz="3200" u="sng" dirty="0" err="1"/>
              <a:t>we</a:t>
            </a:r>
            <a:r>
              <a:rPr lang="de-DE" sz="3200" u="sng" dirty="0"/>
              <a:t> </a:t>
            </a:r>
            <a:r>
              <a:rPr lang="de-DE" sz="3200" u="sng" dirty="0" err="1"/>
              <a:t>should</a:t>
            </a:r>
            <a:r>
              <a:rPr lang="de-DE" sz="3200" u="sng" dirty="0"/>
              <a:t> connect </a:t>
            </a:r>
            <a:r>
              <a:rPr lang="de-DE" sz="3200" u="sng" dirty="0" err="1"/>
              <a:t>with</a:t>
            </a:r>
            <a:r>
              <a:rPr lang="de-DE" sz="3200" u="sng" dirty="0"/>
              <a:t> NOMAD</a:t>
            </a:r>
            <a:r>
              <a:rPr lang="de-DE" sz="3200" dirty="0"/>
              <a:t>)</a:t>
            </a:r>
          </a:p>
          <a:p>
            <a:pPr marL="1828800" lvl="3" indent="-457200">
              <a:buFont typeface="Arial" panose="020B0604020202020204" pitchFamily="34" charset="0"/>
              <a:buChar char="•"/>
            </a:pPr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27450380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dirty="0">
                <a:latin typeface="Arial" panose="020B0604020202020204" pitchFamily="34" charset="0"/>
              </a:rPr>
              <a:t>Thanks for your kind attention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0ACCA0-8621-F316-A835-02AA0C0152B3}"/>
              </a:ext>
            </a:extLst>
          </p:cNvPr>
          <p:cNvSpPr txBox="1"/>
          <p:nvPr/>
        </p:nvSpPr>
        <p:spPr>
          <a:xfrm>
            <a:off x="285007" y="1152580"/>
            <a:ext cx="11625943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de-DE" sz="8000" dirty="0"/>
          </a:p>
          <a:p>
            <a:pPr algn="ctr"/>
            <a:r>
              <a:rPr lang="de-DE" sz="8000" dirty="0"/>
              <a:t>Questions &amp; </a:t>
            </a:r>
            <a:r>
              <a:rPr lang="de-DE" sz="8000" dirty="0" err="1"/>
              <a:t>Answers</a:t>
            </a:r>
            <a:endParaRPr lang="de-DE" sz="8000" dirty="0"/>
          </a:p>
          <a:p>
            <a:endParaRPr lang="de-DE" sz="2400" dirty="0"/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F2FCA08F-F595-E922-63C8-30406A6EA0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2913" y="5417848"/>
            <a:ext cx="5313301" cy="485999"/>
          </a:xfrm>
        </p:spPr>
        <p:txBody>
          <a:bodyPr>
            <a:noAutofit/>
          </a:bodyPr>
          <a:lstStyle/>
          <a:p>
            <a:pPr indent="0" defTabSz="914377">
              <a:buNone/>
            </a:pPr>
            <a:r>
              <a:rPr lang="en-US" sz="2400" dirty="0">
                <a:solidFill>
                  <a:srgbClr val="1D1C1D"/>
                </a:solidFill>
                <a:latin typeface="+mn-lt"/>
              </a:rPr>
              <a:t>Victor Dudarev</a:t>
            </a:r>
          </a:p>
          <a:p>
            <a:pPr indent="0" defTabSz="914377">
              <a:buNone/>
            </a:pPr>
            <a:r>
              <a:rPr lang="en-US" sz="2400" dirty="0">
                <a:solidFill>
                  <a:srgbClr val="1D1C1D"/>
                </a:solidFill>
                <a:latin typeface="+mn-lt"/>
                <a:hlinkClick r:id="rId3"/>
              </a:rPr>
              <a:t>Victor.Dudarev@rub.de</a:t>
            </a:r>
            <a:endParaRPr lang="en-US" sz="2400" dirty="0">
              <a:solidFill>
                <a:prstClr val="black"/>
              </a:solidFill>
              <a:latin typeface="+mn-lt"/>
            </a:endParaRPr>
          </a:p>
          <a:p>
            <a:pPr indent="0">
              <a:buNone/>
            </a:pPr>
            <a:endParaRPr lang="en-US" sz="2400" dirty="0">
              <a:latin typeface="+mn-lt"/>
            </a:endParaRPr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BF5B7F41-2497-9FD8-16DB-0134FF742C8B}"/>
              </a:ext>
            </a:extLst>
          </p:cNvPr>
          <p:cNvSpPr txBox="1">
            <a:spLocks/>
          </p:cNvSpPr>
          <p:nvPr/>
        </p:nvSpPr>
        <p:spPr>
          <a:xfrm>
            <a:off x="5669023" y="6362393"/>
            <a:ext cx="5313301" cy="485999"/>
          </a:xfrm>
          <a:prstGeom prst="rect">
            <a:avLst/>
          </a:prstGeom>
        </p:spPr>
        <p:txBody>
          <a:bodyPr vert="horz" lIns="36000" tIns="18000" rIns="36000" bIns="0" rtlCol="0">
            <a:normAutofit/>
          </a:bodyPr>
          <a:lstStyle>
            <a:lvl1pPr mar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AutoNum type="arabicParenBoth"/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+mj-lt"/>
              <a:buNone/>
            </a:pPr>
            <a:r>
              <a:rPr lang="en-US" dirty="0">
                <a:hlinkClick r:id="rId4"/>
              </a:rPr>
              <a:t>https://vdudarev.ru</a:t>
            </a:r>
            <a:endParaRPr lang="en-US" dirty="0"/>
          </a:p>
          <a:p>
            <a:pPr indent="0">
              <a:buFont typeface="+mj-lt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985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acquisition API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C43C5E-F731-F0C7-5822-B912CFF0F1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05084" y="6362393"/>
            <a:ext cx="8386915" cy="485999"/>
          </a:xfrm>
        </p:spPr>
        <p:txBody>
          <a:bodyPr/>
          <a:lstStyle/>
          <a:p>
            <a:pPr indent="0">
              <a:buNone/>
            </a:pPr>
            <a:r>
              <a:rPr lang="en-US" dirty="0">
                <a:hlinkClick r:id="rId3"/>
              </a:rPr>
              <a:t>https://mdi.matinf.pro/home/doc</a:t>
            </a:r>
            <a:endParaRPr lang="en-US" dirty="0"/>
          </a:p>
          <a:p>
            <a:pPr indent="0">
              <a:buNone/>
            </a:pPr>
            <a:r>
              <a:rPr lang="en-US" dirty="0">
                <a:hlinkClick r:id="rId4"/>
              </a:rPr>
              <a:t>https://docs.google.com/document/d/1TDtHwtjP4RSXJw6m7jBvtmlSZ4qUBqWD/edit?usp=sharing&amp;ouid=117346421118620353373&amp;rtpof=true&amp;sd=true</a:t>
            </a:r>
            <a:endParaRPr lang="en-US" dirty="0"/>
          </a:p>
          <a:p>
            <a:pPr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D3F68D-E1AD-EC79-ED03-1DA23A9E677B}"/>
              </a:ext>
            </a:extLst>
          </p:cNvPr>
          <p:cNvSpPr txBox="1"/>
          <p:nvPr/>
        </p:nvSpPr>
        <p:spPr>
          <a:xfrm>
            <a:off x="6591719" y="2429008"/>
            <a:ext cx="5298830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defTabSz="685800"/>
            <a:r>
              <a:rPr lang="en-US" sz="1800" b="1" dirty="0">
                <a:solidFill>
                  <a:prstClr val="black"/>
                </a:solidFill>
              </a:rPr>
              <a:t>POST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b="0" i="0" dirty="0">
                <a:solidFill>
                  <a:srgbClr val="21212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b="0" i="0" dirty="0" err="1">
                <a:solidFill>
                  <a:srgbClr val="21212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vroapi</a:t>
            </a:r>
            <a:r>
              <a:rPr lang="en-US" b="0" i="0" dirty="0">
                <a:solidFill>
                  <a:srgbClr val="21212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/v1/execute</a:t>
            </a:r>
          </a:p>
          <a:p>
            <a:pPr defTabSz="685800"/>
            <a:r>
              <a:rPr lang="en-US" sz="1800" dirty="0">
                <a:solidFill>
                  <a:srgbClr val="212121"/>
                </a:solidFill>
                <a:latin typeface="Inter"/>
              </a:rPr>
              <a:t>Executes SQL statement and returns </a:t>
            </a:r>
            <a:r>
              <a:rPr lang="en-US" dirty="0">
                <a:solidFill>
                  <a:srgbClr val="212121"/>
                </a:solidFill>
                <a:latin typeface="Inter"/>
              </a:rPr>
              <a:t>dataset (</a:t>
            </a:r>
            <a:r>
              <a:rPr lang="en-US" sz="1800" dirty="0">
                <a:solidFill>
                  <a:srgbClr val="212121"/>
                </a:solidFill>
                <a:latin typeface="Inter"/>
              </a:rPr>
              <a:t>in JSON)</a:t>
            </a:r>
          </a:p>
        </p:txBody>
      </p:sp>
      <p:pic>
        <p:nvPicPr>
          <p:cNvPr id="1026" name="Picture 2" descr="Database schema">
            <a:extLst>
              <a:ext uri="{FF2B5EF4-FFF2-40B4-BE49-F238E27FC236}">
                <a16:creationId xmlns:a16="http://schemas.microsoft.com/office/drawing/2014/main" id="{F39143BB-E2CC-BEF8-085B-6FA7E56E7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5" y="904353"/>
            <a:ext cx="5763356" cy="5200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4EF79D6-8352-EDF4-43A3-BB8D316F58A6}"/>
              </a:ext>
            </a:extLst>
          </p:cNvPr>
          <p:cNvSpPr txBox="1"/>
          <p:nvPr/>
        </p:nvSpPr>
        <p:spPr>
          <a:xfrm>
            <a:off x="6089301" y="855338"/>
            <a:ext cx="5968721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2200" b="1" dirty="0">
                <a:solidFill>
                  <a:prstClr val="black"/>
                </a:solidFill>
              </a:rPr>
              <a:t>Two architectural implementation opportunities:</a:t>
            </a:r>
          </a:p>
          <a:p>
            <a:pPr marL="342900" indent="-342900" defTabSz="685800">
              <a:buAutoNum type="arabicParenR"/>
            </a:pPr>
            <a:r>
              <a:rPr lang="en-US" dirty="0">
                <a:solidFill>
                  <a:prstClr val="black"/>
                </a:solidFill>
              </a:rPr>
              <a:t>Provide a set of methods to deal with each table</a:t>
            </a:r>
          </a:p>
          <a:p>
            <a:pPr marL="342900" indent="-342900" defTabSz="685800">
              <a:buAutoNum type="arabicParenR"/>
            </a:pPr>
            <a:r>
              <a:rPr lang="en-US" dirty="0">
                <a:solidFill>
                  <a:prstClr val="black"/>
                </a:solidFill>
              </a:rPr>
              <a:t>Develop read-only views and let user introduce queries over them</a:t>
            </a:r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9A36DE-8F49-B227-484F-9F8D63FB3DA1}"/>
              </a:ext>
            </a:extLst>
          </p:cNvPr>
          <p:cNvSpPr txBox="1"/>
          <p:nvPr/>
        </p:nvSpPr>
        <p:spPr>
          <a:xfrm>
            <a:off x="6601767" y="3505856"/>
            <a:ext cx="5298830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defTabSz="685800"/>
            <a:r>
              <a:rPr lang="en-US" sz="1800" b="1" dirty="0">
                <a:solidFill>
                  <a:prstClr val="black"/>
                </a:solidFill>
              </a:rPr>
              <a:t>GET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b="0" i="0" dirty="0">
                <a:solidFill>
                  <a:srgbClr val="21212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b="0" i="0" dirty="0" err="1">
                <a:solidFill>
                  <a:srgbClr val="21212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vroapi</a:t>
            </a:r>
            <a:r>
              <a:rPr lang="en-US" b="0" i="0" dirty="0">
                <a:solidFill>
                  <a:srgbClr val="21212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/v1/download</a:t>
            </a:r>
          </a:p>
          <a:p>
            <a:pPr defTabSz="685800"/>
            <a:r>
              <a:rPr lang="en-US" dirty="0">
                <a:solidFill>
                  <a:srgbClr val="212121"/>
                </a:solidFill>
                <a:latin typeface="Inter"/>
              </a:rPr>
              <a:t>Downloads document by specified identifier (</a:t>
            </a:r>
            <a:r>
              <a:rPr lang="en-US" dirty="0" err="1">
                <a:solidFill>
                  <a:srgbClr val="212121"/>
                </a:solidFill>
                <a:latin typeface="Inter"/>
              </a:rPr>
              <a:t>ObjectId</a:t>
            </a:r>
            <a:r>
              <a:rPr lang="en-US" dirty="0">
                <a:solidFill>
                  <a:srgbClr val="212121"/>
                </a:solidFill>
                <a:latin typeface="Inter"/>
              </a:rPr>
              <a:t>)</a:t>
            </a:r>
            <a:endParaRPr lang="en-US" sz="1800" dirty="0">
              <a:solidFill>
                <a:srgbClr val="212121"/>
              </a:solidFill>
              <a:latin typeface="Inter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965C286-A6EE-A746-4510-04A33198147A}"/>
              </a:ext>
            </a:extLst>
          </p:cNvPr>
          <p:cNvGrpSpPr/>
          <p:nvPr/>
        </p:nvGrpSpPr>
        <p:grpSpPr>
          <a:xfrm>
            <a:off x="6679877" y="5527822"/>
            <a:ext cx="3984774" cy="646331"/>
            <a:chOff x="6679877" y="5527822"/>
            <a:chExt cx="3984774" cy="64633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F7D8B74-21F1-977B-610A-CE8A60FE7418}"/>
                </a:ext>
              </a:extLst>
            </p:cNvPr>
            <p:cNvSpPr txBox="1"/>
            <p:nvPr/>
          </p:nvSpPr>
          <p:spPr>
            <a:xfrm>
              <a:off x="7136843" y="5527822"/>
              <a:ext cx="352780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/>
                <a:t>Database schema documentation:</a:t>
              </a:r>
            </a:p>
            <a:p>
              <a:r>
                <a:rPr lang="en-US" dirty="0">
                  <a:hlinkClick r:id="rId3"/>
                </a:rPr>
                <a:t>https://mdi.matinf.pro/home/doc</a:t>
              </a:r>
              <a:endParaRPr lang="en-US" dirty="0"/>
            </a:p>
          </p:txBody>
        </p:sp>
        <p:pic>
          <p:nvPicPr>
            <p:cNvPr id="9" name="Picture 8" descr="A computer screen shot of a folder&#10;&#10;Description automatically generated">
              <a:extLst>
                <a:ext uri="{FF2B5EF4-FFF2-40B4-BE49-F238E27FC236}">
                  <a16:creationId xmlns:a16="http://schemas.microsoft.com/office/drawing/2014/main" id="{E6368762-C5FF-A16C-C0F3-FD6C3733866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79877" y="5646335"/>
              <a:ext cx="474551" cy="474551"/>
            </a:xfrm>
            <a:prstGeom prst="rect">
              <a:avLst/>
            </a:prstGeom>
          </p:spPr>
        </p:pic>
      </p:grp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28633E7-ABD9-DAEF-DA42-B17EC9F0C28B}"/>
              </a:ext>
            </a:extLst>
          </p:cNvPr>
          <p:cNvSpPr/>
          <p:nvPr/>
        </p:nvSpPr>
        <p:spPr>
          <a:xfrm>
            <a:off x="6100808" y="1520227"/>
            <a:ext cx="5670646" cy="574789"/>
          </a:xfrm>
          <a:prstGeom prst="round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131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Flexible data queries for advances users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C43C5E-F731-F0C7-5822-B912CFF0F1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67991" y="6362393"/>
            <a:ext cx="8524009" cy="485999"/>
          </a:xfrm>
        </p:spPr>
        <p:txBody>
          <a:bodyPr>
            <a:normAutofit fontScale="85000" lnSpcReduction="20000"/>
          </a:bodyPr>
          <a:lstStyle/>
          <a:p>
            <a:pPr indent="0">
              <a:buNone/>
            </a:pPr>
            <a:r>
              <a:rPr lang="en-US" dirty="0">
                <a:hlinkClick r:id="rId3"/>
              </a:rPr>
              <a:t>https://mdi.matinf.pro/vroui</a:t>
            </a:r>
            <a:br>
              <a:rPr lang="en-US" dirty="0"/>
            </a:br>
            <a:r>
              <a:rPr lang="en-US" dirty="0">
                <a:hlinkClick r:id="rId4"/>
              </a:rPr>
              <a:t>https://docs.google.com/document/d/1TDtHwtjP4RSXJw6m7jBvtmlSZ4qUBqWD/edit?usp=sharing&amp;ouid=117346421118620353373&amp;rtpof=true&amp;sd=true</a:t>
            </a:r>
            <a:endParaRPr lang="en-US" dirty="0"/>
          </a:p>
          <a:p>
            <a:pPr indent="0">
              <a:buNone/>
            </a:pPr>
            <a:r>
              <a:rPr lang="en-US" b="1" dirty="0"/>
              <a:t>EDX</a:t>
            </a:r>
            <a:r>
              <a:rPr lang="en-US" dirty="0"/>
              <a:t> - Energy-Dispersive X-ray spectroscopy;	 </a:t>
            </a:r>
            <a:r>
              <a:rPr lang="en-US" b="1" dirty="0"/>
              <a:t>XRD</a:t>
            </a:r>
            <a:r>
              <a:rPr lang="en-US" dirty="0"/>
              <a:t> - X-ray diffraction;	</a:t>
            </a:r>
            <a:r>
              <a:rPr lang="en-US" b="1" dirty="0"/>
              <a:t>4PP</a:t>
            </a:r>
            <a:r>
              <a:rPr lang="en-US" dirty="0"/>
              <a:t> – 4 Points Measurement (Resistance); </a:t>
            </a:r>
            <a:br>
              <a:rPr lang="ru-RU" dirty="0"/>
            </a:br>
            <a:r>
              <a:rPr lang="en-US" b="1" dirty="0"/>
              <a:t>SDC</a:t>
            </a:r>
            <a:r>
              <a:rPr lang="en-US" dirty="0"/>
              <a:t> - Scanning Droplet Cell;</a:t>
            </a:r>
            <a:r>
              <a:rPr lang="ru-RU" dirty="0"/>
              <a:t>	</a:t>
            </a:r>
            <a:r>
              <a:rPr lang="en-US" b="1" dirty="0"/>
              <a:t>SECCM</a:t>
            </a:r>
            <a:r>
              <a:rPr lang="en-US" dirty="0"/>
              <a:t> - Scanning </a:t>
            </a:r>
            <a:r>
              <a:rPr lang="en-US" dirty="0" err="1"/>
              <a:t>ElectroChemical</a:t>
            </a:r>
            <a:r>
              <a:rPr lang="en-US" dirty="0"/>
              <a:t> Cell Microscopy</a:t>
            </a:r>
            <a:endParaRPr lang="ru-RU" dirty="0"/>
          </a:p>
          <a:p>
            <a:pPr indent="0">
              <a:buNone/>
            </a:pPr>
            <a:endParaRPr lang="ru-RU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B2F330D-BB8A-0133-EC08-554695FED6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963" y="1701595"/>
            <a:ext cx="5705346" cy="461219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BCE9145-AA01-9A09-1808-1DE7F34876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1623" y="2682518"/>
            <a:ext cx="5456256" cy="359267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87C9AEF-4821-3703-6DCD-231DBFD7E13D}"/>
              </a:ext>
            </a:extLst>
          </p:cNvPr>
          <p:cNvSpPr txBox="1"/>
          <p:nvPr/>
        </p:nvSpPr>
        <p:spPr>
          <a:xfrm>
            <a:off x="117838" y="1040337"/>
            <a:ext cx="69271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1800" dirty="0">
                <a:solidFill>
                  <a:prstClr val="black"/>
                </a:solidFill>
              </a:rPr>
              <a:t>Ex.1) Show samples having </a:t>
            </a:r>
            <a:r>
              <a:rPr lang="en-US" b="1" dirty="0">
                <a:solidFill>
                  <a:prstClr val="black"/>
                </a:solidFill>
              </a:rPr>
              <a:t>Au-Pd-Rh-Pt</a:t>
            </a:r>
            <a:r>
              <a:rPr lang="en-US" dirty="0">
                <a:solidFill>
                  <a:prstClr val="black"/>
                </a:solidFill>
              </a:rPr>
              <a:t> and how many </a:t>
            </a:r>
            <a:r>
              <a:rPr lang="en-US" dirty="0" err="1">
                <a:solidFill>
                  <a:prstClr val="black"/>
                </a:solidFill>
              </a:rPr>
              <a:t>characterisation</a:t>
            </a:r>
            <a:r>
              <a:rPr lang="en-US" dirty="0">
                <a:solidFill>
                  <a:prstClr val="black"/>
                </a:solidFill>
              </a:rPr>
              <a:t> documents for them we have (</a:t>
            </a:r>
            <a:r>
              <a:rPr lang="en-US" b="1" dirty="0">
                <a:solidFill>
                  <a:prstClr val="black"/>
                </a:solidFill>
              </a:rPr>
              <a:t>EDX, XRD, 4PP, SDC, SECCM</a:t>
            </a:r>
            <a:r>
              <a:rPr lang="en-US" dirty="0">
                <a:solidFill>
                  <a:prstClr val="black"/>
                </a:solidFill>
              </a:rPr>
              <a:t>)</a:t>
            </a:r>
            <a:endParaRPr lang="en-US" sz="1800" b="1" dirty="0">
              <a:solidFill>
                <a:prstClr val="black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17E2EB4-5F69-9573-5A14-90B46E41BD10}"/>
              </a:ext>
            </a:extLst>
          </p:cNvPr>
          <p:cNvSpPr txBox="1"/>
          <p:nvPr/>
        </p:nvSpPr>
        <p:spPr>
          <a:xfrm>
            <a:off x="6554037" y="1919796"/>
            <a:ext cx="56379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dirty="0">
                <a:solidFill>
                  <a:prstClr val="black"/>
                </a:solidFill>
              </a:rPr>
              <a:t>Ex.2) </a:t>
            </a:r>
            <a:r>
              <a:rPr lang="en-US" sz="1800" dirty="0">
                <a:solidFill>
                  <a:prstClr val="black"/>
                </a:solidFill>
              </a:rPr>
              <a:t>Show samples (identifiers) that have all enlisted </a:t>
            </a:r>
            <a:r>
              <a:rPr lang="en-US" sz="1800" dirty="0" err="1">
                <a:solidFill>
                  <a:prstClr val="black"/>
                </a:solidFill>
              </a:rPr>
              <a:t>characterisations</a:t>
            </a:r>
            <a:r>
              <a:rPr lang="en-US" sz="1800" dirty="0">
                <a:solidFill>
                  <a:prstClr val="black"/>
                </a:solidFill>
              </a:rPr>
              <a:t>: EDX, XRD, Resistance, Thickness, Photo</a:t>
            </a:r>
            <a:endParaRPr lang="en-US" sz="1800" b="1" dirty="0">
              <a:solidFill>
                <a:prstClr val="black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983D02F-3DF4-C3BA-7AE4-050358409BCB}"/>
              </a:ext>
            </a:extLst>
          </p:cNvPr>
          <p:cNvSpPr txBox="1"/>
          <p:nvPr/>
        </p:nvSpPr>
        <p:spPr>
          <a:xfrm>
            <a:off x="8664192" y="121809"/>
            <a:ext cx="35278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Database schema documentation:</a:t>
            </a:r>
          </a:p>
          <a:p>
            <a:r>
              <a:rPr lang="en-US" dirty="0">
                <a:hlinkClick r:id="rId7"/>
              </a:rPr>
              <a:t>https://mdi.matinf.pro/home/doc</a:t>
            </a:r>
            <a:endParaRPr lang="en-US" dirty="0"/>
          </a:p>
        </p:txBody>
      </p:sp>
      <p:pic>
        <p:nvPicPr>
          <p:cNvPr id="4" name="Picture 3" descr="A computer screen shot of a folder&#10;&#10;Description automatically generated">
            <a:extLst>
              <a:ext uri="{FF2B5EF4-FFF2-40B4-BE49-F238E27FC236}">
                <a16:creationId xmlns:a16="http://schemas.microsoft.com/office/drawing/2014/main" id="{EAAA3786-419F-B9F8-8228-DF9BE833A8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226" y="240322"/>
            <a:ext cx="474551" cy="4745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8CC2328-BF99-9889-249E-A4A32635A6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9505" y="746824"/>
            <a:ext cx="7449590" cy="31436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86301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API for running arbitrary read-only queries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C43C5E-F731-F0C7-5822-B912CFF0F1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>
                <a:hlinkClick r:id="rId3"/>
              </a:rPr>
              <a:t>https://www.postman.com/downloads/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873447-631B-3869-5ABF-AFCBB7A664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996" y="844061"/>
            <a:ext cx="5883591" cy="537586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3E5E021-6343-F01A-72DF-0B902C682B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10817" y="4383236"/>
            <a:ext cx="3145271" cy="184134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4824E1F2-064A-7756-C574-8CB234984737}"/>
              </a:ext>
            </a:extLst>
          </p:cNvPr>
          <p:cNvGrpSpPr/>
          <p:nvPr/>
        </p:nvGrpSpPr>
        <p:grpSpPr>
          <a:xfrm>
            <a:off x="6181830" y="1626231"/>
            <a:ext cx="5680991" cy="2970044"/>
            <a:chOff x="6181830" y="1626231"/>
            <a:chExt cx="5680991" cy="297004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17E2EB4-5F69-9573-5A14-90B46E41BD10}"/>
                </a:ext>
              </a:extLst>
            </p:cNvPr>
            <p:cNvSpPr txBox="1"/>
            <p:nvPr/>
          </p:nvSpPr>
          <p:spPr>
            <a:xfrm>
              <a:off x="6224858" y="1626231"/>
              <a:ext cx="5637963" cy="29700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685800"/>
              <a:r>
                <a:rPr lang="en-US" sz="1800" b="1" dirty="0">
                  <a:solidFill>
                    <a:srgbClr val="212121"/>
                  </a:solidFill>
                  <a:latin typeface="Inter"/>
                </a:rPr>
                <a:t>Python </a:t>
              </a:r>
              <a:r>
                <a:rPr lang="en-US" sz="1800" dirty="0">
                  <a:solidFill>
                    <a:srgbClr val="212121"/>
                  </a:solidFill>
                  <a:latin typeface="Inter"/>
                </a:rPr>
                <a:t>wrapper to use API:</a:t>
              </a:r>
            </a:p>
            <a:p>
              <a:r>
                <a:rPr lang="en-US" sz="1300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# 1. Specify tenant URL (since numerous tenants exist)</a:t>
              </a:r>
              <a:endParaRPr lang="en-US" sz="13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r>
                <a:rPr lang="en-US" sz="1300" dirty="0" err="1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service_url</a:t>
              </a:r>
              <a:r>
                <a:rPr lang="en-US" sz="1300" dirty="0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= </a:t>
              </a:r>
              <a:r>
                <a:rPr lang="en-US" sz="1300" dirty="0">
                  <a:solidFill>
                    <a:srgbClr val="A31515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"https://mdi.matinf.pro"</a:t>
              </a:r>
              <a:r>
                <a:rPr lang="en-US" sz="1300" dirty="0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1300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# tenant URL</a:t>
              </a:r>
              <a:endParaRPr lang="en-US" sz="13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r>
                <a:rPr lang="en-US" sz="1300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# 2. Specify API Key ("</a:t>
              </a:r>
              <a:r>
                <a:rPr lang="en-US" sz="1300" dirty="0" err="1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VroApi</a:t>
              </a:r>
              <a:r>
                <a:rPr lang="en-US" sz="1300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" user claim)</a:t>
              </a:r>
              <a:endParaRPr lang="en-US" sz="13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r>
                <a:rPr lang="en-US" sz="1300" dirty="0" err="1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api_key</a:t>
              </a:r>
              <a:r>
                <a:rPr lang="en-US" sz="1300" dirty="0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= </a:t>
              </a:r>
              <a:r>
                <a:rPr lang="en-US" sz="1300" dirty="0">
                  <a:solidFill>
                    <a:srgbClr val="A31515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"&lt;</a:t>
              </a:r>
              <a:r>
                <a:rPr lang="en-US" sz="1300" dirty="0" err="1">
                  <a:solidFill>
                    <a:srgbClr val="A31515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api</a:t>
              </a:r>
              <a:r>
                <a:rPr lang="en-US" sz="1300" dirty="0">
                  <a:solidFill>
                    <a:srgbClr val="A31515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-key&gt;"</a:t>
              </a:r>
              <a:r>
                <a:rPr lang="en-US" sz="1300" dirty="0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1300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# your </a:t>
              </a:r>
              <a:r>
                <a:rPr lang="en-US" sz="1300" dirty="0" err="1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api_key</a:t>
              </a:r>
              <a:r>
                <a:rPr lang="en-US" sz="1300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here</a:t>
              </a:r>
              <a:endParaRPr lang="en-US" sz="13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endParaRPr lang="en-US" sz="13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r>
                <a:rPr lang="en-US" sz="1300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# 3. Create a client object</a:t>
              </a:r>
              <a:endParaRPr lang="en-US" sz="13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r>
                <a:rPr lang="en-US" sz="1300" dirty="0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client = </a:t>
              </a:r>
              <a:r>
                <a:rPr lang="en-US" sz="1300" dirty="0" err="1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MatInfWebApiClient</a:t>
              </a:r>
              <a:r>
                <a:rPr lang="en-US" sz="1300" dirty="0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(</a:t>
              </a:r>
              <a:r>
                <a:rPr lang="en-US" sz="1300" dirty="0" err="1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service_url</a:t>
              </a:r>
              <a:r>
                <a:rPr lang="en-US" sz="1300" dirty="0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, </a:t>
              </a:r>
              <a:r>
                <a:rPr lang="en-US" sz="1300" dirty="0" err="1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api_key</a:t>
              </a:r>
              <a:r>
                <a:rPr lang="en-US" sz="1300" dirty="0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)</a:t>
              </a:r>
            </a:p>
            <a:p>
              <a:endParaRPr lang="en-US" sz="13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r>
                <a:rPr lang="en-US" sz="1300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# 4. Execute SQL and get result</a:t>
              </a:r>
              <a:endParaRPr lang="en-US" sz="13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r>
                <a:rPr lang="en-US" sz="1300" dirty="0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result = </a:t>
              </a:r>
              <a:r>
                <a:rPr lang="en-US" sz="1300" dirty="0" err="1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client.</a:t>
              </a:r>
              <a:r>
                <a:rPr lang="en-US" sz="1300" b="1" dirty="0" err="1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execute</a:t>
              </a:r>
              <a:r>
                <a:rPr lang="en-US" sz="1300" dirty="0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(</a:t>
              </a:r>
              <a:r>
                <a:rPr lang="en-US" sz="1300" dirty="0">
                  <a:solidFill>
                    <a:srgbClr val="A31515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"select * from </a:t>
              </a:r>
              <a:r>
                <a:rPr lang="en-US" sz="1300" dirty="0" err="1">
                  <a:solidFill>
                    <a:srgbClr val="A31515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vroTypeInfo</a:t>
              </a:r>
              <a:r>
                <a:rPr lang="en-US" sz="1300" dirty="0">
                  <a:solidFill>
                    <a:srgbClr val="A31515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"</a:t>
              </a:r>
              <a:r>
                <a:rPr lang="en-US" sz="1300" dirty="0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)</a:t>
              </a:r>
            </a:p>
            <a:p>
              <a:r>
                <a:rPr lang="en-US" sz="1300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# result – contains JSON</a:t>
              </a:r>
            </a:p>
            <a:p>
              <a:r>
                <a:rPr lang="en-US" sz="1300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# </a:t>
              </a:r>
              <a:r>
                <a:rPr lang="en-US" sz="1300" dirty="0" err="1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client.dataframe</a:t>
              </a:r>
              <a:r>
                <a:rPr lang="en-US" sz="1300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– contains </a:t>
              </a:r>
              <a:r>
                <a:rPr lang="en-US" sz="1300" dirty="0" err="1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pandas.DataFrame</a:t>
              </a:r>
              <a:endParaRPr lang="en-US" sz="1300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endParaRPr lang="en-US" sz="1300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B8AAA8C4-EE5C-0A67-25D7-D116418EFEEF}"/>
                </a:ext>
              </a:extLst>
            </p:cNvPr>
            <p:cNvSpPr/>
            <p:nvPr/>
          </p:nvSpPr>
          <p:spPr>
            <a:xfrm>
              <a:off x="6181830" y="3707843"/>
              <a:ext cx="5413967" cy="251208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4F5B277F-1301-6DAD-FFFA-41C49234009A}"/>
              </a:ext>
            </a:extLst>
          </p:cNvPr>
          <p:cNvSpPr txBox="1"/>
          <p:nvPr/>
        </p:nvSpPr>
        <p:spPr>
          <a:xfrm>
            <a:off x="6279202" y="831701"/>
            <a:ext cx="5298830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defTabSz="685800"/>
            <a:r>
              <a:rPr lang="en-US" sz="1800" b="1" dirty="0">
                <a:solidFill>
                  <a:prstClr val="black"/>
                </a:solidFill>
              </a:rPr>
              <a:t>POST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b="0" i="0" dirty="0">
                <a:solidFill>
                  <a:srgbClr val="21212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b="0" i="0" dirty="0" err="1">
                <a:solidFill>
                  <a:srgbClr val="21212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vroapi</a:t>
            </a:r>
            <a:r>
              <a:rPr lang="en-US" b="0" i="0" dirty="0">
                <a:solidFill>
                  <a:srgbClr val="21212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/v1/execute</a:t>
            </a:r>
          </a:p>
          <a:p>
            <a:pPr defTabSz="685800"/>
            <a:r>
              <a:rPr lang="en-US" sz="1800" dirty="0">
                <a:solidFill>
                  <a:srgbClr val="212121"/>
                </a:solidFill>
                <a:latin typeface="Inter"/>
              </a:rPr>
              <a:t>Executes SQL statement and returns </a:t>
            </a:r>
            <a:r>
              <a:rPr lang="en-US" dirty="0">
                <a:solidFill>
                  <a:srgbClr val="212121"/>
                </a:solidFill>
                <a:latin typeface="Inter"/>
              </a:rPr>
              <a:t>dataset (</a:t>
            </a:r>
            <a:r>
              <a:rPr lang="en-US" sz="1800" dirty="0">
                <a:solidFill>
                  <a:srgbClr val="212121"/>
                </a:solidFill>
                <a:latin typeface="Inter"/>
              </a:rPr>
              <a:t>in JSON)</a:t>
            </a:r>
          </a:p>
        </p:txBody>
      </p:sp>
    </p:spTree>
    <p:extLst>
      <p:ext uri="{BB962C8B-B14F-4D97-AF65-F5344CB8AC3E}">
        <p14:creationId xmlns:p14="http://schemas.microsoft.com/office/powerpoint/2010/main" val="149467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API for downloading documents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C43C5E-F731-F0C7-5822-B912CFF0F1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>
                <a:hlinkClick r:id="rId3"/>
              </a:rPr>
              <a:t>https://www.postman.com/downloads/</a:t>
            </a:r>
            <a:endParaRPr lang="en-US" dirty="0"/>
          </a:p>
          <a:p>
            <a:pPr indent="0">
              <a:buNone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96025BB-462C-F327-7471-1DB379E9E0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715" y="765578"/>
            <a:ext cx="5298830" cy="5479471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238B5536-2720-E075-F1DB-7C68E4093D19}"/>
              </a:ext>
            </a:extLst>
          </p:cNvPr>
          <p:cNvGrpSpPr/>
          <p:nvPr/>
        </p:nvGrpSpPr>
        <p:grpSpPr>
          <a:xfrm>
            <a:off x="6178559" y="1637805"/>
            <a:ext cx="5637963" cy="2970044"/>
            <a:chOff x="6178559" y="1637805"/>
            <a:chExt cx="5637963" cy="297004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17E2EB4-5F69-9573-5A14-90B46E41BD10}"/>
                </a:ext>
              </a:extLst>
            </p:cNvPr>
            <p:cNvSpPr txBox="1"/>
            <p:nvPr/>
          </p:nvSpPr>
          <p:spPr>
            <a:xfrm>
              <a:off x="6178559" y="1637805"/>
              <a:ext cx="5637963" cy="29700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685800"/>
              <a:r>
                <a:rPr lang="en-US" sz="1800" b="1" dirty="0">
                  <a:solidFill>
                    <a:srgbClr val="212121"/>
                  </a:solidFill>
                  <a:latin typeface="Inter"/>
                </a:rPr>
                <a:t>Python </a:t>
              </a:r>
              <a:r>
                <a:rPr lang="en-US" sz="1800" dirty="0">
                  <a:solidFill>
                    <a:srgbClr val="212121"/>
                  </a:solidFill>
                  <a:latin typeface="Inter"/>
                </a:rPr>
                <a:t>wrapper to use API:</a:t>
              </a:r>
            </a:p>
            <a:p>
              <a:r>
                <a:rPr lang="en-US" sz="1300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# 1. Specify tenant URL (since numerous tenants exist)</a:t>
              </a:r>
              <a:endParaRPr lang="en-US" sz="13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r>
                <a:rPr lang="en-US" sz="1300" dirty="0" err="1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service_url</a:t>
              </a:r>
              <a:r>
                <a:rPr lang="en-US" sz="1300" dirty="0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= </a:t>
              </a:r>
              <a:r>
                <a:rPr lang="en-US" sz="1300" dirty="0">
                  <a:solidFill>
                    <a:srgbClr val="A31515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"https://mdi.matinf.pro"</a:t>
              </a:r>
              <a:r>
                <a:rPr lang="en-US" sz="1300" dirty="0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1300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# tenant URL</a:t>
              </a:r>
              <a:endParaRPr lang="en-US" sz="13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r>
                <a:rPr lang="en-US" sz="1300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# 2. Specify API Key ("</a:t>
              </a:r>
              <a:r>
                <a:rPr lang="en-US" sz="1300" dirty="0" err="1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VroApi</a:t>
              </a:r>
              <a:r>
                <a:rPr lang="en-US" sz="1300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" user claim)</a:t>
              </a:r>
              <a:endParaRPr lang="en-US" sz="13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r>
                <a:rPr lang="en-US" sz="1300" dirty="0" err="1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api_key</a:t>
              </a:r>
              <a:r>
                <a:rPr lang="en-US" sz="1300" dirty="0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= </a:t>
              </a:r>
              <a:r>
                <a:rPr lang="en-US" sz="1300" dirty="0">
                  <a:solidFill>
                    <a:srgbClr val="A31515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"&lt;</a:t>
              </a:r>
              <a:r>
                <a:rPr lang="en-US" sz="1300" dirty="0" err="1">
                  <a:solidFill>
                    <a:srgbClr val="A31515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api</a:t>
              </a:r>
              <a:r>
                <a:rPr lang="en-US" sz="1300" dirty="0">
                  <a:solidFill>
                    <a:srgbClr val="A31515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-key&gt;"</a:t>
              </a:r>
              <a:r>
                <a:rPr lang="en-US" sz="1300" dirty="0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1300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# your </a:t>
              </a:r>
              <a:r>
                <a:rPr lang="en-US" sz="1300" dirty="0" err="1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api_key</a:t>
              </a:r>
              <a:r>
                <a:rPr lang="en-US" sz="1300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here</a:t>
              </a:r>
              <a:endParaRPr lang="en-US" sz="13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endParaRPr lang="en-US" sz="13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r>
                <a:rPr lang="en-US" sz="1300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# 3. Create a client object</a:t>
              </a:r>
              <a:endParaRPr lang="en-US" sz="13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r>
                <a:rPr lang="en-US" sz="1300" dirty="0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client = </a:t>
              </a:r>
              <a:r>
                <a:rPr lang="en-US" sz="1300" dirty="0" err="1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MatInfWebApiClient</a:t>
              </a:r>
              <a:r>
                <a:rPr lang="en-US" sz="1300" dirty="0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(</a:t>
              </a:r>
              <a:r>
                <a:rPr lang="en-US" sz="1300" dirty="0" err="1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service_url</a:t>
              </a:r>
              <a:r>
                <a:rPr lang="en-US" sz="1300" dirty="0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, </a:t>
              </a:r>
              <a:r>
                <a:rPr lang="en-US" sz="1300" dirty="0" err="1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api_key</a:t>
              </a:r>
              <a:r>
                <a:rPr lang="en-US" sz="1300" dirty="0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)</a:t>
              </a:r>
            </a:p>
            <a:p>
              <a:endParaRPr lang="en-US" sz="13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r>
                <a:rPr lang="en-US" sz="1300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# 4. Download object file by </a:t>
              </a:r>
              <a:r>
                <a:rPr lang="en-US" sz="1300" dirty="0" err="1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ObjectId</a:t>
              </a:r>
              <a:endParaRPr lang="en-US" sz="13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r>
                <a:rPr lang="en-US" sz="1300" dirty="0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result = </a:t>
              </a:r>
              <a:r>
                <a:rPr lang="en-US" sz="1300" dirty="0" err="1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client.</a:t>
              </a:r>
              <a:r>
                <a:rPr lang="en-US" sz="1300" b="1" dirty="0" err="1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download</a:t>
              </a:r>
              <a:r>
                <a:rPr lang="en-US" sz="1300" dirty="0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(43511)</a:t>
              </a:r>
              <a:r>
                <a:rPr lang="en-US" sz="1300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# </a:t>
              </a:r>
              <a:r>
                <a:rPr lang="en-US" sz="1300" dirty="0" err="1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ObjectId</a:t>
              </a:r>
              <a:endParaRPr lang="en-US" sz="13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r>
                <a:rPr lang="en-US" sz="1300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# result – contains HTTP response</a:t>
              </a:r>
            </a:p>
            <a:p>
              <a:r>
                <a:rPr lang="en-US" sz="1300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# </a:t>
              </a:r>
              <a:r>
                <a:rPr lang="en-US" sz="1300" dirty="0" err="1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result.content</a:t>
              </a:r>
              <a:r>
                <a:rPr lang="en-US" sz="1300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– contains file data</a:t>
              </a:r>
            </a:p>
            <a:p>
              <a:r>
                <a:rPr lang="en-US" sz="1300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# </a:t>
              </a:r>
              <a:r>
                <a:rPr lang="en-US" sz="1300" dirty="0" err="1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client.file_name</a:t>
              </a:r>
              <a:r>
                <a:rPr lang="en-US" sz="1300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– contains the file name</a:t>
              </a:r>
            </a:p>
          </p:txBody>
        </p:sp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8230973F-E07A-96E8-686E-71E81CD37DC5}"/>
                </a:ext>
              </a:extLst>
            </p:cNvPr>
            <p:cNvSpPr/>
            <p:nvPr/>
          </p:nvSpPr>
          <p:spPr>
            <a:xfrm>
              <a:off x="6181830" y="3707843"/>
              <a:ext cx="5413967" cy="251208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84E3385F-491F-2418-3DF9-F47D216AB02D}"/>
              </a:ext>
            </a:extLst>
          </p:cNvPr>
          <p:cNvSpPr txBox="1"/>
          <p:nvPr/>
        </p:nvSpPr>
        <p:spPr>
          <a:xfrm>
            <a:off x="6254526" y="855254"/>
            <a:ext cx="5298830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defTabSz="685800"/>
            <a:r>
              <a:rPr lang="en-US" sz="1800" b="1" dirty="0">
                <a:solidFill>
                  <a:prstClr val="black"/>
                </a:solidFill>
              </a:rPr>
              <a:t>GET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b="0" i="0" dirty="0">
                <a:solidFill>
                  <a:srgbClr val="21212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b="0" i="0" dirty="0" err="1">
                <a:solidFill>
                  <a:srgbClr val="21212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vroapi</a:t>
            </a:r>
            <a:r>
              <a:rPr lang="en-US" b="0" i="0" dirty="0">
                <a:solidFill>
                  <a:srgbClr val="21212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/v1/download</a:t>
            </a:r>
          </a:p>
          <a:p>
            <a:pPr defTabSz="685800"/>
            <a:r>
              <a:rPr lang="en-US" dirty="0">
                <a:solidFill>
                  <a:srgbClr val="212121"/>
                </a:solidFill>
                <a:latin typeface="Inter"/>
              </a:rPr>
              <a:t>Downloads document by specified identifier (</a:t>
            </a:r>
            <a:r>
              <a:rPr lang="en-US" dirty="0" err="1">
                <a:solidFill>
                  <a:srgbClr val="212121"/>
                </a:solidFill>
                <a:latin typeface="Inter"/>
              </a:rPr>
              <a:t>ObjectId</a:t>
            </a:r>
            <a:r>
              <a:rPr lang="en-US" dirty="0">
                <a:solidFill>
                  <a:srgbClr val="212121"/>
                </a:solidFill>
                <a:latin typeface="Inter"/>
              </a:rPr>
              <a:t>)</a:t>
            </a:r>
            <a:endParaRPr lang="en-US" sz="1800" dirty="0">
              <a:solidFill>
                <a:srgbClr val="212121"/>
              </a:solidFill>
              <a:latin typeface="Inter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F38E17-FB53-853B-1260-7A7EB212DC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13311" y="4757195"/>
            <a:ext cx="1372772" cy="1290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906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 Workflow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024586-7254-2795-BB8B-CA3B8E2556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70564" y="6362393"/>
            <a:ext cx="8721436" cy="485999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en-US" sz="1200" b="1" dirty="0"/>
              <a:t>EDX</a:t>
            </a:r>
            <a:r>
              <a:rPr lang="en-US" sz="1200" dirty="0"/>
              <a:t> – Energy-Dispersive X-ray spectroscopy (to determine composition)	</a:t>
            </a:r>
            <a:r>
              <a:rPr lang="en-US" sz="1200" b="1" dirty="0"/>
              <a:t>XRD</a:t>
            </a:r>
            <a:r>
              <a:rPr lang="en-US" sz="1200" dirty="0"/>
              <a:t> – X-Ray Diffraction (to determine crystallographic structure)</a:t>
            </a:r>
            <a:br>
              <a:rPr lang="en-US" dirty="0"/>
            </a:br>
            <a:r>
              <a:rPr lang="en-US" sz="900" i="1" dirty="0"/>
              <a:t>RDM Image source</a:t>
            </a:r>
            <a:r>
              <a:rPr lang="en-US" sz="900" dirty="0"/>
              <a:t>: </a:t>
            </a:r>
            <a:r>
              <a:rPr lang="en-US" sz="900" dirty="0" err="1"/>
              <a:t>Yazdi</a:t>
            </a:r>
            <a:r>
              <a:rPr lang="en-US" sz="900" dirty="0"/>
              <a:t>, M., </a:t>
            </a:r>
            <a:r>
              <a:rPr lang="en-US" sz="900" dirty="0" err="1"/>
              <a:t>Politze</a:t>
            </a:r>
            <a:r>
              <a:rPr lang="en-US" sz="900" dirty="0"/>
              <a:t>, M. and Müller, M. (2024) ‘A Novel Approach to Outlining Research Data Management Life Cycle: A Case Study’, Research gate, accessed 15.05.2024</a:t>
            </a:r>
          </a:p>
          <a:p>
            <a:pPr indent="0">
              <a:buNone/>
            </a:pPr>
            <a:endParaRPr lang="en-US" sz="900" dirty="0">
              <a:solidFill>
                <a:srgbClr val="0070C0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3D4107F-AEFD-34BB-D040-2AB6EFB2944F}"/>
              </a:ext>
            </a:extLst>
          </p:cNvPr>
          <p:cNvGrpSpPr/>
          <p:nvPr/>
        </p:nvGrpSpPr>
        <p:grpSpPr>
          <a:xfrm>
            <a:off x="3751399" y="3724272"/>
            <a:ext cx="1567543" cy="1805675"/>
            <a:chOff x="3751399" y="3724272"/>
            <a:chExt cx="1567543" cy="1805675"/>
          </a:xfrm>
        </p:grpSpPr>
        <p:sp>
          <p:nvSpPr>
            <p:cNvPr id="53" name="Flowchart: Multidocument 52">
              <a:extLst>
                <a:ext uri="{FF2B5EF4-FFF2-40B4-BE49-F238E27FC236}">
                  <a16:creationId xmlns:a16="http://schemas.microsoft.com/office/drawing/2014/main" id="{C34E2817-B967-6D26-CD01-1D6DAAE15650}"/>
                </a:ext>
              </a:extLst>
            </p:cNvPr>
            <p:cNvSpPr/>
            <p:nvPr/>
          </p:nvSpPr>
          <p:spPr>
            <a:xfrm>
              <a:off x="3751399" y="4263854"/>
              <a:ext cx="1567543" cy="1266093"/>
            </a:xfrm>
            <a:prstGeom prst="flowChartMultidocument">
              <a:avLst/>
            </a:prstGeom>
            <a:solidFill>
              <a:schemeClr val="bg1">
                <a:lumMod val="50000"/>
                <a:alpha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00" u="sng" dirty="0" err="1">
                  <a:solidFill>
                    <a:schemeClr val="tx1"/>
                  </a:solidFill>
                </a:rPr>
                <a:t>Characterisation</a:t>
              </a:r>
              <a:r>
                <a:rPr lang="en-US" sz="1300" dirty="0">
                  <a:solidFill>
                    <a:schemeClr val="tx1"/>
                  </a:solidFill>
                </a:rPr>
                <a:t>:</a:t>
              </a:r>
              <a:br>
                <a:rPr lang="en-US" sz="1300" dirty="0">
                  <a:solidFill>
                    <a:schemeClr val="tx1"/>
                  </a:solidFill>
                </a:rPr>
              </a:br>
              <a:r>
                <a:rPr lang="en-US" sz="1300" dirty="0">
                  <a:solidFill>
                    <a:schemeClr val="tx1"/>
                  </a:solidFill>
                </a:rPr>
                <a:t>EDX, XRD, Resistance, Bandgap, …</a:t>
              </a:r>
            </a:p>
          </p:txBody>
        </p: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DC949F08-3575-0DC7-83C4-E2241457AFC9}"/>
                </a:ext>
              </a:extLst>
            </p:cNvPr>
            <p:cNvCxnSpPr>
              <a:cxnSpLocks/>
              <a:endCxn id="53" idx="0"/>
            </p:cNvCxnSpPr>
            <p:nvPr/>
          </p:nvCxnSpPr>
          <p:spPr>
            <a:xfrm>
              <a:off x="4639375" y="3724272"/>
              <a:ext cx="3637" cy="539582"/>
            </a:xfrm>
            <a:prstGeom prst="straightConnector1">
              <a:avLst/>
            </a:prstGeom>
            <a:noFill/>
            <a:ln w="635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D69E55C-0812-919B-A12B-9D868C863A07}"/>
              </a:ext>
            </a:extLst>
          </p:cNvPr>
          <p:cNvGrpSpPr/>
          <p:nvPr/>
        </p:nvGrpSpPr>
        <p:grpSpPr>
          <a:xfrm>
            <a:off x="452480" y="2662813"/>
            <a:ext cx="2220385" cy="1132770"/>
            <a:chOff x="452480" y="2662813"/>
            <a:chExt cx="2220385" cy="1132770"/>
          </a:xfrm>
        </p:grpSpPr>
        <p:sp>
          <p:nvSpPr>
            <p:cNvPr id="4" name="Text Box 10">
              <a:extLst>
                <a:ext uri="{FF2B5EF4-FFF2-40B4-BE49-F238E27FC236}">
                  <a16:creationId xmlns:a16="http://schemas.microsoft.com/office/drawing/2014/main" id="{99C727D9-1DA9-5856-583C-4F3C23D240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2480" y="3210808"/>
              <a:ext cx="2220385" cy="584775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sz="16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Calculation / Compu-</a:t>
              </a:r>
              <a:r>
                <a:rPr lang="en-US" altLang="ru-RU" sz="1600" b="1" dirty="0" err="1">
                  <a:solidFill>
                    <a:schemeClr val="tx1"/>
                  </a:solidFill>
                  <a:latin typeface="Arial" panose="020B0604020202020204" pitchFamily="34" charset="0"/>
                </a:rPr>
                <a:t>tational</a:t>
              </a:r>
              <a:r>
                <a:rPr lang="en-US" altLang="ru-RU" sz="16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 Composition</a:t>
              </a:r>
              <a:endParaRPr lang="ru-RU" altLang="ru-RU" sz="16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4E2B606D-7076-C3B1-70FF-3D56DD8D3EF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62673" y="2662813"/>
              <a:ext cx="1" cy="537947"/>
            </a:xfrm>
            <a:prstGeom prst="straightConnector1">
              <a:avLst/>
            </a:prstGeom>
            <a:noFill/>
            <a:ln w="63500" cap="flat" cmpd="sng" algn="ctr">
              <a:solidFill>
                <a:srgbClr val="FF0000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0BE3683-83AE-A939-B142-8311B441B438}"/>
              </a:ext>
            </a:extLst>
          </p:cNvPr>
          <p:cNvGrpSpPr/>
          <p:nvPr/>
        </p:nvGrpSpPr>
        <p:grpSpPr>
          <a:xfrm>
            <a:off x="2606138" y="2415660"/>
            <a:ext cx="3113547" cy="2299398"/>
            <a:chOff x="2606138" y="2415660"/>
            <a:chExt cx="3113547" cy="2299398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E989F477-9A98-7B4A-F6FA-1756407C0C0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06138" y="3737986"/>
              <a:ext cx="971079" cy="977072"/>
            </a:xfrm>
            <a:prstGeom prst="straightConnector1">
              <a:avLst/>
            </a:prstGeom>
            <a:noFill/>
            <a:ln w="63500" cap="flat" cmpd="sng" algn="ctr">
              <a:solidFill>
                <a:srgbClr val="0070C0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16" name="Text Box 10">
              <a:extLst>
                <a:ext uri="{FF2B5EF4-FFF2-40B4-BE49-F238E27FC236}">
                  <a16:creationId xmlns:a16="http://schemas.microsoft.com/office/drawing/2014/main" id="{99448755-4E5C-17E1-9E5D-74A835440C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59097" y="3262730"/>
              <a:ext cx="2160588" cy="461665"/>
            </a:xfrm>
            <a:prstGeom prst="rect">
              <a:avLst/>
            </a:prstGeom>
            <a:solidFill>
              <a:srgbClr val="0070C0">
                <a:alpha val="30196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Sample</a:t>
              </a:r>
              <a:endParaRPr lang="ru-RU" altLang="ru-RU" sz="12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24DFCDEE-BE65-8405-36EA-9C0726137A44}"/>
                </a:ext>
              </a:extLst>
            </p:cNvPr>
            <p:cNvCxnSpPr>
              <a:cxnSpLocks/>
            </p:cNvCxnSpPr>
            <p:nvPr/>
          </p:nvCxnSpPr>
          <p:spPr>
            <a:xfrm>
              <a:off x="2658055" y="2415660"/>
              <a:ext cx="919162" cy="870150"/>
            </a:xfrm>
            <a:prstGeom prst="straightConnector1">
              <a:avLst/>
            </a:prstGeom>
            <a:noFill/>
            <a:ln w="63500" cap="flat" cmpd="sng" algn="ctr">
              <a:solidFill>
                <a:srgbClr val="0070C0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01923C3-6BD7-3050-F9B1-101D9026BE2D}"/>
              </a:ext>
            </a:extLst>
          </p:cNvPr>
          <p:cNvGrpSpPr/>
          <p:nvPr/>
        </p:nvGrpSpPr>
        <p:grpSpPr>
          <a:xfrm>
            <a:off x="5729240" y="3187723"/>
            <a:ext cx="3438705" cy="1200329"/>
            <a:chOff x="5729240" y="3187723"/>
            <a:chExt cx="3438705" cy="1200329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E0F2A870-E5CF-0F50-3540-2633688DC36F}"/>
                </a:ext>
              </a:extLst>
            </p:cNvPr>
            <p:cNvSpPr txBox="1"/>
            <p:nvPr/>
          </p:nvSpPr>
          <p:spPr>
            <a:xfrm>
              <a:off x="5787854" y="3187723"/>
              <a:ext cx="1215850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685800"/>
              <a:r>
                <a:rPr lang="en-US" sz="1600" b="1" dirty="0">
                  <a:solidFill>
                    <a:prstClr val="black"/>
                  </a:solidFill>
                </a:rPr>
                <a:t>Treatment</a:t>
              </a:r>
              <a:r>
                <a:rPr lang="en-US" sz="1600" dirty="0">
                  <a:solidFill>
                    <a:prstClr val="black"/>
                  </a:solidFill>
                </a:rPr>
                <a:t>:</a:t>
              </a:r>
            </a:p>
            <a:p>
              <a:pPr defTabSz="685800"/>
              <a:endParaRPr lang="en-US" sz="800" dirty="0">
                <a:solidFill>
                  <a:prstClr val="black"/>
                </a:solidFill>
              </a:endParaRPr>
            </a:p>
            <a:p>
              <a:pPr defTabSz="685800"/>
              <a:r>
                <a:rPr lang="en-US" sz="1600" dirty="0">
                  <a:solidFill>
                    <a:prstClr val="black"/>
                  </a:solidFill>
                </a:rPr>
                <a:t>annealing,</a:t>
              </a:r>
            </a:p>
            <a:p>
              <a:pPr defTabSz="685800"/>
              <a:r>
                <a:rPr lang="en-US" sz="1600" dirty="0">
                  <a:solidFill>
                    <a:prstClr val="black"/>
                  </a:solidFill>
                </a:rPr>
                <a:t>oxidation,</a:t>
              </a:r>
            </a:p>
            <a:p>
              <a:pPr defTabSz="685800"/>
              <a:r>
                <a:rPr lang="en-US" sz="1600" dirty="0">
                  <a:solidFill>
                    <a:prstClr val="black"/>
                  </a:solidFill>
                </a:rPr>
                <a:t>polishing, …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AF06ED51-FFA6-05B7-9AEA-B368F7EB65F9}"/>
                </a:ext>
              </a:extLst>
            </p:cNvPr>
            <p:cNvCxnSpPr>
              <a:cxnSpLocks/>
            </p:cNvCxnSpPr>
            <p:nvPr/>
          </p:nvCxnSpPr>
          <p:spPr>
            <a:xfrm>
              <a:off x="5729240" y="3528643"/>
              <a:ext cx="1274466" cy="0"/>
            </a:xfrm>
            <a:prstGeom prst="straightConnector1">
              <a:avLst/>
            </a:prstGeom>
            <a:noFill/>
            <a:ln w="63500" cap="flat" cmpd="sng" algn="ctr">
              <a:solidFill>
                <a:schemeClr val="accent6">
                  <a:alpha val="60000"/>
                </a:schemeClr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36" name="Text Box 10">
              <a:extLst>
                <a:ext uri="{FF2B5EF4-FFF2-40B4-BE49-F238E27FC236}">
                  <a16:creationId xmlns:a16="http://schemas.microsoft.com/office/drawing/2014/main" id="{62468020-2B72-B7D1-2F4D-6C64B40FF9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07357" y="3264405"/>
              <a:ext cx="2160588" cy="461665"/>
            </a:xfrm>
            <a:prstGeom prst="rect">
              <a:avLst/>
            </a:prstGeom>
            <a:solidFill>
              <a:srgbClr val="0070C0">
                <a:alpha val="30196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Sample_2</a:t>
              </a:r>
              <a:endParaRPr lang="ru-RU" altLang="ru-RU" sz="12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F85A91A-A5DC-6430-50BB-4323E8510286}"/>
              </a:ext>
            </a:extLst>
          </p:cNvPr>
          <p:cNvGrpSpPr/>
          <p:nvPr/>
        </p:nvGrpSpPr>
        <p:grpSpPr>
          <a:xfrm>
            <a:off x="7159471" y="3725952"/>
            <a:ext cx="1567543" cy="1805675"/>
            <a:chOff x="7159471" y="3725952"/>
            <a:chExt cx="1567543" cy="1805675"/>
          </a:xfrm>
        </p:grpSpPr>
        <p:sp>
          <p:nvSpPr>
            <p:cNvPr id="39" name="Flowchart: Multidocument 38">
              <a:extLst>
                <a:ext uri="{FF2B5EF4-FFF2-40B4-BE49-F238E27FC236}">
                  <a16:creationId xmlns:a16="http://schemas.microsoft.com/office/drawing/2014/main" id="{A49D7880-4085-87E2-333C-085D6BC51AD9}"/>
                </a:ext>
              </a:extLst>
            </p:cNvPr>
            <p:cNvSpPr/>
            <p:nvPr/>
          </p:nvSpPr>
          <p:spPr>
            <a:xfrm>
              <a:off x="7159471" y="4265534"/>
              <a:ext cx="1567543" cy="1266093"/>
            </a:xfrm>
            <a:prstGeom prst="flowChartMultidocument">
              <a:avLst/>
            </a:prstGeom>
            <a:solidFill>
              <a:schemeClr val="bg1">
                <a:lumMod val="50000"/>
                <a:alpha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00" u="sng" dirty="0" err="1">
                  <a:solidFill>
                    <a:schemeClr val="tx1"/>
                  </a:solidFill>
                </a:rPr>
                <a:t>Characterisation</a:t>
              </a:r>
              <a:r>
                <a:rPr lang="en-US" sz="1300" dirty="0">
                  <a:solidFill>
                    <a:schemeClr val="tx1"/>
                  </a:solidFill>
                </a:rPr>
                <a:t>:</a:t>
              </a:r>
              <a:br>
                <a:rPr lang="en-US" sz="1300" dirty="0">
                  <a:solidFill>
                    <a:schemeClr val="tx1"/>
                  </a:solidFill>
                </a:rPr>
              </a:br>
              <a:r>
                <a:rPr lang="en-US" sz="1300" dirty="0">
                  <a:solidFill>
                    <a:schemeClr val="tx1"/>
                  </a:solidFill>
                </a:rPr>
                <a:t>EDX, XRD, Resistance, Bandgap, …</a:t>
              </a:r>
            </a:p>
          </p:txBody>
        </p: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A8DC7752-BB29-DF39-79EF-3632CB9C3707}"/>
                </a:ext>
              </a:extLst>
            </p:cNvPr>
            <p:cNvCxnSpPr>
              <a:cxnSpLocks/>
              <a:endCxn id="39" idx="0"/>
            </p:cNvCxnSpPr>
            <p:nvPr/>
          </p:nvCxnSpPr>
          <p:spPr>
            <a:xfrm>
              <a:off x="8047447" y="3725952"/>
              <a:ext cx="3637" cy="539582"/>
            </a:xfrm>
            <a:prstGeom prst="straightConnector1">
              <a:avLst/>
            </a:prstGeom>
            <a:noFill/>
            <a:ln w="635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E5211D4-F516-E066-D4C0-09455A822294}"/>
              </a:ext>
            </a:extLst>
          </p:cNvPr>
          <p:cNvGrpSpPr/>
          <p:nvPr/>
        </p:nvGrpSpPr>
        <p:grpSpPr>
          <a:xfrm>
            <a:off x="72017" y="3799952"/>
            <a:ext cx="2520938" cy="1295663"/>
            <a:chOff x="72017" y="3799952"/>
            <a:chExt cx="2520938" cy="1295663"/>
          </a:xfrm>
        </p:grpSpPr>
        <p:sp>
          <p:nvSpPr>
            <p:cNvPr id="27" name="Text Box 10">
              <a:extLst>
                <a:ext uri="{FF2B5EF4-FFF2-40B4-BE49-F238E27FC236}">
                  <a16:creationId xmlns:a16="http://schemas.microsoft.com/office/drawing/2014/main" id="{C3C051E9-09AF-1744-672B-F151D381D4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367" y="4326174"/>
              <a:ext cx="2160588" cy="769441"/>
            </a:xfrm>
            <a:prstGeom prst="rect">
              <a:avLst/>
            </a:prstGeom>
            <a:solidFill>
              <a:srgbClr val="FFC000">
                <a:alpha val="40000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sz="22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Request for Synthesis</a:t>
              </a:r>
              <a:endParaRPr lang="ru-RU" altLang="ru-RU" sz="2200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BA3D8817-09BE-B089-0E6C-E70A93DD7C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54299" y="3799952"/>
              <a:ext cx="1" cy="537947"/>
            </a:xfrm>
            <a:prstGeom prst="straightConnector1">
              <a:avLst/>
            </a:prstGeom>
            <a:noFill/>
            <a:ln w="63500" cap="flat" cmpd="sng" algn="ctr">
              <a:solidFill>
                <a:srgbClr val="FF0000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1FD193F0-0CE9-6EE5-994A-8C1F7B354DE3}"/>
                </a:ext>
              </a:extLst>
            </p:cNvPr>
            <p:cNvCxnSpPr>
              <a:cxnSpLocks/>
            </p:cNvCxnSpPr>
            <p:nvPr/>
          </p:nvCxnSpPr>
          <p:spPr>
            <a:xfrm>
              <a:off x="72017" y="4721411"/>
              <a:ext cx="378639" cy="0"/>
            </a:xfrm>
            <a:prstGeom prst="straightConnector1">
              <a:avLst/>
            </a:prstGeom>
            <a:noFill/>
            <a:ln w="63500" cap="flat" cmpd="sng" algn="ctr">
              <a:solidFill>
                <a:srgbClr val="4C0B07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902CE27E-1939-E0D3-CFBB-D4613FE954B5}"/>
              </a:ext>
            </a:extLst>
          </p:cNvPr>
          <p:cNvGrpSpPr/>
          <p:nvPr/>
        </p:nvGrpSpPr>
        <p:grpSpPr>
          <a:xfrm>
            <a:off x="100484" y="2194248"/>
            <a:ext cx="2551087" cy="461665"/>
            <a:chOff x="100484" y="2194248"/>
            <a:chExt cx="2551087" cy="461665"/>
          </a:xfrm>
        </p:grpSpPr>
        <p:sp>
          <p:nvSpPr>
            <p:cNvPr id="2" name="Text Box 10">
              <a:extLst>
                <a:ext uri="{FF2B5EF4-FFF2-40B4-BE49-F238E27FC236}">
                  <a16:creationId xmlns:a16="http://schemas.microsoft.com/office/drawing/2014/main" id="{B11A2F9E-5C88-5224-E5C4-59716E3255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0983" y="2194248"/>
              <a:ext cx="2160588" cy="461665"/>
            </a:xfrm>
            <a:prstGeom prst="rect">
              <a:avLst/>
            </a:prstGeom>
            <a:solidFill>
              <a:srgbClr val="FFFF00">
                <a:alpha val="40000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Idea or Plan</a:t>
              </a:r>
              <a:endParaRPr lang="ru-RU" altLang="ru-RU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048E80F5-F43A-8D0D-1D12-B308ECB50956}"/>
                </a:ext>
              </a:extLst>
            </p:cNvPr>
            <p:cNvCxnSpPr>
              <a:cxnSpLocks/>
            </p:cNvCxnSpPr>
            <p:nvPr/>
          </p:nvCxnSpPr>
          <p:spPr>
            <a:xfrm>
              <a:off x="100484" y="2422014"/>
              <a:ext cx="412137" cy="0"/>
            </a:xfrm>
            <a:prstGeom prst="straightConnector1">
              <a:avLst/>
            </a:prstGeom>
            <a:noFill/>
            <a:ln w="63500" cap="flat" cmpd="sng" algn="ctr">
              <a:solidFill>
                <a:srgbClr val="4C0B07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15915E2-9ECB-61BD-6116-9D0EA8C65307}"/>
              </a:ext>
            </a:extLst>
          </p:cNvPr>
          <p:cNvGrpSpPr/>
          <p:nvPr/>
        </p:nvGrpSpPr>
        <p:grpSpPr>
          <a:xfrm>
            <a:off x="9177499" y="3261048"/>
            <a:ext cx="2921194" cy="461665"/>
            <a:chOff x="9177499" y="3261048"/>
            <a:chExt cx="2921194" cy="461665"/>
          </a:xfrm>
        </p:grpSpPr>
        <p:sp>
          <p:nvSpPr>
            <p:cNvPr id="51" name="Text Box 10">
              <a:extLst>
                <a:ext uri="{FF2B5EF4-FFF2-40B4-BE49-F238E27FC236}">
                  <a16:creationId xmlns:a16="http://schemas.microsoft.com/office/drawing/2014/main" id="{97FC09D8-7C9D-A82C-F1E4-A627798E08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938105" y="3261048"/>
              <a:ext cx="2160588" cy="461665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Report</a:t>
              </a:r>
              <a:endParaRPr lang="ru-RU" altLang="ru-RU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0EB6456E-0E92-5764-D492-677045C335DF}"/>
                </a:ext>
              </a:extLst>
            </p:cNvPr>
            <p:cNvCxnSpPr>
              <a:cxnSpLocks/>
            </p:cNvCxnSpPr>
            <p:nvPr/>
          </p:nvCxnSpPr>
          <p:spPr>
            <a:xfrm>
              <a:off x="9177499" y="3490124"/>
              <a:ext cx="780702" cy="1757"/>
            </a:xfrm>
            <a:prstGeom prst="straightConnector1">
              <a:avLst/>
            </a:prstGeom>
            <a:noFill/>
            <a:ln w="63500" cap="flat" cmpd="sng" algn="ctr">
              <a:solidFill>
                <a:srgbClr val="0070C0">
                  <a:alpha val="60000"/>
                </a:srgb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07A0124-4309-CAE6-EA5F-D96F0780AF93}"/>
              </a:ext>
            </a:extLst>
          </p:cNvPr>
          <p:cNvGrpSpPr/>
          <p:nvPr/>
        </p:nvGrpSpPr>
        <p:grpSpPr>
          <a:xfrm>
            <a:off x="80387" y="2404905"/>
            <a:ext cx="10929412" cy="3804975"/>
            <a:chOff x="80387" y="2404905"/>
            <a:chExt cx="10929412" cy="3804975"/>
          </a:xfrm>
        </p:grpSpPr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1939115D-3370-C060-D803-A73ED60E252B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799" y="3729613"/>
              <a:ext cx="0" cy="2480267"/>
            </a:xfrm>
            <a:prstGeom prst="straightConnector1">
              <a:avLst/>
            </a:prstGeom>
            <a:noFill/>
            <a:ln w="635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ysDash"/>
              <a:miter lim="800000"/>
              <a:tailEnd type="none"/>
            </a:ln>
            <a:effectLst/>
          </p:spPr>
        </p:cxnSp>
        <p:cxnSp>
          <p:nvCxnSpPr>
            <p:cNvPr id="65" name="Straight Arrow Connector 64">
              <a:extLst>
                <a:ext uri="{FF2B5EF4-FFF2-40B4-BE49-F238E27FC236}">
                  <a16:creationId xmlns:a16="http://schemas.microsoft.com/office/drawing/2014/main" id="{B38C1C4B-A193-84C8-D7F9-B38E40639DA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0387" y="6179735"/>
              <a:ext cx="10902461" cy="0"/>
            </a:xfrm>
            <a:prstGeom prst="straightConnector1">
              <a:avLst/>
            </a:prstGeom>
            <a:noFill/>
            <a:ln w="635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dash"/>
              <a:miter lim="800000"/>
              <a:tailEnd type="none"/>
            </a:ln>
            <a:effectLst/>
          </p:spPr>
        </p:cxnSp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id="{E34E8AA0-4283-F9A3-CB6B-300E0E0D296F}"/>
                </a:ext>
              </a:extLst>
            </p:cNvPr>
            <p:cNvCxnSpPr>
              <a:cxnSpLocks/>
            </p:cNvCxnSpPr>
            <p:nvPr/>
          </p:nvCxnSpPr>
          <p:spPr>
            <a:xfrm>
              <a:off x="109011" y="2404905"/>
              <a:ext cx="0" cy="3774830"/>
            </a:xfrm>
            <a:prstGeom prst="straightConnector1">
              <a:avLst/>
            </a:prstGeom>
            <a:noFill/>
            <a:ln w="635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ysDash"/>
              <a:miter lim="800000"/>
              <a:tailEnd type="none"/>
            </a:ln>
            <a:effectLst/>
          </p:spPr>
        </p:cxn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CC43621C-7D90-28AB-5B28-1CB8F7AB4865}"/>
              </a:ext>
            </a:extLst>
          </p:cNvPr>
          <p:cNvSpPr txBox="1"/>
          <p:nvPr/>
        </p:nvSpPr>
        <p:spPr>
          <a:xfrm>
            <a:off x="273818" y="795048"/>
            <a:ext cx="6094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and RDMS Object Types Interconnection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416C6A2-C669-69FD-80C1-7397A3A37D0C}"/>
              </a:ext>
            </a:extLst>
          </p:cNvPr>
          <p:cNvGrpSpPr/>
          <p:nvPr/>
        </p:nvGrpSpPr>
        <p:grpSpPr>
          <a:xfrm>
            <a:off x="7084088" y="95421"/>
            <a:ext cx="4934186" cy="3019568"/>
            <a:chOff x="7084088" y="95421"/>
            <a:chExt cx="4934186" cy="3019568"/>
          </a:xfrm>
        </p:grpSpPr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4BE1B8AE-9957-CCBB-4A0E-DFEBAEFAF0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175934" y="95421"/>
              <a:ext cx="2842340" cy="3019568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6C00BAD-EE3C-CA2F-70F6-A234DBE20520}"/>
                </a:ext>
              </a:extLst>
            </p:cNvPr>
            <p:cNvSpPr txBox="1"/>
            <p:nvPr/>
          </p:nvSpPr>
          <p:spPr>
            <a:xfrm>
              <a:off x="7084088" y="1228802"/>
              <a:ext cx="254223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b="1" dirty="0"/>
                <a:t>Research workflow support in RDMS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DC3F917-11A3-6F78-B6C2-D6BE53D13BC5}"/>
              </a:ext>
            </a:extLst>
          </p:cNvPr>
          <p:cNvGrpSpPr/>
          <p:nvPr/>
        </p:nvGrpSpPr>
        <p:grpSpPr>
          <a:xfrm>
            <a:off x="2647745" y="1930513"/>
            <a:ext cx="5338183" cy="523220"/>
            <a:chOff x="2647745" y="1930513"/>
            <a:chExt cx="5338183" cy="523220"/>
          </a:xfrm>
        </p:grpSpPr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5FD105E9-F178-8989-7DFE-999039C076A1}"/>
                </a:ext>
              </a:extLst>
            </p:cNvPr>
            <p:cNvCxnSpPr>
              <a:cxnSpLocks/>
            </p:cNvCxnSpPr>
            <p:nvPr/>
          </p:nvCxnSpPr>
          <p:spPr>
            <a:xfrm>
              <a:off x="2647745" y="2195561"/>
              <a:ext cx="849081" cy="0"/>
            </a:xfrm>
            <a:prstGeom prst="straightConnector1">
              <a:avLst/>
            </a:prstGeom>
            <a:noFill/>
            <a:ln w="63500" cap="flat" cmpd="dbl" algn="ctr">
              <a:solidFill>
                <a:schemeClr val="bg1">
                  <a:lumMod val="50000"/>
                  <a:alpha val="60000"/>
                </a:schemeClr>
              </a:solidFill>
              <a:prstDash val="sysDot"/>
              <a:miter lim="800000"/>
              <a:tailEnd type="triangle"/>
            </a:ln>
            <a:effectLst/>
          </p:spPr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1291A6D-D135-A13C-088D-AA3B443FFC92}"/>
                </a:ext>
              </a:extLst>
            </p:cNvPr>
            <p:cNvSpPr txBox="1"/>
            <p:nvPr/>
          </p:nvSpPr>
          <p:spPr>
            <a:xfrm>
              <a:off x="3506876" y="1930513"/>
              <a:ext cx="447905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 eaLnBrk="1" hangingPunct="1"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altLang="ru-RU" sz="14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Defines characterizations</a:t>
              </a:r>
            </a:p>
            <a:p>
              <a:pPr marL="285750" indent="-285750" eaLnBrk="1" hangingPunct="1"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altLang="ru-RU" sz="1400" b="1" dirty="0">
                  <a:latin typeface="Arial" panose="020B0604020202020204" pitchFamily="34" charset="0"/>
                </a:rPr>
                <a:t>Provides report on samples &amp; measurements</a:t>
              </a:r>
              <a:endParaRPr lang="ru-RU" altLang="ru-RU" sz="1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68713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C6014DBF-C360-9366-FA6A-7A1A34D548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2831" y="3309076"/>
            <a:ext cx="3655315" cy="122103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9C2457B-D10B-DB97-7508-6338A564BB0D}"/>
              </a:ext>
            </a:extLst>
          </p:cNvPr>
          <p:cNvSpPr txBox="1"/>
          <p:nvPr/>
        </p:nvSpPr>
        <p:spPr>
          <a:xfrm>
            <a:off x="8775728" y="785218"/>
            <a:ext cx="3416272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sz="2200" b="1" u="sng" dirty="0">
                <a:solidFill>
                  <a:prstClr val="black"/>
                </a:solidFill>
              </a:rPr>
              <a:t>Motivation:</a:t>
            </a:r>
            <a:r>
              <a:rPr lang="en-US" sz="2200" b="1" dirty="0">
                <a:solidFill>
                  <a:prstClr val="black"/>
                </a:solidFill>
              </a:rPr>
              <a:t> </a:t>
            </a:r>
          </a:p>
          <a:p>
            <a:pPr defTabSz="914377">
              <a:spcAft>
                <a:spcPts val="600"/>
              </a:spcAft>
            </a:pPr>
            <a:r>
              <a:rPr lang="en-US" sz="2200" i="1" dirty="0">
                <a:solidFill>
                  <a:prstClr val="black"/>
                </a:solidFill>
              </a:rPr>
              <a:t>set up the workflow </a:t>
            </a:r>
          </a:p>
          <a:p>
            <a:pPr defTabSz="914377">
              <a:spcAft>
                <a:spcPts val="600"/>
              </a:spcAft>
            </a:pPr>
            <a:r>
              <a:rPr lang="en-US" sz="2200" dirty="0">
                <a:solidFill>
                  <a:prstClr val="black"/>
                </a:solidFill>
              </a:rPr>
              <a:t>by defining </a:t>
            </a:r>
            <a:r>
              <a:rPr lang="en-US" sz="2200" dirty="0" err="1">
                <a:solidFill>
                  <a:prstClr val="black"/>
                </a:solidFill>
              </a:rPr>
              <a:t>characterisation</a:t>
            </a:r>
            <a:r>
              <a:rPr lang="en-US" sz="2200" dirty="0">
                <a:solidFill>
                  <a:prstClr val="black"/>
                </a:solidFill>
              </a:rPr>
              <a:t> </a:t>
            </a:r>
          </a:p>
          <a:p>
            <a:pPr defTabSz="914377">
              <a:spcAft>
                <a:spcPts val="600"/>
              </a:spcAft>
            </a:pPr>
            <a:r>
              <a:rPr lang="en-US" sz="2200" dirty="0">
                <a:solidFill>
                  <a:prstClr val="black"/>
                </a:solidFill>
              </a:rPr>
              <a:t>for the experiment </a:t>
            </a:r>
          </a:p>
          <a:p>
            <a:pPr defTabSz="914377">
              <a:spcAft>
                <a:spcPts val="600"/>
              </a:spcAft>
            </a:pPr>
            <a:r>
              <a:rPr lang="en-US" sz="2200" dirty="0">
                <a:solidFill>
                  <a:prstClr val="black"/>
                </a:solidFill>
              </a:rPr>
              <a:t>(batch of samples)</a:t>
            </a:r>
            <a:endParaRPr lang="en-US" sz="2200" b="1" u="sng" dirty="0">
              <a:solidFill>
                <a:prstClr val="black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Idea or Experiment Plan</a:t>
            </a:r>
            <a:endParaRPr lang="en-US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8025F-586B-D0E3-CE4E-3A42CB598F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69023" y="6362393"/>
            <a:ext cx="4781263" cy="485999"/>
          </a:xfrm>
        </p:spPr>
        <p:txBody>
          <a:bodyPr>
            <a:normAutofit fontScale="92500"/>
          </a:bodyPr>
          <a:lstStyle/>
          <a:p>
            <a:pPr indent="0" defTabSz="914377">
              <a:buNone/>
            </a:pPr>
            <a:r>
              <a:rPr lang="en-US" sz="1200" dirty="0">
                <a:solidFill>
                  <a:prstClr val="black"/>
                </a:solidFill>
                <a:hlinkClick r:id="rId4"/>
              </a:rPr>
              <a:t>https://mdi.matinf.pro/properties/edititem/103066</a:t>
            </a:r>
            <a:endParaRPr lang="en-US" sz="1200" dirty="0">
              <a:solidFill>
                <a:prstClr val="black"/>
              </a:solidFill>
            </a:endParaRPr>
          </a:p>
          <a:p>
            <a:pPr indent="0" defTabSz="914377">
              <a:buNone/>
            </a:pPr>
            <a:r>
              <a:rPr lang="en-US" sz="1200" dirty="0">
                <a:hlinkClick r:id="rId5"/>
              </a:rPr>
              <a:t>https://mdi.matinf.pro/object/standard-screening-crc-aka-tobias-report-103066</a:t>
            </a:r>
            <a:endParaRPr lang="en-US" sz="1200" dirty="0"/>
          </a:p>
          <a:p>
            <a:pPr indent="0" defTabSz="914377">
              <a:buNone/>
            </a:pPr>
            <a:endParaRPr lang="en-US" sz="1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B2BD5E-31A0-829D-3458-9C040DBFD5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646" y="821605"/>
            <a:ext cx="8539233" cy="549413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CC4BA3D-9D72-9EBE-199A-88848C23787B}"/>
              </a:ext>
            </a:extLst>
          </p:cNvPr>
          <p:cNvCxnSpPr>
            <a:cxnSpLocks/>
          </p:cNvCxnSpPr>
          <p:nvPr/>
        </p:nvCxnSpPr>
        <p:spPr>
          <a:xfrm>
            <a:off x="10154244" y="2960187"/>
            <a:ext cx="1213411" cy="1185786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8B0D0F1-78AF-2834-4C0F-8E6738CE1103}"/>
              </a:ext>
            </a:extLst>
          </p:cNvPr>
          <p:cNvCxnSpPr>
            <a:cxnSpLocks/>
          </p:cNvCxnSpPr>
          <p:nvPr/>
        </p:nvCxnSpPr>
        <p:spPr>
          <a:xfrm>
            <a:off x="9932572" y="2935941"/>
            <a:ext cx="0" cy="1230813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FD299C35-95D1-3AC6-1F5E-47C17823C359}"/>
              </a:ext>
            </a:extLst>
          </p:cNvPr>
          <p:cNvSpPr txBox="1"/>
          <p:nvPr/>
        </p:nvSpPr>
        <p:spPr>
          <a:xfrm>
            <a:off x="10188287" y="4460070"/>
            <a:ext cx="21041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i="1" dirty="0">
                <a:solidFill>
                  <a:prstClr val="black"/>
                </a:solidFill>
              </a:rPr>
              <a:t>Linked </a:t>
            </a:r>
            <a:r>
              <a:rPr lang="en-US" sz="1800" dirty="0">
                <a:solidFill>
                  <a:prstClr val="black"/>
                </a:solidFill>
              </a:rPr>
              <a:t>objects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672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89C2457B-D10B-DB97-7508-6338A564BB0D}"/>
              </a:ext>
            </a:extLst>
          </p:cNvPr>
          <p:cNvSpPr txBox="1"/>
          <p:nvPr/>
        </p:nvSpPr>
        <p:spPr>
          <a:xfrm>
            <a:off x="8499957" y="480418"/>
            <a:ext cx="3416272" cy="2015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sz="2200" b="1" u="sng" dirty="0">
                <a:solidFill>
                  <a:prstClr val="black"/>
                </a:solidFill>
              </a:rPr>
              <a:t>Motivation:</a:t>
            </a:r>
            <a:r>
              <a:rPr lang="en-US" sz="2200" b="1" dirty="0">
                <a:solidFill>
                  <a:prstClr val="black"/>
                </a:solidFill>
              </a:rPr>
              <a:t> </a:t>
            </a:r>
          </a:p>
          <a:p>
            <a:pPr defTabSz="914377">
              <a:spcAft>
                <a:spcPts val="600"/>
              </a:spcAft>
            </a:pPr>
            <a:r>
              <a:rPr lang="en-US" sz="2200" dirty="0">
                <a:solidFill>
                  <a:prstClr val="black"/>
                </a:solidFill>
              </a:rPr>
              <a:t>provide</a:t>
            </a:r>
            <a:r>
              <a:rPr lang="en-US" sz="2200" i="1" dirty="0">
                <a:solidFill>
                  <a:prstClr val="black"/>
                </a:solidFill>
              </a:rPr>
              <a:t> technical task</a:t>
            </a:r>
          </a:p>
          <a:p>
            <a:pPr defTabSz="914377">
              <a:spcAft>
                <a:spcPts val="600"/>
              </a:spcAft>
            </a:pPr>
            <a:r>
              <a:rPr lang="en-US" sz="2200" dirty="0">
                <a:solidFill>
                  <a:prstClr val="black"/>
                </a:solidFill>
              </a:rPr>
              <a:t>by defining </a:t>
            </a:r>
            <a:r>
              <a:rPr lang="en-US" sz="2200" u="sng" dirty="0">
                <a:solidFill>
                  <a:prstClr val="black"/>
                </a:solidFill>
              </a:rPr>
              <a:t>composition</a:t>
            </a:r>
            <a:r>
              <a:rPr lang="en-US" sz="2200" dirty="0">
                <a:solidFill>
                  <a:prstClr val="black"/>
                </a:solidFill>
              </a:rPr>
              <a:t> for sample synthesis </a:t>
            </a:r>
          </a:p>
          <a:p>
            <a:pPr defTabSz="914377">
              <a:spcAft>
                <a:spcPts val="600"/>
              </a:spcAft>
            </a:pPr>
            <a:r>
              <a:rPr lang="en-US" sz="2200" dirty="0">
                <a:solidFill>
                  <a:prstClr val="black"/>
                </a:solidFill>
              </a:rPr>
              <a:t>(batch of samples)</a:t>
            </a:r>
            <a:endParaRPr lang="en-US" sz="2200" b="1" u="sng" dirty="0">
              <a:solidFill>
                <a:prstClr val="black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Request for Synthesis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4943F35-719D-11AB-5744-CCAFE487ED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1009" y="2708729"/>
            <a:ext cx="2172003" cy="155279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CC4BA3D-9D72-9EBE-199A-88848C23787B}"/>
              </a:ext>
            </a:extLst>
          </p:cNvPr>
          <p:cNvCxnSpPr>
            <a:cxnSpLocks/>
          </p:cNvCxnSpPr>
          <p:nvPr/>
        </p:nvCxnSpPr>
        <p:spPr>
          <a:xfrm>
            <a:off x="10143853" y="2441796"/>
            <a:ext cx="437061" cy="1346433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AEC6663A-6278-7B6B-84CC-63382620F8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618" y="862850"/>
            <a:ext cx="8049546" cy="5450727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5FF43E2-BF0C-C6B5-C7B0-DD373195A24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E27B6C-3DC1-0DCC-49BD-4CACEC5DBCFE}"/>
              </a:ext>
            </a:extLst>
          </p:cNvPr>
          <p:cNvSpPr txBox="1"/>
          <p:nvPr/>
        </p:nvSpPr>
        <p:spPr>
          <a:xfrm>
            <a:off x="9964305" y="4244665"/>
            <a:ext cx="21041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i="1" dirty="0">
                <a:solidFill>
                  <a:prstClr val="black"/>
                </a:solidFill>
              </a:rPr>
              <a:t>Linked </a:t>
            </a:r>
            <a:r>
              <a:rPr lang="en-US" sz="1800" dirty="0">
                <a:solidFill>
                  <a:prstClr val="black"/>
                </a:solidFill>
              </a:rPr>
              <a:t>objects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50569B3-BBC0-87C8-3C83-4CF8D40186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8589" y="263746"/>
            <a:ext cx="1695687" cy="135273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045089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owerPoint Master RUB">
  <a:themeElements>
    <a:clrScheme name="RUB">
      <a:dk1>
        <a:sysClr val="windowText" lastClr="000000"/>
      </a:dk1>
      <a:lt1>
        <a:sysClr val="window" lastClr="FFFFFF"/>
      </a:lt1>
      <a:dk2>
        <a:srgbClr val="003560"/>
      </a:dk2>
      <a:lt2>
        <a:srgbClr val="8DAE10"/>
      </a:lt2>
      <a:accent1>
        <a:srgbClr val="FFCC00"/>
      </a:accent1>
      <a:accent2>
        <a:srgbClr val="EE7203"/>
      </a:accent2>
      <a:accent3>
        <a:srgbClr val="E6332A"/>
      </a:accent3>
      <a:accent4>
        <a:srgbClr val="B71E3F"/>
      </a:accent4>
      <a:accent5>
        <a:srgbClr val="9C5516"/>
      </a:accent5>
      <a:accent6>
        <a:srgbClr val="59211C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äsentation2" id="{000BAAC5-1BF6-4632-98E4-EAE7F27CB44D}" vid="{2CEA2AD0-887D-4310-A6D5-7BA3E34DA7AC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8158</TotalTime>
  <Words>1823</Words>
  <Application>Microsoft Office PowerPoint</Application>
  <PresentationFormat>Widescreen</PresentationFormat>
  <Paragraphs>261</Paragraphs>
  <Slides>26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6" baseType="lpstr">
      <vt:lpstr>Arial</vt:lpstr>
      <vt:lpstr>Calibri</vt:lpstr>
      <vt:lpstr>Calibri Light</vt:lpstr>
      <vt:lpstr>Courier New</vt:lpstr>
      <vt:lpstr>Inter</vt:lpstr>
      <vt:lpstr>system-ui</vt:lpstr>
      <vt:lpstr>Titillium Web</vt:lpstr>
      <vt:lpstr>Wingdings</vt:lpstr>
      <vt:lpstr>Office</vt:lpstr>
      <vt:lpstr>PowerPoint Master RUB</vt:lpstr>
      <vt:lpstr> Research Data Management System: API, Workflows, Graphs &amp; More</vt:lpstr>
      <vt:lpstr>Agenda</vt:lpstr>
      <vt:lpstr>Data acquisition API</vt:lpstr>
      <vt:lpstr>Flexible data queries for advances users</vt:lpstr>
      <vt:lpstr>API for running arbitrary read-only queries</vt:lpstr>
      <vt:lpstr>API for downloading documents</vt:lpstr>
      <vt:lpstr>Research Workflow</vt:lpstr>
      <vt:lpstr>Idea or Experiment Plan</vt:lpstr>
      <vt:lpstr>Request for Synthesis</vt:lpstr>
      <vt:lpstr>Sample: Air Exposure Time</vt:lpstr>
      <vt:lpstr>Air exposure time workflow</vt:lpstr>
      <vt:lpstr>Report provided by “Idea or Experiment Plan”</vt:lpstr>
      <vt:lpstr>Experiment plan: summary</vt:lpstr>
      <vt:lpstr>Graph: interlinking objects</vt:lpstr>
      <vt:lpstr>Graph: always think about object connections</vt:lpstr>
      <vt:lpstr>Unclassified samples: these should not exist anymore…</vt:lpstr>
      <vt:lpstr>Oriented Graph: interlink &amp; don’t mess up with directions</vt:lpstr>
      <vt:lpstr>RDMS Quiz: do you know graph good enough?</vt:lpstr>
      <vt:lpstr>PowerPoint Presentation</vt:lpstr>
      <vt:lpstr>What are nfdi / FAIRmat / NOMAD</vt:lpstr>
      <vt:lpstr>NOMAD</vt:lpstr>
      <vt:lpstr>NOMAD Oasis</vt:lpstr>
      <vt:lpstr>NORTH: NOMAD Remote Tools Hub </vt:lpstr>
      <vt:lpstr>NOMAD CAMELS</vt:lpstr>
      <vt:lpstr>Conclusion</vt:lpstr>
      <vt:lpstr>Thanks for your kind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Günther, Franziska, Dr.</dc:creator>
  <cp:lastModifiedBy>Виктор Дударев</cp:lastModifiedBy>
  <cp:revision>503</cp:revision>
  <cp:lastPrinted>2021-07-01T07:54:40Z</cp:lastPrinted>
  <dcterms:created xsi:type="dcterms:W3CDTF">2018-11-13T11:45:51Z</dcterms:created>
  <dcterms:modified xsi:type="dcterms:W3CDTF">2024-11-11T12:40:42Z</dcterms:modified>
</cp:coreProperties>
</file>