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  <p:sldMasterId id="2147483679" r:id="rId2"/>
  </p:sldMasterIdLst>
  <p:notesMasterIdLst>
    <p:notesMasterId r:id="rId29"/>
  </p:notesMasterIdLst>
  <p:sldIdLst>
    <p:sldId id="256" r:id="rId3"/>
    <p:sldId id="270" r:id="rId4"/>
    <p:sldId id="412" r:id="rId5"/>
    <p:sldId id="9447" r:id="rId6"/>
    <p:sldId id="414" r:id="rId7"/>
    <p:sldId id="413" r:id="rId8"/>
    <p:sldId id="403" r:id="rId9"/>
    <p:sldId id="9456" r:id="rId10"/>
    <p:sldId id="9462" r:id="rId11"/>
    <p:sldId id="9458" r:id="rId12"/>
    <p:sldId id="9457" r:id="rId13"/>
    <p:sldId id="9463" r:id="rId14"/>
    <p:sldId id="9449" r:id="rId15"/>
    <p:sldId id="9460" r:id="rId16"/>
    <p:sldId id="9464" r:id="rId17"/>
    <p:sldId id="9465" r:id="rId18"/>
    <p:sldId id="9461" r:id="rId19"/>
    <p:sldId id="9459" r:id="rId20"/>
    <p:sldId id="9450" r:id="rId21"/>
    <p:sldId id="9451" r:id="rId22"/>
    <p:sldId id="9452" r:id="rId23"/>
    <p:sldId id="9454" r:id="rId24"/>
    <p:sldId id="9453" r:id="rId25"/>
    <p:sldId id="9455" r:id="rId26"/>
    <p:sldId id="9466" r:id="rId27"/>
    <p:sldId id="269" r:id="rId2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0BD07-221F-49F1-84C3-A636A7D2C99B}">
          <p14:sldIdLst>
            <p14:sldId id="256"/>
            <p14:sldId id="270"/>
          </p14:sldIdLst>
        </p14:section>
        <p14:section name="API" id="{3C3B8A13-0CBD-40D8-A8A4-E73AD83468C2}">
          <p14:sldIdLst>
            <p14:sldId id="412"/>
            <p14:sldId id="9447"/>
            <p14:sldId id="414"/>
            <p14:sldId id="413"/>
          </p14:sldIdLst>
        </p14:section>
        <p14:section name="Workflows" id="{AAF6B256-7652-4A27-83B8-5DBBBB852CFC}">
          <p14:sldIdLst>
            <p14:sldId id="403"/>
            <p14:sldId id="9456"/>
            <p14:sldId id="9462"/>
            <p14:sldId id="9458"/>
            <p14:sldId id="9457"/>
            <p14:sldId id="9463"/>
            <p14:sldId id="9449"/>
          </p14:sldIdLst>
        </p14:section>
        <p14:section name="Graph" id="{B6763D1E-E12B-4A1D-A392-7474B818548C}">
          <p14:sldIdLst>
            <p14:sldId id="9460"/>
            <p14:sldId id="9464"/>
            <p14:sldId id="9465"/>
            <p14:sldId id="9461"/>
            <p14:sldId id="9459"/>
          </p14:sldIdLst>
        </p14:section>
        <p14:section name="FAIR-DI" id="{95A36E37-3881-4EE1-9B4D-71C0F872A01F}">
          <p14:sldIdLst>
            <p14:sldId id="9450"/>
            <p14:sldId id="9451"/>
            <p14:sldId id="9452"/>
            <p14:sldId id="9454"/>
            <p14:sldId id="9453"/>
            <p14:sldId id="9455"/>
            <p14:sldId id="9466"/>
          </p14:sldIdLst>
        </p14:section>
        <p14:section name="Conclusion" id="{0964B7A0-5128-4CC1-B3A8-54398A55AA56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D401A-9AFC-CEB2-2E40-A6115EBD7297}" name="Carsten Placke-Yan" initials="CPY" userId="Carsten Placke-Yan" providerId="None"/>
  <p188:author id="{639AA42E-AEF7-5BC6-A619-3DB851885769}" name="Timo  Fockenberg" initials="TF" userId="S::timo.fockenberg@uni-due.de::ca5b5eaa-ed32-423f-b93f-7fe16104f6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7365C"/>
    <a:srgbClr val="004C93"/>
    <a:srgbClr val="2E316C"/>
    <a:srgbClr val="E9EBF5"/>
    <a:srgbClr val="4C0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3293" autoAdjust="0"/>
  </p:normalViewPr>
  <p:slideViewPr>
    <p:cSldViewPr snapToGrid="0">
      <p:cViewPr varScale="1">
        <p:scale>
          <a:sx n="52" d="100"/>
          <a:sy n="52" d="100"/>
        </p:scale>
        <p:origin x="12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2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608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4-11-07T23:30:03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23848 3986 0,'0'-17'16,"0"-1"-16,17 0 15,54-87 1,35-1 0,53 0-1,105-106 1,142 1 15,-195 87-31,-16 36 16,316-106-1,-264 88-15,70-35 16,389-194 0,-300 158-1,70-52 1,-35 53-1,-106-1 1,106 1 0,-35 17-1,-1 0 1,-16 54 0,-231 52-1,36 0-15,-70 18 16,281-71 15,-69 35-15,-125 54-1,-17-1 1,-53 18 0,-35 0-1,-70 0 1,-19 0-1</inkml:trace>
  <inkml:trace contextRef="#ctx0" brushRef="#br0" timeOffset="1075.83">24659 459 0,'282'88'31,"547"176"0,-176-87-15,-36 17 0,230 70-1,0 19 1,-106-72 0,-36 19-1,-158-36 1,-141-89-1,-177 19-15,-106-71 16,142 53 0,-106-53-16,-71-18 15,406 159 1,-247-141 0,-71-36 15,1 36-16,-1-17 1,-88-1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BD12-B764-4614-BC86-391BAE625E2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28B1-2554-491D-B226-BCE32FA918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7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5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35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42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57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60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97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52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17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998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79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0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78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34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31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15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97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61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44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9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765550"/>
            <a:ext cx="12192000" cy="309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765550"/>
          </a:xfrm>
          <a:prstGeom prst="rect">
            <a:avLst/>
          </a:prstGeom>
          <a:solidFill>
            <a:srgbClr val="004C9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93776" y="742950"/>
            <a:ext cx="11201400" cy="5542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6200" y="3849688"/>
            <a:ext cx="94488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4C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Name(s)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337733" y="831853"/>
            <a:ext cx="9450000" cy="2798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sm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13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0442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24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7037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130765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pos="2790">
          <p15:clr>
            <a:srgbClr val="FBAE40"/>
          </p15:clr>
        </p15:guide>
        <p15:guide id="6" pos="5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0149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5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8335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4277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4505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562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0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E10AE831-2867-F646-83B4-DA810147BE78}"/>
              </a:ext>
            </a:extLst>
          </p:cNvPr>
          <p:cNvSpPr txBox="1"/>
          <p:nvPr userDrawn="1"/>
        </p:nvSpPr>
        <p:spPr>
          <a:xfrm>
            <a:off x="219600" y="6390591"/>
            <a:ext cx="489047" cy="427215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fld id="{C2010D74-AEB2-4A4B-A2EC-3697475144BD}" type="slidenum">
              <a:rPr lang="en-GB" sz="1400" b="0" kern="1200" smtClean="0">
                <a:solidFill>
                  <a:srgbClr val="004C93"/>
                </a:solidFill>
                <a:latin typeface="+mn-lt"/>
                <a:ea typeface="ＭＳ Ｐゴシック" charset="-128"/>
                <a:cs typeface="Calibri" panose="020F0502020204030204" pitchFamily="34" charset="0"/>
              </a:rPr>
              <a:t>‹#›</a:t>
            </a:fld>
            <a:endParaRPr lang="en-GB" sz="1400" b="0" kern="1200" dirty="0">
              <a:solidFill>
                <a:srgbClr val="004C93"/>
              </a:solidFill>
              <a:latin typeface="+mn-lt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0DD7736-FA16-9041-A930-CE6D748B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08000"/>
            <a:ext cx="11764994" cy="792000"/>
          </a:xfrm>
        </p:spPr>
        <p:txBody>
          <a:bodyPr tIns="36000" bIns="36000">
            <a:noAutofit/>
          </a:bodyPr>
          <a:lstStyle>
            <a:lvl1pPr>
              <a:defRPr lang="de-DE" sz="3600" b="1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noProof="0" dirty="0"/>
          </a:p>
        </p:txBody>
      </p:sp>
      <p:grpSp>
        <p:nvGrpSpPr>
          <p:cNvPr id="22" name="Area C" hidden="1">
            <a:extLst>
              <a:ext uri="{FF2B5EF4-FFF2-40B4-BE49-F238E27FC236}">
                <a16:creationId xmlns:a16="http://schemas.microsoft.com/office/drawing/2014/main" id="{0F8AF86F-DAD4-E648-A096-8E7DDD34F16A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23" name="Element_C">
              <a:extLst>
                <a:ext uri="{FF2B5EF4-FFF2-40B4-BE49-F238E27FC236}">
                  <a16:creationId xmlns:a16="http://schemas.microsoft.com/office/drawing/2014/main" id="{717E5556-728B-D449-9DB4-95716CFA47C0}"/>
                </a:ext>
              </a:extLst>
            </p:cNvPr>
            <p:cNvSpPr/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_C">
              <a:extLst>
                <a:ext uri="{FF2B5EF4-FFF2-40B4-BE49-F238E27FC236}">
                  <a16:creationId xmlns:a16="http://schemas.microsoft.com/office/drawing/2014/main" id="{3331879B-FD0F-4F43-8A20-22FB5D4129E5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C01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Area B" hidden="1">
            <a:extLst>
              <a:ext uri="{FF2B5EF4-FFF2-40B4-BE49-F238E27FC236}">
                <a16:creationId xmlns:a16="http://schemas.microsoft.com/office/drawing/2014/main" id="{5F7337AB-AC00-9A4F-AE65-68CE30482C06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17" name="Element_B">
              <a:extLst>
                <a:ext uri="{FF2B5EF4-FFF2-40B4-BE49-F238E27FC236}">
                  <a16:creationId xmlns:a16="http://schemas.microsoft.com/office/drawing/2014/main" id="{C489C6BB-48D0-214E-8C59-0E82FE5099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_B">
              <a:extLst>
                <a:ext uri="{FF2B5EF4-FFF2-40B4-BE49-F238E27FC236}">
                  <a16:creationId xmlns:a16="http://schemas.microsoft.com/office/drawing/2014/main" id="{96CD414C-3C04-2E4A-897D-68B2E774E954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B02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Design Element: Line">
            <a:extLst>
              <a:ext uri="{FF2B5EF4-FFF2-40B4-BE49-F238E27FC236}">
                <a16:creationId xmlns:a16="http://schemas.microsoft.com/office/drawing/2014/main" id="{78779EE9-EA30-7A40-A4ED-51C6928F2CBA}"/>
              </a:ext>
            </a:extLst>
          </p:cNvPr>
          <p:cNvCxnSpPr>
            <a:cxnSpLocks/>
          </p:cNvCxnSpPr>
          <p:nvPr userDrawn="1"/>
        </p:nvCxnSpPr>
        <p:spPr>
          <a:xfrm>
            <a:off x="215999" y="6342499"/>
            <a:ext cx="117649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esentation Details">
            <a:extLst>
              <a:ext uri="{FF2B5EF4-FFF2-40B4-BE49-F238E27FC236}">
                <a16:creationId xmlns:a16="http://schemas.microsoft.com/office/drawing/2014/main" id="{4D7C228A-EAD6-1667-CBEA-C827F0274DC9}"/>
              </a:ext>
            </a:extLst>
          </p:cNvPr>
          <p:cNvSpPr txBox="1"/>
          <p:nvPr userDrawn="1"/>
        </p:nvSpPr>
        <p:spPr>
          <a:xfrm>
            <a:off x="580104" y="6372000"/>
            <a:ext cx="4995073" cy="485999"/>
          </a:xfrm>
          <a:prstGeom prst="rect">
            <a:avLst/>
          </a:prstGeom>
          <a:noFill/>
        </p:spPr>
        <p:txBody>
          <a:bodyPr wrap="none" lIns="90000" rIns="90000" rtlCol="0" anchor="ctr" anchorCtr="0">
            <a:noAutofit/>
          </a:bodyPr>
          <a:lstStyle/>
          <a:p>
            <a:r>
              <a:rPr lang="en-US" sz="1300" b="1" noProof="0" dirty="0">
                <a:solidFill>
                  <a:srgbClr val="004C93"/>
                </a:solidFill>
              </a:rPr>
              <a:t>MDI Group Meeting | </a:t>
            </a:r>
            <a:r>
              <a:rPr lang="en-US" sz="1200" noProof="0" dirty="0">
                <a:solidFill>
                  <a:srgbClr val="004C93"/>
                </a:solidFill>
              </a:rPr>
              <a:t> 11 November 2024</a:t>
            </a:r>
          </a:p>
        </p:txBody>
      </p:sp>
      <p:sp>
        <p:nvSpPr>
          <p:cNvPr id="7" name="References" hidden="1">
            <a:extLst>
              <a:ext uri="{FF2B5EF4-FFF2-40B4-BE49-F238E27FC236}">
                <a16:creationId xmlns:a16="http://schemas.microsoft.com/office/drawing/2014/main" id="{9F55CC67-CB81-B052-1C1C-EF8D44B1F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023" y="6362393"/>
            <a:ext cx="5313301" cy="485999"/>
          </a:xfrm>
        </p:spPr>
        <p:txBody>
          <a:bodyPr lIns="36000" tIns="18000" rIns="36000" bIns="0">
            <a:normAutofit/>
          </a:bodyPr>
          <a:lstStyle>
            <a:lvl1pPr marL="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Reference 1</a:t>
            </a:r>
          </a:p>
          <a:p>
            <a:pPr lvl="0"/>
            <a:r>
              <a:rPr lang="en-US" noProof="0" dirty="0"/>
              <a:t>Reference 2</a:t>
            </a:r>
          </a:p>
          <a:p>
            <a:pPr lvl="0"/>
            <a:r>
              <a:rPr lang="en-US" noProof="0" dirty="0"/>
              <a:t>Reference 3</a:t>
            </a:r>
          </a:p>
        </p:txBody>
      </p:sp>
    </p:spTree>
    <p:extLst>
      <p:ext uri="{BB962C8B-B14F-4D97-AF65-F5344CB8AC3E}">
        <p14:creationId xmlns:p14="http://schemas.microsoft.com/office/powerpoint/2010/main" val="268814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0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9599" y="5193600"/>
            <a:ext cx="3340800" cy="432000"/>
          </a:xfrm>
        </p:spPr>
        <p:txBody>
          <a:bodyPr anchor="ctr" anchorCtr="0"/>
          <a:lstStyle>
            <a:lvl1pPr algn="ctr">
              <a:defRPr sz="140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31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855049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52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6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753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80000" y="7365485"/>
            <a:ext cx="5712011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245">
          <p15:clr>
            <a:srgbClr val="5ACBF0"/>
          </p15:clr>
        </p15:guide>
        <p15:guide id="4" orient="horz" pos="27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custom/editsample/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custom/editsample/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object/standard-screening-crc-aka-tobias-report-10306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mdi.matinf.pro/object/standard-screening-crc-aka-tobias-report-103066" TargetMode="External"/><Relationship Id="rId4" Type="http://schemas.openxmlformats.org/officeDocument/2006/relationships/hyperlink" Target="https://mdi.matinf.pro/properties/edititem/10306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di.matinf.pro/object/standard-screening-crc-aka-tobias-report-103066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mdi.matinf.pro/rubric/industr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report/unclassifiedsampl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mat-nfdi.eu/fairmat/" TargetMode="External"/><Relationship Id="rId2" Type="http://schemas.openxmlformats.org/officeDocument/2006/relationships/hyperlink" Target="https://www.nfdi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mad-lab.e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nomad-lab.eu/prod/v1/gui/search/entr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nomad-lab.eu/nomad-lab/nomad-oasi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nomad-lab.eu/nomad-lab/noma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fau-lap.github.io/NOMAD-CAMELS/doc/instruments/instruments.html" TargetMode="External"/><Relationship Id="rId3" Type="http://schemas.openxmlformats.org/officeDocument/2006/relationships/hyperlink" Target="https://nomad-lab.eu/nomad-lab/nomad-camels.html" TargetMode="External"/><Relationship Id="rId7" Type="http://schemas.openxmlformats.org/officeDocument/2006/relationships/image" Target="../media/image3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.Dudarev@rub.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dudare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home/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docs.google.com/document/d/1TDtHwtjP4RSXJw6m7jBvtmlSZ4qUBqWD/edit?usp=sharing&amp;ouid=117346421118620353373&amp;rtpof=true&amp;sd=tru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mdi.matinf.pro/vroui" TargetMode="External"/><Relationship Id="rId7" Type="http://schemas.openxmlformats.org/officeDocument/2006/relationships/hyperlink" Target="https://mdi.matinf.pro/home/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docs.google.com/document/d/1TDtHwtjP4RSXJw6m7jBvtmlSZ4qUBqWD/edit?usp=sharing&amp;ouid=117346421118620353373&amp;rtpof=true&amp;sd=true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man.com/download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man.com/download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mdi.matinf.pro/object/standard-screening-crc-aka-tobias-report-103066" TargetMode="External"/><Relationship Id="rId4" Type="http://schemas.openxmlformats.org/officeDocument/2006/relationships/hyperlink" Target="https://mdi.matinf.pro/properties/edititem/10306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6CCD21-E299-5C7E-CA0C-A0E5FDD35A78}"/>
              </a:ext>
            </a:extLst>
          </p:cNvPr>
          <p:cNvSpPr/>
          <p:nvPr/>
        </p:nvSpPr>
        <p:spPr>
          <a:xfrm>
            <a:off x="0" y="5752682"/>
            <a:ext cx="12192000" cy="1105318"/>
          </a:xfrm>
          <a:prstGeom prst="rect">
            <a:avLst/>
          </a:prstGeom>
          <a:solidFill>
            <a:srgbClr val="1736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2F0A855-EB3C-04D6-EFE5-D5946B1C1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3849688"/>
            <a:ext cx="9448800" cy="1022115"/>
          </a:xfrm>
        </p:spPr>
        <p:txBody>
          <a:bodyPr>
            <a:normAutofit/>
          </a:bodyPr>
          <a:lstStyle/>
          <a:p>
            <a:r>
              <a:rPr lang="en-US" dirty="0"/>
              <a:t>Victor </a:t>
            </a:r>
            <a:r>
              <a:rPr lang="en-US" dirty="0" err="1"/>
              <a:t>Dudarev</a:t>
            </a:r>
            <a:endParaRPr lang="en-US" dirty="0"/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1FD4D80D-43CE-4DFC-2871-ED5F1AF6F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142" y="831853"/>
            <a:ext cx="10264877" cy="27987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Data Management System: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API, Workflows, Graphs &amp; More</a:t>
            </a:r>
            <a:endParaRPr lang="de-DE" sz="4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8B0B-DF98-5F00-355E-7ADE055E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1" y="6073677"/>
            <a:ext cx="2114845" cy="552527"/>
          </a:xfrm>
          <a:prstGeom prst="rect">
            <a:avLst/>
          </a:prstGeom>
        </p:spPr>
      </p:pic>
      <p:pic>
        <p:nvPicPr>
          <p:cNvPr id="2" name="Picture 6" descr="Logo Lehrstuhl Materials Discovery">
            <a:extLst>
              <a:ext uri="{FF2B5EF4-FFF2-40B4-BE49-F238E27FC236}">
                <a16:creationId xmlns:a16="http://schemas.microsoft.com/office/drawing/2014/main" id="{F97A00EE-C72C-29D5-F5E3-47568791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1" y="962255"/>
            <a:ext cx="1781894" cy="4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EAC628-C8D8-0840-2D64-3A3BE04D8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74" y="285008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Sample: Air Exposure Time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3"/>
              </a:rPr>
              <a:t>https://mdi.matinf.pro/custom/editsample/0/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2FFC06-2474-64E1-07EB-549F2DB15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7" y="816899"/>
            <a:ext cx="11779064" cy="54488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4564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exposure time workflow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3"/>
              </a:rPr>
              <a:t>https://mdi.matinf.pro/custom/editsample/0/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1D68703A-CBCC-8CC6-8DFA-208981DD8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633" y="2223638"/>
            <a:ext cx="2160588" cy="461665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AA4102-DD82-7F0E-19D9-7938A93B7E2E}"/>
              </a:ext>
            </a:extLst>
          </p:cNvPr>
          <p:cNvSpPr txBox="1"/>
          <p:nvPr/>
        </p:nvSpPr>
        <p:spPr>
          <a:xfrm>
            <a:off x="4966968" y="2086286"/>
            <a:ext cx="1350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prstClr val="black"/>
                </a:solidFill>
              </a:rPr>
              <a:t>Treatment</a:t>
            </a:r>
            <a:r>
              <a:rPr lang="en-US" sz="1600" dirty="0">
                <a:solidFill>
                  <a:prstClr val="black"/>
                </a:solidFill>
              </a:rPr>
              <a:t>:</a:t>
            </a:r>
          </a:p>
          <a:p>
            <a:pPr defTabSz="685800"/>
            <a:endParaRPr lang="en-US" sz="800" dirty="0">
              <a:solidFill>
                <a:prstClr val="black"/>
              </a:solidFill>
            </a:endParaRPr>
          </a:p>
          <a:p>
            <a:pPr defTabSz="685800"/>
            <a:r>
              <a:rPr lang="en-US" sz="1600" dirty="0">
                <a:solidFill>
                  <a:prstClr val="black"/>
                </a:solidFill>
              </a:rPr>
              <a:t>Air exposure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8A9359-3115-E72A-227D-20E7476D6EEE}"/>
              </a:ext>
            </a:extLst>
          </p:cNvPr>
          <p:cNvCxnSpPr>
            <a:cxnSpLocks/>
            <a:stCxn id="20" idx="3"/>
            <a:endCxn id="25" idx="1"/>
          </p:cNvCxnSpPr>
          <p:nvPr/>
        </p:nvCxnSpPr>
        <p:spPr>
          <a:xfrm>
            <a:off x="4192221" y="2454471"/>
            <a:ext cx="2617708" cy="1675"/>
          </a:xfrm>
          <a:prstGeom prst="straightConnector1">
            <a:avLst/>
          </a:prstGeom>
          <a:noFill/>
          <a:ln w="63500" cap="flat" cmpd="sng" algn="ctr">
            <a:solidFill>
              <a:srgbClr val="FF0000">
                <a:alpha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Text Box 10">
            <a:extLst>
              <a:ext uri="{FF2B5EF4-FFF2-40B4-BE49-F238E27FC236}">
                <a16:creationId xmlns:a16="http://schemas.microsoft.com/office/drawing/2014/main" id="{BF253638-C32F-B214-4ABC-D99AD234A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929" y="2225313"/>
            <a:ext cx="2160588" cy="461665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19B4911-20BD-EA3C-B475-D9BE258FA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926" y="4645411"/>
            <a:ext cx="4744885" cy="164108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AFE11B0-F1E0-484D-4F27-B55BA263F0C3}"/>
              </a:ext>
            </a:extLst>
          </p:cNvPr>
          <p:cNvSpPr txBox="1"/>
          <p:nvPr/>
        </p:nvSpPr>
        <p:spPr>
          <a:xfrm>
            <a:off x="1582016" y="1758436"/>
            <a:ext cx="3083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12529"/>
                </a:solidFill>
                <a:effectLst/>
                <a:latin typeface="system-ui"/>
              </a:rPr>
              <a:t>Air exposure time (in total)</a:t>
            </a:r>
            <a:r>
              <a:rPr lang="en-US" b="1" dirty="0">
                <a:solidFill>
                  <a:srgbClr val="212529"/>
                </a:solidFill>
                <a:latin typeface="system-ui"/>
              </a:rPr>
              <a:t>: </a:t>
            </a:r>
            <a:r>
              <a:rPr lang="en-US" b="1" dirty="0">
                <a:solidFill>
                  <a:srgbClr val="00B050"/>
                </a:solidFill>
                <a:latin typeface="system-ui"/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8BEF6D-E7C4-774A-124C-E7B9CD73313F}"/>
              </a:ext>
            </a:extLst>
          </p:cNvPr>
          <p:cNvSpPr txBox="1"/>
          <p:nvPr/>
        </p:nvSpPr>
        <p:spPr>
          <a:xfrm>
            <a:off x="6462277" y="1775754"/>
            <a:ext cx="3083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12529"/>
                </a:solidFill>
                <a:effectLst/>
                <a:latin typeface="system-ui"/>
              </a:rPr>
              <a:t>Air exposure time (in total)</a:t>
            </a:r>
            <a:r>
              <a:rPr lang="en-US" b="1" dirty="0">
                <a:solidFill>
                  <a:srgbClr val="212529"/>
                </a:solidFill>
                <a:latin typeface="system-ui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system-ui"/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E345E-E803-13E9-13E0-D13D60A0479E}"/>
              </a:ext>
            </a:extLst>
          </p:cNvPr>
          <p:cNvSpPr txBox="1"/>
          <p:nvPr/>
        </p:nvSpPr>
        <p:spPr>
          <a:xfrm>
            <a:off x="273817" y="795048"/>
            <a:ext cx="106366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“Air-free” samples:</a:t>
            </a:r>
            <a:r>
              <a:rPr lang="en-US" sz="2200" dirty="0"/>
              <a:t> Air exposure time must be specified for every sample state!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E0128B3-8283-F3DE-F828-FB4D1B336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5560"/>
            <a:ext cx="12192000" cy="415207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2B2C8-7B7E-F614-FDFE-0BD9E69C0D44}"/>
              </a:ext>
            </a:extLst>
          </p:cNvPr>
          <p:cNvGrpSpPr/>
          <p:nvPr/>
        </p:nvGrpSpPr>
        <p:grpSpPr>
          <a:xfrm>
            <a:off x="376672" y="2685180"/>
            <a:ext cx="3414806" cy="1805675"/>
            <a:chOff x="376672" y="2685180"/>
            <a:chExt cx="3414806" cy="18056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FFA8867-DC5E-1649-F12A-6C5D76AC6478}"/>
                </a:ext>
              </a:extLst>
            </p:cNvPr>
            <p:cNvGrpSpPr/>
            <p:nvPr/>
          </p:nvGrpSpPr>
          <p:grpSpPr>
            <a:xfrm>
              <a:off x="2223935" y="2685180"/>
              <a:ext cx="1567543" cy="1805675"/>
              <a:chOff x="3751399" y="3724272"/>
              <a:chExt cx="1567543" cy="1805675"/>
            </a:xfrm>
          </p:grpSpPr>
          <p:sp>
            <p:nvSpPr>
              <p:cNvPr id="13" name="Flowchart: Multidocument 12">
                <a:extLst>
                  <a:ext uri="{FF2B5EF4-FFF2-40B4-BE49-F238E27FC236}">
                    <a16:creationId xmlns:a16="http://schemas.microsoft.com/office/drawing/2014/main" id="{57E125CD-30E2-ADFB-5289-E77ED77894CE}"/>
                  </a:ext>
                </a:extLst>
              </p:cNvPr>
              <p:cNvSpPr/>
              <p:nvPr/>
            </p:nvSpPr>
            <p:spPr>
              <a:xfrm>
                <a:off x="3751399" y="4263854"/>
                <a:ext cx="1567543" cy="1266093"/>
              </a:xfrm>
              <a:prstGeom prst="flowChartMultidocument">
                <a:avLst/>
              </a:prstGeom>
              <a:solidFill>
                <a:srgbClr val="92D05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u="sng" dirty="0" err="1">
                    <a:solidFill>
                      <a:schemeClr val="tx1"/>
                    </a:solidFill>
                  </a:rPr>
                  <a:t>Characterisation</a:t>
                </a:r>
                <a:r>
                  <a:rPr lang="en-US" sz="1300" dirty="0">
                    <a:solidFill>
                      <a:schemeClr val="tx1"/>
                    </a:solidFill>
                  </a:rPr>
                  <a:t>:</a:t>
                </a:r>
                <a:br>
                  <a:rPr lang="en-US" sz="1300" dirty="0">
                    <a:solidFill>
                      <a:schemeClr val="tx1"/>
                    </a:solidFill>
                  </a:rPr>
                </a:br>
                <a:r>
                  <a:rPr lang="en-US" sz="1300" dirty="0">
                    <a:solidFill>
                      <a:schemeClr val="tx1"/>
                    </a:solidFill>
                  </a:rPr>
                  <a:t>XPS, EDX, XRD, Resistance, Bandgap, …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91EFBFE-3618-8246-A4D6-F165280C9D62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4639375" y="3724272"/>
                <a:ext cx="3637" cy="539582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92D050">
                    <a:alpha val="5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9292028-D3DD-CC94-834F-99146DDB7D24}"/>
                </a:ext>
              </a:extLst>
            </p:cNvPr>
            <p:cNvSpPr txBox="1"/>
            <p:nvPr/>
          </p:nvSpPr>
          <p:spPr>
            <a:xfrm>
              <a:off x="376672" y="3275505"/>
              <a:ext cx="181581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characterisation</a:t>
              </a:r>
              <a:r>
                <a:rPr lang="en-US" dirty="0"/>
                <a:t> of a sample that has not seen air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94F2E3-58E4-D58E-32DE-FD43BC8781CF}"/>
              </a:ext>
            </a:extLst>
          </p:cNvPr>
          <p:cNvGrpSpPr/>
          <p:nvPr/>
        </p:nvGrpSpPr>
        <p:grpSpPr>
          <a:xfrm>
            <a:off x="6962043" y="2686860"/>
            <a:ext cx="3581265" cy="1805675"/>
            <a:chOff x="6962043" y="2686860"/>
            <a:chExt cx="3581265" cy="180567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8E0E200-36CA-7E99-A9A7-2E399BD7DD9A}"/>
                </a:ext>
              </a:extLst>
            </p:cNvPr>
            <p:cNvGrpSpPr/>
            <p:nvPr/>
          </p:nvGrpSpPr>
          <p:grpSpPr>
            <a:xfrm>
              <a:off x="6962043" y="2686860"/>
              <a:ext cx="1567543" cy="1805675"/>
              <a:chOff x="7159471" y="3725952"/>
              <a:chExt cx="1567543" cy="1805675"/>
            </a:xfrm>
          </p:grpSpPr>
          <p:sp>
            <p:nvSpPr>
              <p:cNvPr id="27" name="Flowchart: Multidocument 26">
                <a:extLst>
                  <a:ext uri="{FF2B5EF4-FFF2-40B4-BE49-F238E27FC236}">
                    <a16:creationId xmlns:a16="http://schemas.microsoft.com/office/drawing/2014/main" id="{4D8C5791-77ED-330B-799C-E8177B9AFD92}"/>
                  </a:ext>
                </a:extLst>
              </p:cNvPr>
              <p:cNvSpPr/>
              <p:nvPr/>
            </p:nvSpPr>
            <p:spPr>
              <a:xfrm>
                <a:off x="7159471" y="4265534"/>
                <a:ext cx="1567543" cy="1266093"/>
              </a:xfrm>
              <a:prstGeom prst="flowChartMultidocument">
                <a:avLst/>
              </a:prstGeom>
              <a:solidFill>
                <a:srgbClr val="FFC0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u="sng" dirty="0" err="1">
                    <a:solidFill>
                      <a:schemeClr val="tx1"/>
                    </a:solidFill>
                  </a:rPr>
                  <a:t>Characterisation</a:t>
                </a:r>
                <a:r>
                  <a:rPr lang="en-US" sz="1300" dirty="0">
                    <a:solidFill>
                      <a:schemeClr val="tx1"/>
                    </a:solidFill>
                  </a:rPr>
                  <a:t>:</a:t>
                </a:r>
                <a:br>
                  <a:rPr lang="en-US" sz="1300" dirty="0">
                    <a:solidFill>
                      <a:schemeClr val="tx1"/>
                    </a:solidFill>
                  </a:rPr>
                </a:br>
                <a:r>
                  <a:rPr lang="en-US" sz="1300" dirty="0">
                    <a:solidFill>
                      <a:schemeClr val="tx1"/>
                    </a:solidFill>
                  </a:rPr>
                  <a:t>XPS, EDX, XRD, Resistance, Bandgap, …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C2A3086-582D-9DF3-08D4-E386244EB314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>
                <a:off x="8047447" y="3725952"/>
                <a:ext cx="3637" cy="539582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FFC000">
                    <a:alpha val="5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01DC46F-E7F2-169D-15AB-CC338B2F5E9A}"/>
                </a:ext>
              </a:extLst>
            </p:cNvPr>
            <p:cNvSpPr txBox="1"/>
            <p:nvPr/>
          </p:nvSpPr>
          <p:spPr>
            <a:xfrm>
              <a:off x="8727497" y="3272042"/>
              <a:ext cx="181581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characterisation</a:t>
              </a:r>
              <a:r>
                <a:rPr lang="en-US" dirty="0"/>
                <a:t> of a sample that </a:t>
              </a:r>
              <a:r>
                <a:rPr lang="en-US" b="1" dirty="0"/>
                <a:t>has seen air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A7B48B-E252-E9EC-22EC-892BCD03D17F}"/>
              </a:ext>
            </a:extLst>
          </p:cNvPr>
          <p:cNvGrpSpPr/>
          <p:nvPr/>
        </p:nvGrpSpPr>
        <p:grpSpPr>
          <a:xfrm>
            <a:off x="8978961" y="2072431"/>
            <a:ext cx="3192257" cy="780328"/>
            <a:chOff x="8978961" y="2072431"/>
            <a:chExt cx="3192257" cy="780328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127700F-3830-F188-A78A-9251ED191D3F}"/>
                </a:ext>
              </a:extLst>
            </p:cNvPr>
            <p:cNvCxnSpPr>
              <a:cxnSpLocks/>
            </p:cNvCxnSpPr>
            <p:nvPr/>
          </p:nvCxnSpPr>
          <p:spPr>
            <a:xfrm>
              <a:off x="8978961" y="2451008"/>
              <a:ext cx="2617708" cy="1675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BC339C-0C51-9C06-30F6-0FC984C7E4D0}"/>
                </a:ext>
              </a:extLst>
            </p:cNvPr>
            <p:cNvSpPr txBox="1"/>
            <p:nvPr/>
          </p:nvSpPr>
          <p:spPr>
            <a:xfrm>
              <a:off x="11659466" y="2298761"/>
              <a:ext cx="51175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/>
                <a:t>…</a:t>
              </a:r>
              <a:endParaRPr lang="en-US" sz="3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C6FDBE3-1B20-2203-CAC1-CE0B482F4C1F}"/>
                </a:ext>
              </a:extLst>
            </p:cNvPr>
            <p:cNvSpPr txBox="1"/>
            <p:nvPr/>
          </p:nvSpPr>
          <p:spPr>
            <a:xfrm>
              <a:off x="9899186" y="2072431"/>
              <a:ext cx="20191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600" b="1" dirty="0">
                  <a:solidFill>
                    <a:prstClr val="black"/>
                  </a:solidFill>
                </a:rPr>
                <a:t>Next treatment</a:t>
              </a:r>
              <a:r>
                <a:rPr lang="en-US" sz="1600" dirty="0">
                  <a:solidFill>
                    <a:prstClr val="black"/>
                  </a:solidFill>
                </a:rPr>
                <a:t>:</a:t>
              </a:r>
            </a:p>
            <a:p>
              <a:pPr defTabSz="685800"/>
              <a:endParaRPr lang="en-US" sz="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2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5" grpId="0" animBg="1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provided by “Idea or Experiment Plan”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6103877" cy="485999"/>
          </a:xfrm>
        </p:spPr>
        <p:txBody>
          <a:bodyPr>
            <a:normAutofit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3"/>
              </a:rPr>
              <a:t>https://mdi.matinf.pro/object/standard-screening-crc-aka-tobias-report-103066</a:t>
            </a:r>
            <a:endParaRPr lang="en-US" sz="1200" dirty="0">
              <a:solidFill>
                <a:prstClr val="black"/>
              </a:solidFill>
            </a:endParaRPr>
          </a:p>
          <a:p>
            <a:pPr indent="0" defTabSz="914377">
              <a:buNone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E345E-E803-13E9-13E0-D13D60A0479E}"/>
              </a:ext>
            </a:extLst>
          </p:cNvPr>
          <p:cNvSpPr txBox="1"/>
          <p:nvPr/>
        </p:nvSpPr>
        <p:spPr>
          <a:xfrm>
            <a:off x="273817" y="795048"/>
            <a:ext cx="106366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Live monitoring:</a:t>
            </a:r>
            <a:r>
              <a:rPr lang="en-US" sz="2200" dirty="0"/>
              <a:t> how well measurement workflows go to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31D7E-CF52-510A-B9F4-9927B0F18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89" y="1329733"/>
            <a:ext cx="9345329" cy="4344006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9D755D6-DB84-2012-DC1D-FCE7D6C1EAD4}"/>
              </a:ext>
            </a:extLst>
          </p:cNvPr>
          <p:cNvGrpSpPr/>
          <p:nvPr/>
        </p:nvGrpSpPr>
        <p:grpSpPr>
          <a:xfrm>
            <a:off x="7969827" y="874710"/>
            <a:ext cx="4062846" cy="1026826"/>
            <a:chOff x="7969827" y="874710"/>
            <a:chExt cx="4062846" cy="102682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27197AF-C647-7B92-8178-9AE5BC68D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9827" y="1350818"/>
              <a:ext cx="1839191" cy="550718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FBF1D5-F362-5FED-D08C-07739C9187A9}"/>
                </a:ext>
              </a:extLst>
            </p:cNvPr>
            <p:cNvSpPr txBox="1"/>
            <p:nvPr/>
          </p:nvSpPr>
          <p:spPr>
            <a:xfrm>
              <a:off x="9788426" y="874710"/>
              <a:ext cx="224424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Measurements according to the “Idea or Experiment Plan” object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8C566A-7080-7BE1-C5DC-CA20E52AFB7E}"/>
              </a:ext>
            </a:extLst>
          </p:cNvPr>
          <p:cNvGrpSpPr/>
          <p:nvPr/>
        </p:nvGrpSpPr>
        <p:grpSpPr>
          <a:xfrm>
            <a:off x="5561573" y="2242059"/>
            <a:ext cx="6529982" cy="3192387"/>
            <a:chOff x="5561573" y="2242059"/>
            <a:chExt cx="6529982" cy="31923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506393-82A7-8448-0E5E-52872A1CE3BE}"/>
                </a:ext>
              </a:extLst>
            </p:cNvPr>
            <p:cNvSpPr txBox="1"/>
            <p:nvPr/>
          </p:nvSpPr>
          <p:spPr>
            <a:xfrm>
              <a:off x="9847308" y="3146857"/>
              <a:ext cx="224424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Number of objects/documents according to measurement types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10648B8-C373-1B7C-C20F-74511A574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5564" y="3727030"/>
              <a:ext cx="661744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B06AE64-4E3C-11DF-BE47-1132CE0542E3}"/>
                </a:ext>
              </a:extLst>
            </p:cNvPr>
            <p:cNvSpPr/>
            <p:nvPr/>
          </p:nvSpPr>
          <p:spPr>
            <a:xfrm>
              <a:off x="5561573" y="2242059"/>
              <a:ext cx="3634382" cy="3192387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9B4495-65ED-3981-E148-EBB286C1CFC3}"/>
              </a:ext>
            </a:extLst>
          </p:cNvPr>
          <p:cNvGrpSpPr/>
          <p:nvPr/>
        </p:nvGrpSpPr>
        <p:grpSpPr>
          <a:xfrm>
            <a:off x="244739" y="5049982"/>
            <a:ext cx="6259970" cy="1166409"/>
            <a:chOff x="244739" y="5049982"/>
            <a:chExt cx="6259970" cy="11664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026B45-6F5A-32C8-0759-FAB698EA0DA0}"/>
                </a:ext>
              </a:extLst>
            </p:cNvPr>
            <p:cNvSpPr txBox="1"/>
            <p:nvPr/>
          </p:nvSpPr>
          <p:spPr>
            <a:xfrm>
              <a:off x="244739" y="5785504"/>
              <a:ext cx="443673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0</a:t>
              </a:r>
              <a:r>
                <a:rPr lang="en-US" sz="2200" b="1" dirty="0"/>
                <a:t> </a:t>
              </a:r>
              <a:r>
                <a:rPr lang="en-US" sz="2200" dirty="0"/>
                <a:t>– no measurements done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12DD85A-C2C0-A38D-52CA-97D30DF55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1736" y="5049982"/>
              <a:ext cx="3002973" cy="862445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8933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D8D68F7-19BB-1780-F3BF-1BC4BBBD3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57" y="1493314"/>
            <a:ext cx="5571497" cy="36486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131428" y="791742"/>
            <a:ext cx="1206057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Motivation: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set up the workflow </a:t>
            </a:r>
            <a:r>
              <a:rPr lang="en-US" sz="2200" dirty="0">
                <a:solidFill>
                  <a:prstClr val="black"/>
                </a:solidFill>
              </a:rPr>
              <a:t>by defining </a:t>
            </a:r>
            <a:r>
              <a:rPr lang="en-US" sz="2200" dirty="0" err="1">
                <a:solidFill>
                  <a:prstClr val="black"/>
                </a:solidFill>
              </a:rPr>
              <a:t>characterisation</a:t>
            </a:r>
            <a:r>
              <a:rPr lang="en-US" sz="2200" dirty="0">
                <a:solidFill>
                  <a:prstClr val="black"/>
                </a:solidFill>
              </a:rPr>
              <a:t> for the experiment (idea or plan)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										and </a:t>
            </a:r>
            <a:r>
              <a:rPr lang="en-US" sz="2200" i="1" dirty="0">
                <a:solidFill>
                  <a:prstClr val="black"/>
                </a:solidFill>
              </a:rPr>
              <a:t>track the progress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  <a:endParaRPr lang="en-US" sz="2200" b="1" u="sng" dirty="0">
              <a:solidFill>
                <a:prstClr val="black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plan: summary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 fontScale="92500"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4"/>
              </a:rPr>
              <a:t>https://mdi.matinf.pro/properties/edititem/103066</a:t>
            </a:r>
            <a:endParaRPr lang="en-US" sz="1200" dirty="0">
              <a:solidFill>
                <a:prstClr val="black"/>
              </a:solidFill>
            </a:endParaRPr>
          </a:p>
          <a:p>
            <a:pPr indent="0" defTabSz="914377">
              <a:buNone/>
            </a:pPr>
            <a:r>
              <a:rPr lang="en-US" sz="1200" dirty="0">
                <a:hlinkClick r:id="rId5"/>
              </a:rPr>
              <a:t>https://mdi.matinf.pro/object/standard-screening-crc-aka-tobias-report-103066</a:t>
            </a:r>
            <a:endParaRPr lang="en-US" sz="1200" dirty="0"/>
          </a:p>
          <a:p>
            <a:pPr indent="0" defTabSz="914377">
              <a:buNone/>
            </a:pP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BF627-3F4F-2838-9186-1638EFF9F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787" y="3003607"/>
            <a:ext cx="6299606" cy="3175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D82EA13C-0DEC-DD29-DC5E-44DFF0A6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82" y="1269800"/>
            <a:ext cx="2160588" cy="461665"/>
          </a:xfrm>
          <a:prstGeom prst="rect">
            <a:avLst/>
          </a:prstGeom>
          <a:solidFill>
            <a:srgbClr val="FFFF00">
              <a:alpha val="4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Idea or Plan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36">
            <a:extLst>
              <a:ext uri="{FF2B5EF4-FFF2-40B4-BE49-F238E27FC236}">
                <a16:creationId xmlns:a16="http://schemas.microsoft.com/office/drawing/2014/main" id="{FA9A0244-F3AD-928D-747B-C1DD5E468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1363" y="1728316"/>
            <a:ext cx="592852" cy="44212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7" name="Line 36">
            <a:extLst>
              <a:ext uri="{FF2B5EF4-FFF2-40B4-BE49-F238E27FC236}">
                <a16:creationId xmlns:a16="http://schemas.microsoft.com/office/drawing/2014/main" id="{5C0D7844-AEE5-75C2-CC8B-57C9DE310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5948" y="5156479"/>
            <a:ext cx="592852" cy="44212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A080D6-E670-428D-ED3F-FA762C052973}"/>
              </a:ext>
            </a:extLst>
          </p:cNvPr>
          <p:cNvSpPr txBox="1"/>
          <p:nvPr/>
        </p:nvSpPr>
        <p:spPr>
          <a:xfrm>
            <a:off x="121722" y="1784706"/>
            <a:ext cx="618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</a:rPr>
              <a:t>1) Create </a:t>
            </a:r>
            <a:r>
              <a:rPr lang="en-US" dirty="0">
                <a:solidFill>
                  <a:prstClr val="black"/>
                </a:solidFill>
              </a:rPr>
              <a:t>“plan” object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F58952-3AB9-0BCC-17EA-1C3BF02B08A2}"/>
              </a:ext>
            </a:extLst>
          </p:cNvPr>
          <p:cNvSpPr txBox="1"/>
          <p:nvPr/>
        </p:nvSpPr>
        <p:spPr>
          <a:xfrm>
            <a:off x="119743" y="2922757"/>
            <a:ext cx="618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) Define </a:t>
            </a:r>
            <a:r>
              <a:rPr lang="en-US" sz="1800" dirty="0" err="1">
                <a:solidFill>
                  <a:prstClr val="black"/>
                </a:solidFill>
              </a:rPr>
              <a:t>characterisations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A0E510-9D3D-0A0E-598E-662742869EDD}"/>
              </a:ext>
            </a:extLst>
          </p:cNvPr>
          <p:cNvSpPr txBox="1"/>
          <p:nvPr/>
        </p:nvSpPr>
        <p:spPr>
          <a:xfrm>
            <a:off x="94014" y="3953931"/>
            <a:ext cx="618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) Add samples and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>     measurements…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645CAF-7D6D-7CFD-A0A1-A6CAE6C379CB}"/>
              </a:ext>
            </a:extLst>
          </p:cNvPr>
          <p:cNvSpPr txBox="1"/>
          <p:nvPr/>
        </p:nvSpPr>
        <p:spPr>
          <a:xfrm>
            <a:off x="139536" y="5234487"/>
            <a:ext cx="618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sz="1800" dirty="0">
                <a:solidFill>
                  <a:prstClr val="black"/>
                </a:solidFill>
              </a:rPr>
              <a:t>) Monitor workflows via reports in the “plan”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9" grpId="0"/>
      <p:bldP spid="20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interlinking objects</a:t>
            </a:r>
            <a:endParaRPr lang="en-US" sz="1600" dirty="0"/>
          </a:p>
        </p:txBody>
      </p:sp>
      <p:pic>
        <p:nvPicPr>
          <p:cNvPr id="70" name="Picture 6" descr="Directed graph - Wikipedia">
            <a:extLst>
              <a:ext uri="{FF2B5EF4-FFF2-40B4-BE49-F238E27FC236}">
                <a16:creationId xmlns:a16="http://schemas.microsoft.com/office/drawing/2014/main" id="{E9903854-780D-4054-52A2-1925EA84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8" y="1909533"/>
            <a:ext cx="4767623" cy="3158270"/>
          </a:xfrm>
          <a:custGeom>
            <a:avLst/>
            <a:gdLst>
              <a:gd name="connsiteX0" fmla="*/ 0 w 4767623"/>
              <a:gd name="connsiteY0" fmla="*/ 0 h 3158270"/>
              <a:gd name="connsiteX1" fmla="*/ 548277 w 4767623"/>
              <a:gd name="connsiteY1" fmla="*/ 0 h 3158270"/>
              <a:gd name="connsiteX2" fmla="*/ 1001201 w 4767623"/>
              <a:gd name="connsiteY2" fmla="*/ 0 h 3158270"/>
              <a:gd name="connsiteX3" fmla="*/ 1692506 w 4767623"/>
              <a:gd name="connsiteY3" fmla="*/ 0 h 3158270"/>
              <a:gd name="connsiteX4" fmla="*/ 2240783 w 4767623"/>
              <a:gd name="connsiteY4" fmla="*/ 0 h 3158270"/>
              <a:gd name="connsiteX5" fmla="*/ 2789059 w 4767623"/>
              <a:gd name="connsiteY5" fmla="*/ 0 h 3158270"/>
              <a:gd name="connsiteX6" fmla="*/ 3480365 w 4767623"/>
              <a:gd name="connsiteY6" fmla="*/ 0 h 3158270"/>
              <a:gd name="connsiteX7" fmla="*/ 3980965 w 4767623"/>
              <a:gd name="connsiteY7" fmla="*/ 0 h 3158270"/>
              <a:gd name="connsiteX8" fmla="*/ 4767623 w 4767623"/>
              <a:gd name="connsiteY8" fmla="*/ 0 h 3158270"/>
              <a:gd name="connsiteX9" fmla="*/ 4767623 w 4767623"/>
              <a:gd name="connsiteY9" fmla="*/ 589544 h 3158270"/>
              <a:gd name="connsiteX10" fmla="*/ 4767623 w 4767623"/>
              <a:gd name="connsiteY10" fmla="*/ 1052757 h 3158270"/>
              <a:gd name="connsiteX11" fmla="*/ 4767623 w 4767623"/>
              <a:gd name="connsiteY11" fmla="*/ 1579135 h 3158270"/>
              <a:gd name="connsiteX12" fmla="*/ 4767623 w 4767623"/>
              <a:gd name="connsiteY12" fmla="*/ 2137096 h 3158270"/>
              <a:gd name="connsiteX13" fmla="*/ 4767623 w 4767623"/>
              <a:gd name="connsiteY13" fmla="*/ 2568726 h 3158270"/>
              <a:gd name="connsiteX14" fmla="*/ 4767623 w 4767623"/>
              <a:gd name="connsiteY14" fmla="*/ 3158270 h 3158270"/>
              <a:gd name="connsiteX15" fmla="*/ 4171670 w 4767623"/>
              <a:gd name="connsiteY15" fmla="*/ 3158270 h 3158270"/>
              <a:gd name="connsiteX16" fmla="*/ 3575717 w 4767623"/>
              <a:gd name="connsiteY16" fmla="*/ 3158270 h 3158270"/>
              <a:gd name="connsiteX17" fmla="*/ 2884412 w 4767623"/>
              <a:gd name="connsiteY17" fmla="*/ 3158270 h 3158270"/>
              <a:gd name="connsiteX18" fmla="*/ 2288459 w 4767623"/>
              <a:gd name="connsiteY18" fmla="*/ 3158270 h 3158270"/>
              <a:gd name="connsiteX19" fmla="*/ 1835535 w 4767623"/>
              <a:gd name="connsiteY19" fmla="*/ 3158270 h 3158270"/>
              <a:gd name="connsiteX20" fmla="*/ 1334934 w 4767623"/>
              <a:gd name="connsiteY20" fmla="*/ 3158270 h 3158270"/>
              <a:gd name="connsiteX21" fmla="*/ 643629 w 4767623"/>
              <a:gd name="connsiteY21" fmla="*/ 3158270 h 3158270"/>
              <a:gd name="connsiteX22" fmla="*/ 0 w 4767623"/>
              <a:gd name="connsiteY22" fmla="*/ 3158270 h 3158270"/>
              <a:gd name="connsiteX23" fmla="*/ 0 w 4767623"/>
              <a:gd name="connsiteY23" fmla="*/ 2695057 h 3158270"/>
              <a:gd name="connsiteX24" fmla="*/ 0 w 4767623"/>
              <a:gd name="connsiteY24" fmla="*/ 2200261 h 3158270"/>
              <a:gd name="connsiteX25" fmla="*/ 0 w 4767623"/>
              <a:gd name="connsiteY25" fmla="*/ 1768631 h 3158270"/>
              <a:gd name="connsiteX26" fmla="*/ 0 w 4767623"/>
              <a:gd name="connsiteY26" fmla="*/ 1337001 h 3158270"/>
              <a:gd name="connsiteX27" fmla="*/ 0 w 4767623"/>
              <a:gd name="connsiteY27" fmla="*/ 779040 h 3158270"/>
              <a:gd name="connsiteX28" fmla="*/ 0 w 4767623"/>
              <a:gd name="connsiteY28" fmla="*/ 0 h 315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67623" h="3158270" extrusionOk="0">
                <a:moveTo>
                  <a:pt x="0" y="0"/>
                </a:moveTo>
                <a:cubicBezTo>
                  <a:pt x="246402" y="-31262"/>
                  <a:pt x="425575" y="10317"/>
                  <a:pt x="548277" y="0"/>
                </a:cubicBezTo>
                <a:cubicBezTo>
                  <a:pt x="670979" y="-10317"/>
                  <a:pt x="891403" y="32197"/>
                  <a:pt x="1001201" y="0"/>
                </a:cubicBezTo>
                <a:cubicBezTo>
                  <a:pt x="1110999" y="-32197"/>
                  <a:pt x="1505604" y="44523"/>
                  <a:pt x="1692506" y="0"/>
                </a:cubicBezTo>
                <a:cubicBezTo>
                  <a:pt x="1879409" y="-44523"/>
                  <a:pt x="2032421" y="31308"/>
                  <a:pt x="2240783" y="0"/>
                </a:cubicBezTo>
                <a:cubicBezTo>
                  <a:pt x="2449145" y="-31308"/>
                  <a:pt x="2612527" y="4326"/>
                  <a:pt x="2789059" y="0"/>
                </a:cubicBezTo>
                <a:cubicBezTo>
                  <a:pt x="2965591" y="-4326"/>
                  <a:pt x="3156141" y="12542"/>
                  <a:pt x="3480365" y="0"/>
                </a:cubicBezTo>
                <a:cubicBezTo>
                  <a:pt x="3804589" y="-12542"/>
                  <a:pt x="3757684" y="37155"/>
                  <a:pt x="3980965" y="0"/>
                </a:cubicBezTo>
                <a:cubicBezTo>
                  <a:pt x="4204246" y="-37155"/>
                  <a:pt x="4409079" y="85041"/>
                  <a:pt x="4767623" y="0"/>
                </a:cubicBezTo>
                <a:cubicBezTo>
                  <a:pt x="4782979" y="147534"/>
                  <a:pt x="4746084" y="326249"/>
                  <a:pt x="4767623" y="589544"/>
                </a:cubicBezTo>
                <a:cubicBezTo>
                  <a:pt x="4789162" y="852839"/>
                  <a:pt x="4730620" y="938804"/>
                  <a:pt x="4767623" y="1052757"/>
                </a:cubicBezTo>
                <a:cubicBezTo>
                  <a:pt x="4804626" y="1166710"/>
                  <a:pt x="4706335" y="1433757"/>
                  <a:pt x="4767623" y="1579135"/>
                </a:cubicBezTo>
                <a:cubicBezTo>
                  <a:pt x="4828911" y="1724513"/>
                  <a:pt x="4718962" y="1874944"/>
                  <a:pt x="4767623" y="2137096"/>
                </a:cubicBezTo>
                <a:cubicBezTo>
                  <a:pt x="4816284" y="2399248"/>
                  <a:pt x="4736530" y="2393039"/>
                  <a:pt x="4767623" y="2568726"/>
                </a:cubicBezTo>
                <a:cubicBezTo>
                  <a:pt x="4798716" y="2744413"/>
                  <a:pt x="4700550" y="2893788"/>
                  <a:pt x="4767623" y="3158270"/>
                </a:cubicBezTo>
                <a:cubicBezTo>
                  <a:pt x="4491441" y="3197297"/>
                  <a:pt x="4305094" y="3099971"/>
                  <a:pt x="4171670" y="3158270"/>
                </a:cubicBezTo>
                <a:cubicBezTo>
                  <a:pt x="4038246" y="3216569"/>
                  <a:pt x="3695675" y="3133084"/>
                  <a:pt x="3575717" y="3158270"/>
                </a:cubicBezTo>
                <a:cubicBezTo>
                  <a:pt x="3455759" y="3183456"/>
                  <a:pt x="3037700" y="3076854"/>
                  <a:pt x="2884412" y="3158270"/>
                </a:cubicBezTo>
                <a:cubicBezTo>
                  <a:pt x="2731125" y="3239686"/>
                  <a:pt x="2466519" y="3109405"/>
                  <a:pt x="2288459" y="3158270"/>
                </a:cubicBezTo>
                <a:cubicBezTo>
                  <a:pt x="2110399" y="3207135"/>
                  <a:pt x="1958881" y="3120419"/>
                  <a:pt x="1835535" y="3158270"/>
                </a:cubicBezTo>
                <a:cubicBezTo>
                  <a:pt x="1712189" y="3196121"/>
                  <a:pt x="1459967" y="3140864"/>
                  <a:pt x="1334934" y="3158270"/>
                </a:cubicBezTo>
                <a:cubicBezTo>
                  <a:pt x="1209901" y="3175676"/>
                  <a:pt x="955068" y="3079885"/>
                  <a:pt x="643629" y="3158270"/>
                </a:cubicBezTo>
                <a:cubicBezTo>
                  <a:pt x="332190" y="3236655"/>
                  <a:pt x="312377" y="3102824"/>
                  <a:pt x="0" y="3158270"/>
                </a:cubicBezTo>
                <a:cubicBezTo>
                  <a:pt x="-26128" y="2962719"/>
                  <a:pt x="39298" y="2914854"/>
                  <a:pt x="0" y="2695057"/>
                </a:cubicBezTo>
                <a:cubicBezTo>
                  <a:pt x="-39298" y="2475260"/>
                  <a:pt x="10330" y="2419482"/>
                  <a:pt x="0" y="2200261"/>
                </a:cubicBezTo>
                <a:cubicBezTo>
                  <a:pt x="-10330" y="1981040"/>
                  <a:pt x="45200" y="1893882"/>
                  <a:pt x="0" y="1768631"/>
                </a:cubicBezTo>
                <a:cubicBezTo>
                  <a:pt x="-45200" y="1643380"/>
                  <a:pt x="11739" y="1515737"/>
                  <a:pt x="0" y="1337001"/>
                </a:cubicBezTo>
                <a:cubicBezTo>
                  <a:pt x="-11739" y="1158265"/>
                  <a:pt x="45351" y="996970"/>
                  <a:pt x="0" y="779040"/>
                </a:cubicBezTo>
                <a:cubicBezTo>
                  <a:pt x="-45351" y="561110"/>
                  <a:pt x="53042" y="331050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D2AD2C-5AEF-A168-78DB-299533B27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508" y="1818410"/>
            <a:ext cx="5496838" cy="3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always think about object connections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7CA74-7F19-FBFC-6F39-5B3209345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8" y="1472755"/>
            <a:ext cx="6897063" cy="2229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BC51FA-4FF5-066F-453A-72FC433875B4}"/>
              </a:ext>
            </a:extLst>
          </p:cNvPr>
          <p:cNvSpPr txBox="1"/>
          <p:nvPr/>
        </p:nvSpPr>
        <p:spPr>
          <a:xfrm>
            <a:off x="131428" y="791742"/>
            <a:ext cx="12060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In Project:</a:t>
            </a:r>
            <a:r>
              <a:rPr lang="en-US" sz="2200" dirty="0">
                <a:solidFill>
                  <a:prstClr val="black"/>
                </a:solidFill>
              </a:rPr>
              <a:t> add unlinked objects.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  <a:hlinkClick r:id="rId4"/>
              </a:rPr>
              <a:t>https://mdi.matinf.pro/rubric/industry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421279-06EA-8C44-F5F7-60DB0D5E8FCF}"/>
              </a:ext>
            </a:extLst>
          </p:cNvPr>
          <p:cNvGrpSpPr/>
          <p:nvPr/>
        </p:nvGrpSpPr>
        <p:grpSpPr>
          <a:xfrm>
            <a:off x="127962" y="4092589"/>
            <a:ext cx="12064037" cy="2177187"/>
            <a:chOff x="127962" y="4092589"/>
            <a:chExt cx="12064037" cy="21771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CA07CE-45C6-32C2-F0B1-1435F37EF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23" y="4849424"/>
              <a:ext cx="6735115" cy="14194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5EE5D1-5CD8-0963-740A-49B6966FC310}"/>
                </a:ext>
              </a:extLst>
            </p:cNvPr>
            <p:cNvSpPr txBox="1"/>
            <p:nvPr/>
          </p:nvSpPr>
          <p:spPr>
            <a:xfrm>
              <a:off x="127962" y="4092589"/>
              <a:ext cx="12064037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>
                <a:spcAft>
                  <a:spcPts val="600"/>
                </a:spcAft>
              </a:pPr>
              <a:r>
                <a:rPr lang="en-US" sz="2200" b="1" u="sng" dirty="0">
                  <a:solidFill>
                    <a:prstClr val="black"/>
                  </a:solidFill>
                </a:rPr>
                <a:t>In Object (under associated objects):</a:t>
              </a:r>
              <a:r>
                <a:rPr lang="en-US" sz="2200" dirty="0">
                  <a:solidFill>
                    <a:prstClr val="black"/>
                  </a:solidFill>
                </a:rPr>
                <a:t> add </a:t>
              </a:r>
              <a:r>
                <a:rPr lang="en-US" sz="2200" u="sng" dirty="0">
                  <a:solidFill>
                    <a:prstClr val="black"/>
                  </a:solidFill>
                </a:rPr>
                <a:t>linked</a:t>
              </a:r>
              <a:r>
                <a:rPr lang="en-US" sz="2200" dirty="0">
                  <a:solidFill>
                    <a:prstClr val="black"/>
                  </a:solidFill>
                </a:rPr>
                <a:t> objects.</a:t>
              </a:r>
            </a:p>
            <a:p>
              <a:pPr defTabSz="914377">
                <a:spcAft>
                  <a:spcPts val="600"/>
                </a:spcAft>
              </a:pPr>
              <a:r>
                <a:rPr lang="en-US" sz="1400" dirty="0">
                  <a:hlinkClick r:id="rId6"/>
                </a:rPr>
                <a:t>https://mdi.matinf.pro/object/standard-screening-crc-aka-tobias-report-103066</a:t>
              </a:r>
              <a:endParaRPr lang="en-US" sz="14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4AF2F9-A430-B954-0F01-1D31353E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42736" y="4559629"/>
              <a:ext cx="3800327" cy="171014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A3C9EA4-1234-FA02-2E5E-708137272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1593" y="2029811"/>
            <a:ext cx="3761866" cy="1670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81F999-F630-8B43-6244-806A91B47455}"/>
              </a:ext>
            </a:extLst>
          </p:cNvPr>
          <p:cNvCxnSpPr>
            <a:cxnSpLocks/>
          </p:cNvCxnSpPr>
          <p:nvPr/>
        </p:nvCxnSpPr>
        <p:spPr>
          <a:xfrm flipV="1">
            <a:off x="4810991" y="2223655"/>
            <a:ext cx="3491345" cy="91440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60000"/>
              </a:srgb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4795D4-F9FB-78D1-8F53-33D971525E55}"/>
              </a:ext>
            </a:extLst>
          </p:cNvPr>
          <p:cNvGrpSpPr/>
          <p:nvPr/>
        </p:nvGrpSpPr>
        <p:grpSpPr>
          <a:xfrm>
            <a:off x="4605771" y="1062244"/>
            <a:ext cx="2688647" cy="1961511"/>
            <a:chOff x="4605771" y="1062244"/>
            <a:chExt cx="2688647" cy="19615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2153E-D06A-95F5-4964-FAA8E6F892CD}"/>
                </a:ext>
              </a:extLst>
            </p:cNvPr>
            <p:cNvSpPr txBox="1"/>
            <p:nvPr/>
          </p:nvSpPr>
          <p:spPr>
            <a:xfrm>
              <a:off x="4605771" y="1062244"/>
              <a:ext cx="268864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u="sng" dirty="0">
                  <a:solidFill>
                    <a:srgbClr val="FF0000"/>
                  </a:solidFill>
                </a:rPr>
                <a:t>Add “top level” objects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C52D182-1666-D626-15DE-09D98DC4FC4F}"/>
                </a:ext>
              </a:extLst>
            </p:cNvPr>
            <p:cNvCxnSpPr>
              <a:cxnSpLocks/>
            </p:cNvCxnSpPr>
            <p:nvPr/>
          </p:nvCxnSpPr>
          <p:spPr>
            <a:xfrm>
              <a:off x="4790209" y="1454727"/>
              <a:ext cx="0" cy="1569028"/>
            </a:xfrm>
            <a:prstGeom prst="straightConnector1">
              <a:avLst/>
            </a:prstGeom>
            <a:noFill/>
            <a:ln w="63500" cap="flat" cmpd="sng" algn="ctr">
              <a:solidFill>
                <a:srgbClr val="FFC00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71B87B-40FE-86F5-2EBB-DD20B86D592C}"/>
              </a:ext>
            </a:extLst>
          </p:cNvPr>
          <p:cNvGrpSpPr/>
          <p:nvPr/>
        </p:nvGrpSpPr>
        <p:grpSpPr>
          <a:xfrm>
            <a:off x="6785264" y="3926671"/>
            <a:ext cx="4499263" cy="1746765"/>
            <a:chOff x="6785264" y="3926671"/>
            <a:chExt cx="4499263" cy="17467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FD62F1-599F-6431-8A9C-0847E065FF4D}"/>
                </a:ext>
              </a:extLst>
            </p:cNvPr>
            <p:cNvSpPr txBox="1"/>
            <p:nvPr/>
          </p:nvSpPr>
          <p:spPr>
            <a:xfrm>
              <a:off x="7262379" y="3926671"/>
              <a:ext cx="40221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u="sng" dirty="0">
                  <a:solidFill>
                    <a:srgbClr val="FF0000"/>
                  </a:solidFill>
                </a:rPr>
                <a:t>Add “children/dependent” objects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0B9FF5E-9869-DD90-4DC3-953450DBD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5264" y="4298374"/>
              <a:ext cx="900545" cy="1375062"/>
            </a:xfrm>
            <a:prstGeom prst="straightConnector1">
              <a:avLst/>
            </a:prstGeom>
            <a:noFill/>
            <a:ln w="63500" cap="flat" cmpd="sng" algn="ctr">
              <a:solidFill>
                <a:srgbClr val="FFC00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CD3D3A-732B-C07B-7323-F52E5B2E7295}"/>
              </a:ext>
            </a:extLst>
          </p:cNvPr>
          <p:cNvGrpSpPr/>
          <p:nvPr/>
        </p:nvGrpSpPr>
        <p:grpSpPr>
          <a:xfrm>
            <a:off x="6836735" y="759699"/>
            <a:ext cx="5762846" cy="2398171"/>
            <a:chOff x="6836735" y="759699"/>
            <a:chExt cx="5762846" cy="23981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135BBD-CA3B-C38B-FEC8-9988EE742E66}"/>
                </a:ext>
              </a:extLst>
            </p:cNvPr>
            <p:cNvSpPr txBox="1"/>
            <p:nvPr/>
          </p:nvSpPr>
          <p:spPr>
            <a:xfrm>
              <a:off x="8151627" y="759699"/>
              <a:ext cx="44479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u="sng" dirty="0">
                  <a:solidFill>
                    <a:srgbClr val="FF0000"/>
                  </a:solidFill>
                </a:rPr>
                <a:t>Replace with “Idea or Experiment Plan”?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CD8C5A1-F422-560F-B26E-0325A76AA5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6735" y="1116419"/>
              <a:ext cx="1382232" cy="2041451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2">
                  <a:lumMod val="75000"/>
                  <a:alpha val="6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33B76-5826-3C54-64AA-00D6E970C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 fontScale="92500"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4"/>
              </a:rPr>
              <a:t>https://mdi.matinf.pro/rubric/industry </a:t>
            </a:r>
            <a:endParaRPr lang="en-US" sz="1200" dirty="0">
              <a:solidFill>
                <a:prstClr val="black"/>
              </a:solidFill>
            </a:endParaRPr>
          </a:p>
          <a:p>
            <a:pPr indent="0" defTabSz="914377">
              <a:buNone/>
            </a:pPr>
            <a:r>
              <a:rPr lang="en-US" sz="1200" dirty="0">
                <a:hlinkClick r:id="rId6"/>
              </a:rPr>
              <a:t>https://mdi.matinf.pro/object/standard-screening-crc-aka-tobias-report-103066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27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Unclassified samples: these should not exist anymore…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7F275-26B9-E692-7CD4-C19783366B50}"/>
              </a:ext>
            </a:extLst>
          </p:cNvPr>
          <p:cNvSpPr txBox="1"/>
          <p:nvPr/>
        </p:nvSpPr>
        <p:spPr>
          <a:xfrm>
            <a:off x="200026" y="999897"/>
            <a:ext cx="119919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Goal: </a:t>
            </a:r>
            <a:r>
              <a:rPr lang="en-US" sz="2500" dirty="0"/>
              <a:t>all samples should have a parent “Idea or Experiment Plan” / “Request for synthesis”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5C28B-43E0-2201-D315-E8B48DD7E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https://mdi.matinf.pro/report/unclassifiedsamples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D4D25-8E84-BE3B-75B5-0F001409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94" y="1503737"/>
            <a:ext cx="10983052" cy="47856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169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2FA53C-E86D-EF00-BE13-3EE0C13B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7" y="1180080"/>
            <a:ext cx="6754168" cy="2191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Oriented</a:t>
            </a:r>
            <a:r>
              <a:rPr lang="en-US" dirty="0"/>
              <a:t> Graph: </a:t>
            </a:r>
            <a:r>
              <a:rPr lang="en-US" u="sng" dirty="0"/>
              <a:t>interlink</a:t>
            </a:r>
            <a:r>
              <a:rPr lang="en-US" dirty="0"/>
              <a:t> &amp; </a:t>
            </a:r>
            <a:r>
              <a:rPr lang="en-US" u="sng" dirty="0"/>
              <a:t>don’t mess up </a:t>
            </a:r>
            <a:r>
              <a:rPr lang="en-US" dirty="0"/>
              <a:t>with directions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9490B-867E-1521-91D0-1B974C1BDC00}"/>
              </a:ext>
            </a:extLst>
          </p:cNvPr>
          <p:cNvSpPr txBox="1"/>
          <p:nvPr/>
        </p:nvSpPr>
        <p:spPr>
          <a:xfrm>
            <a:off x="148818" y="717096"/>
            <a:ext cx="4263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In all objects:</a:t>
            </a:r>
            <a:endParaRPr lang="en-US" sz="2200" b="1" dirty="0">
              <a:solidFill>
                <a:prstClr val="black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D785B1-26E2-3286-AFEA-81308B70D10A}"/>
              </a:ext>
            </a:extLst>
          </p:cNvPr>
          <p:cNvGrpSpPr/>
          <p:nvPr/>
        </p:nvGrpSpPr>
        <p:grpSpPr>
          <a:xfrm>
            <a:off x="6781797" y="2090940"/>
            <a:ext cx="5614555" cy="430887"/>
            <a:chOff x="6937662" y="2090940"/>
            <a:chExt cx="5614555" cy="430887"/>
          </a:xfrm>
        </p:grpSpPr>
        <p:sp>
          <p:nvSpPr>
            <p:cNvPr id="9" name="Line 36">
              <a:extLst>
                <a:ext uri="{FF2B5EF4-FFF2-40B4-BE49-F238E27FC236}">
                  <a16:creationId xmlns:a16="http://schemas.microsoft.com/office/drawing/2014/main" id="{F2B34EA1-D72D-DDC6-356E-3A1299C7D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7662" y="2344884"/>
              <a:ext cx="883228" cy="10391"/>
            </a:xfrm>
            <a:prstGeom prst="line">
              <a:avLst/>
            </a:prstGeom>
            <a:noFill/>
            <a:ln w="63500">
              <a:solidFill>
                <a:srgbClr val="0070C0">
                  <a:alpha val="50000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77"/>
              <a:endParaRPr lang="ru-RU" sz="1351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032558-6C92-1D62-A798-DF3FEC311E87}"/>
                </a:ext>
              </a:extLst>
            </p:cNvPr>
            <p:cNvSpPr txBox="1"/>
            <p:nvPr/>
          </p:nvSpPr>
          <p:spPr>
            <a:xfrm>
              <a:off x="7837340" y="2090940"/>
              <a:ext cx="471487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>
                <a:spcAft>
                  <a:spcPts val="600"/>
                </a:spcAft>
              </a:pPr>
              <a:r>
                <a:rPr lang="en-US" sz="2200" b="1" dirty="0">
                  <a:solidFill>
                    <a:prstClr val="black"/>
                  </a:solidFill>
                </a:rPr>
                <a:t>Add a new (child) object + association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B3F9612-FF08-00E7-2FFE-D80FEBF1B5CA}"/>
              </a:ext>
            </a:extLst>
          </p:cNvPr>
          <p:cNvSpPr txBox="1"/>
          <p:nvPr/>
        </p:nvSpPr>
        <p:spPr>
          <a:xfrm>
            <a:off x="7671087" y="1218107"/>
            <a:ext cx="44758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dirty="0">
                <a:solidFill>
                  <a:prstClr val="black"/>
                </a:solidFill>
              </a:rPr>
              <a:t>Control associated objects</a:t>
            </a:r>
            <a:r>
              <a:rPr lang="ru-RU" sz="2200" b="1" dirty="0">
                <a:solidFill>
                  <a:prstClr val="black"/>
                </a:solidFill>
              </a:rPr>
              <a:t> (</a:t>
            </a:r>
            <a:r>
              <a:rPr lang="en-US" sz="2200" b="1" dirty="0">
                <a:solidFill>
                  <a:prstClr val="black"/>
                </a:solidFill>
              </a:rPr>
              <a:t>children</a:t>
            </a:r>
            <a:r>
              <a:rPr lang="ru-RU" sz="2200" b="1" dirty="0">
                <a:solidFill>
                  <a:prstClr val="black"/>
                </a:solidFill>
              </a:rPr>
              <a:t>)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53" name="Line 36">
            <a:extLst>
              <a:ext uri="{FF2B5EF4-FFF2-40B4-BE49-F238E27FC236}">
                <a16:creationId xmlns:a16="http://schemas.microsoft.com/office/drawing/2014/main" id="{158F1BE9-624F-080B-BF8C-E6358859F2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8332" y="1447802"/>
            <a:ext cx="883228" cy="10391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6" name="Flowchart: Multidocument 15">
            <a:extLst>
              <a:ext uri="{FF2B5EF4-FFF2-40B4-BE49-F238E27FC236}">
                <a16:creationId xmlns:a16="http://schemas.microsoft.com/office/drawing/2014/main" id="{56188E4F-3240-EFC4-5CAE-63B65B64F5CE}"/>
              </a:ext>
            </a:extLst>
          </p:cNvPr>
          <p:cNvSpPr/>
          <p:nvPr/>
        </p:nvSpPr>
        <p:spPr>
          <a:xfrm>
            <a:off x="5445116" y="5032782"/>
            <a:ext cx="1683047" cy="1266093"/>
          </a:xfrm>
          <a:prstGeom prst="flowChartMultidocumen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u="sng" dirty="0" err="1">
                <a:solidFill>
                  <a:schemeClr val="tx1"/>
                </a:solidFill>
              </a:rPr>
              <a:t>Characterisations</a:t>
            </a:r>
            <a:r>
              <a:rPr lang="en-US" sz="1300" dirty="0">
                <a:solidFill>
                  <a:schemeClr val="tx1"/>
                </a:solidFill>
              </a:rPr>
              <a:t>: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EDX, XRD, Resistance, Bandgap, 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153032-ECC2-047C-C99A-CBC91329EF5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398522" y="4493200"/>
            <a:ext cx="3905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4BD8AA-149E-58FE-4679-FC0ADCEBCC20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4265890" y="4506914"/>
            <a:ext cx="1005044" cy="401411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Text Box 10">
            <a:extLst>
              <a:ext uri="{FF2B5EF4-FFF2-40B4-BE49-F238E27FC236}">
                <a16:creationId xmlns:a16="http://schemas.microsoft.com/office/drawing/2014/main" id="{D21C99D8-90B3-159A-278A-BFEDF67C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814" y="4031658"/>
            <a:ext cx="2160588" cy="461665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BDC884-2E79-D49F-8981-99CF6CFBBA3E}"/>
              </a:ext>
            </a:extLst>
          </p:cNvPr>
          <p:cNvCxnSpPr>
            <a:cxnSpLocks/>
          </p:cNvCxnSpPr>
          <p:nvPr/>
        </p:nvCxnSpPr>
        <p:spPr>
          <a:xfrm>
            <a:off x="4258254" y="3787261"/>
            <a:ext cx="1020327" cy="265194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Text Box 10">
            <a:extLst>
              <a:ext uri="{FF2B5EF4-FFF2-40B4-BE49-F238E27FC236}">
                <a16:creationId xmlns:a16="http://schemas.microsoft.com/office/drawing/2014/main" id="{0D67CD13-2DC2-54F2-D954-319B9645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302" y="4523604"/>
            <a:ext cx="2160588" cy="769441"/>
          </a:xfrm>
          <a:prstGeom prst="rect">
            <a:avLst/>
          </a:prstGeom>
          <a:solidFill>
            <a:srgbClr val="FFC000">
              <a:alpha val="4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sz="2200" b="1" dirty="0">
                <a:solidFill>
                  <a:schemeClr val="tx1"/>
                </a:solidFill>
                <a:latin typeface="Arial" panose="020B0604020202020204" pitchFamily="34" charset="0"/>
              </a:rPr>
              <a:t>Request for Synthesis</a:t>
            </a:r>
            <a:endParaRPr lang="ru-RU" altLang="ru-RU" sz="2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ED4F5684-6BAE-3B31-0B16-E4FBE12B4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963" y="3545065"/>
            <a:ext cx="2160588" cy="461665"/>
          </a:xfrm>
          <a:prstGeom prst="rect">
            <a:avLst/>
          </a:prstGeom>
          <a:solidFill>
            <a:srgbClr val="FFFF00">
              <a:alpha val="4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Idea or Plan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3EFEF510-A75C-D744-958A-3B122F329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350" y="4029974"/>
            <a:ext cx="2160588" cy="461665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Synthesis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29F21B5-005D-A526-4756-14665052C807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7424018" y="4260807"/>
            <a:ext cx="1033332" cy="972"/>
          </a:xfrm>
          <a:prstGeom prst="straightConnector1">
            <a:avLst/>
          </a:prstGeom>
          <a:noFill/>
          <a:ln w="63500" cap="flat" cmpd="sng" algn="ctr">
            <a:solidFill>
              <a:srgbClr val="FF000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Flowchart: Multidocument 63">
            <a:extLst>
              <a:ext uri="{FF2B5EF4-FFF2-40B4-BE49-F238E27FC236}">
                <a16:creationId xmlns:a16="http://schemas.microsoft.com/office/drawing/2014/main" id="{1F311FC5-FCA9-3AF4-147C-F276179D338B}"/>
              </a:ext>
            </a:extLst>
          </p:cNvPr>
          <p:cNvSpPr/>
          <p:nvPr/>
        </p:nvSpPr>
        <p:spPr>
          <a:xfrm>
            <a:off x="7810777" y="5029318"/>
            <a:ext cx="1683047" cy="1266093"/>
          </a:xfrm>
          <a:prstGeom prst="flowChartMultidocumen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u="sng" dirty="0">
                <a:solidFill>
                  <a:schemeClr val="tx1"/>
                </a:solidFill>
              </a:rPr>
              <a:t>342</a:t>
            </a:r>
            <a:br>
              <a:rPr lang="en-US" sz="1300" u="sng" dirty="0">
                <a:solidFill>
                  <a:schemeClr val="tx1"/>
                </a:solidFill>
              </a:rPr>
            </a:br>
            <a:r>
              <a:rPr lang="en-US" sz="1300" u="sng" dirty="0">
                <a:solidFill>
                  <a:schemeClr val="tx1"/>
                </a:solidFill>
              </a:rPr>
              <a:t>x </a:t>
            </a:r>
            <a:br>
              <a:rPr lang="en-US" sz="1300" u="sng" dirty="0">
                <a:solidFill>
                  <a:schemeClr val="tx1"/>
                </a:solidFill>
              </a:rPr>
            </a:br>
            <a:r>
              <a:rPr lang="en-US" sz="1300" u="sng" dirty="0">
                <a:solidFill>
                  <a:schemeClr val="tx1"/>
                </a:solidFill>
              </a:rPr>
              <a:t>Compositions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F905747-41B4-D566-2B89-861917A66AB3}"/>
              </a:ext>
            </a:extLst>
          </p:cNvPr>
          <p:cNvCxnSpPr>
            <a:cxnSpLocks/>
          </p:cNvCxnSpPr>
          <p:nvPr/>
        </p:nvCxnSpPr>
        <p:spPr>
          <a:xfrm>
            <a:off x="7398326" y="4499264"/>
            <a:ext cx="665019" cy="540327"/>
          </a:xfrm>
          <a:prstGeom prst="straightConnector1">
            <a:avLst/>
          </a:prstGeom>
          <a:noFill/>
          <a:ln w="63500" cap="flat" cmpd="sng" algn="ctr">
            <a:solidFill>
              <a:srgbClr val="92D05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EE0A2A-9576-5003-70FF-FAEA7E8D3E53}"/>
              </a:ext>
            </a:extLst>
          </p:cNvPr>
          <p:cNvSpPr txBox="1"/>
          <p:nvPr/>
        </p:nvSpPr>
        <p:spPr>
          <a:xfrm>
            <a:off x="92251" y="1479812"/>
            <a:ext cx="269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F0000"/>
                </a:solidFill>
              </a:rPr>
              <a:t>Child</a:t>
            </a:r>
            <a:r>
              <a:rPr lang="en-US" sz="1800" b="1" dirty="0">
                <a:solidFill>
                  <a:srgbClr val="FF0000"/>
                </a:solidFill>
              </a:rPr>
              <a:t> objects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C3EF3-9991-CF01-1F9B-19EB39F2C49D}"/>
              </a:ext>
            </a:extLst>
          </p:cNvPr>
          <p:cNvSpPr txBox="1"/>
          <p:nvPr/>
        </p:nvSpPr>
        <p:spPr>
          <a:xfrm>
            <a:off x="74529" y="2589142"/>
            <a:ext cx="269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F0000"/>
                </a:solidFill>
              </a:rPr>
              <a:t>Parent</a:t>
            </a:r>
            <a:r>
              <a:rPr lang="en-US" sz="1800" b="1" dirty="0">
                <a:solidFill>
                  <a:srgbClr val="FF0000"/>
                </a:solidFill>
              </a:rPr>
              <a:t> objects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 animBg="1"/>
      <p:bldP spid="16" grpId="0" animBg="1"/>
      <p:bldP spid="23" grpId="0" animBg="1"/>
      <p:bldP spid="33" grpId="0" animBg="1"/>
      <p:bldP spid="37" grpId="0" animBg="1"/>
      <p:bldP spid="60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RDMS Quiz: do you know graph good enough</a:t>
            </a:r>
            <a:r>
              <a:rPr lang="ru-RU" dirty="0"/>
              <a:t>?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852D4-3605-C52B-9AFA-E8D6C86092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014"/>
          <a:stretch/>
        </p:blipFill>
        <p:spPr>
          <a:xfrm>
            <a:off x="251754" y="2264888"/>
            <a:ext cx="4985264" cy="229584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E2E79711-8515-FBCC-E9EE-5A378FD84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589" y="1558621"/>
            <a:ext cx="2160588" cy="461665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36">
            <a:extLst>
              <a:ext uri="{FF2B5EF4-FFF2-40B4-BE49-F238E27FC236}">
                <a16:creationId xmlns:a16="http://schemas.microsoft.com/office/drawing/2014/main" id="{270B85A8-3C8F-0137-C3C5-8D740C91E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4226" y="2026229"/>
            <a:ext cx="10392" cy="935182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1A94C1A-6EAC-FBEA-41FE-0A3FB284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518" y="2937150"/>
            <a:ext cx="2160588" cy="461665"/>
          </a:xfrm>
          <a:prstGeom prst="rect">
            <a:avLst/>
          </a:prstGeom>
          <a:solidFill>
            <a:schemeClr val="bg1">
              <a:lumMod val="50000"/>
              <a:alpha val="30196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???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36">
            <a:extLst>
              <a:ext uri="{FF2B5EF4-FFF2-40B4-BE49-F238E27FC236}">
                <a16:creationId xmlns:a16="http://schemas.microsoft.com/office/drawing/2014/main" id="{0B72CBB7-23FB-A6C1-D235-1B094A592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764" y="3404759"/>
            <a:ext cx="10392" cy="935182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3" name="Flowchart: Multidocument 22">
            <a:extLst>
              <a:ext uri="{FF2B5EF4-FFF2-40B4-BE49-F238E27FC236}">
                <a16:creationId xmlns:a16="http://schemas.microsoft.com/office/drawing/2014/main" id="{9F29A716-93D9-3E86-4CAA-E8FC69E90C88}"/>
              </a:ext>
            </a:extLst>
          </p:cNvPr>
          <p:cNvSpPr/>
          <p:nvPr/>
        </p:nvSpPr>
        <p:spPr>
          <a:xfrm>
            <a:off x="7866052" y="4327880"/>
            <a:ext cx="2057264" cy="1266093"/>
          </a:xfrm>
          <a:prstGeom prst="flowChartMultidocument">
            <a:avLst/>
          </a:prstGeom>
          <a:solidFill>
            <a:srgbClr val="0070C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Composition_1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Composition_342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7F275-26B9-E692-7CD4-C19783366B50}"/>
              </a:ext>
            </a:extLst>
          </p:cNvPr>
          <p:cNvSpPr txBox="1"/>
          <p:nvPr/>
        </p:nvSpPr>
        <p:spPr>
          <a:xfrm>
            <a:off x="200026" y="999897"/>
            <a:ext cx="609426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Task: </a:t>
            </a:r>
            <a:r>
              <a:rPr lang="en-US" sz="2500" dirty="0"/>
              <a:t>guess the object type by its associations</a:t>
            </a:r>
          </a:p>
          <a:p>
            <a:endParaRPr lang="en-US" sz="2500" dirty="0"/>
          </a:p>
          <a:p>
            <a:r>
              <a:rPr lang="en-US" sz="2500" b="1" dirty="0"/>
              <a:t>Type</a:t>
            </a:r>
            <a:r>
              <a:rPr lang="en-US" sz="2500" dirty="0"/>
              <a:t>: ???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5C28B-43E0-2201-D315-E8B48DD7E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8855A387-F1CD-E887-121B-3B551DB19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056" y="2944077"/>
            <a:ext cx="216058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EDX CSV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2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4FAC-A229-BE91-C371-F6BE5036D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pcoming Events - FAIR-DI">
            <a:extLst>
              <a:ext uri="{FF2B5EF4-FFF2-40B4-BE49-F238E27FC236}">
                <a16:creationId xmlns:a16="http://schemas.microsoft.com/office/drawing/2014/main" id="{D944CF84-9171-4708-ED29-79212EC18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1"/>
            <a:ext cx="12197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7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83822-08D7-C286-B58E-77398B2FAE25}"/>
              </a:ext>
            </a:extLst>
          </p:cNvPr>
          <p:cNvSpPr txBox="1"/>
          <p:nvPr/>
        </p:nvSpPr>
        <p:spPr>
          <a:xfrm>
            <a:off x="0" y="1144764"/>
            <a:ext cx="117867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Data acquisition API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Typical workflow: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Idea or experiment plan (+</a:t>
            </a:r>
            <a:r>
              <a:rPr lang="en-US" sz="3200" dirty="0" err="1"/>
              <a:t>characterisation</a:t>
            </a:r>
            <a:r>
              <a:rPr lang="en-US" sz="3200" dirty="0"/>
              <a:t> types)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Request for synthesis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Samples / </a:t>
            </a:r>
            <a:r>
              <a:rPr lang="en-US" sz="3200" dirty="0" err="1"/>
              <a:t>characterisation</a:t>
            </a:r>
            <a:r>
              <a:rPr lang="en-US" sz="3200" dirty="0"/>
              <a:t> </a:t>
            </a:r>
            <a:r>
              <a:rPr lang="en-US" sz="3200" dirty="0" err="1"/>
              <a:t>w.r.t.</a:t>
            </a:r>
            <a:r>
              <a:rPr lang="en-US" sz="3200" dirty="0"/>
              <a:t> air exposure time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Report in “Idea or Experiment Plan”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Graph: on importance of edges orientation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FAIR-DI Conference (</a:t>
            </a:r>
            <a:r>
              <a:rPr lang="de-DE" sz="3200" dirty="0" err="1"/>
              <a:t>FAIRmat</a:t>
            </a:r>
            <a:r>
              <a:rPr lang="de-DE" sz="3200" dirty="0"/>
              <a:t> </a:t>
            </a:r>
            <a:r>
              <a:rPr lang="de-DE" sz="3200" dirty="0" err="1"/>
              <a:t>overview</a:t>
            </a:r>
            <a:r>
              <a:rPr lang="de-DE" sz="3200" dirty="0"/>
              <a:t>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8911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84E7-A2FD-F334-DE72-450AC830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What are </a:t>
            </a:r>
            <a:r>
              <a:rPr lang="de" dirty="0">
                <a:solidFill>
                  <a:srgbClr val="45556A"/>
                </a:solidFill>
              </a:rPr>
              <a:t>nfdi</a:t>
            </a:r>
            <a:r>
              <a:rPr lang="de" dirty="0"/>
              <a:t> / </a:t>
            </a:r>
            <a:r>
              <a:rPr lang="de" dirty="0">
                <a:solidFill>
                  <a:srgbClr val="FF331C"/>
                </a:solidFill>
              </a:rPr>
              <a:t>FAIRmat</a:t>
            </a:r>
            <a:r>
              <a:rPr lang="de" dirty="0"/>
              <a:t> / </a:t>
            </a:r>
            <a:r>
              <a:rPr lang="de" dirty="0">
                <a:solidFill>
                  <a:srgbClr val="2A4CDF"/>
                </a:solidFill>
              </a:rPr>
              <a:t>NOMAD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4FAC-A229-BE91-C371-F6BE5036D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2"/>
              </a:rPr>
              <a:t>https://www.nfdi.de/</a:t>
            </a:r>
            <a:endParaRPr lang="en-US" dirty="0"/>
          </a:p>
          <a:p>
            <a:pPr indent="0">
              <a:buNone/>
            </a:pPr>
            <a:r>
              <a:rPr lang="en-US" dirty="0">
                <a:hlinkClick r:id="rId3"/>
              </a:rPr>
              <a:t>https://www.fairmat-nfdi.eu/fairmat/</a:t>
            </a:r>
            <a:endParaRPr lang="en-US" dirty="0"/>
          </a:p>
          <a:p>
            <a:pPr indent="0">
              <a:buNone/>
            </a:pPr>
            <a:r>
              <a:rPr lang="en-US" dirty="0">
                <a:hlinkClick r:id="rId4"/>
              </a:rPr>
              <a:t>https://nomad-lab.eu/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13" name="Google Shape;355;p54">
            <a:extLst>
              <a:ext uri="{FF2B5EF4-FFF2-40B4-BE49-F238E27FC236}">
                <a16:creationId xmlns:a16="http://schemas.microsoft.com/office/drawing/2014/main" id="{FEFDF37A-9452-FE43-C5DA-9174BF66D903}"/>
              </a:ext>
            </a:extLst>
          </p:cNvPr>
          <p:cNvSpPr/>
          <p:nvPr/>
        </p:nvSpPr>
        <p:spPr>
          <a:xfrm>
            <a:off x="721449" y="1253124"/>
            <a:ext cx="3640993" cy="3640993"/>
          </a:xfrm>
          <a:prstGeom prst="ellipse">
            <a:avLst/>
          </a:prstGeom>
          <a:solidFill>
            <a:srgbClr val="45556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" name="Google Shape;356;p54">
            <a:extLst>
              <a:ext uri="{FF2B5EF4-FFF2-40B4-BE49-F238E27FC236}">
                <a16:creationId xmlns:a16="http://schemas.microsoft.com/office/drawing/2014/main" id="{45EBF32E-87B7-76CF-2DE0-1E0680C820A4}"/>
              </a:ext>
            </a:extLst>
          </p:cNvPr>
          <p:cNvSpPr/>
          <p:nvPr/>
        </p:nvSpPr>
        <p:spPr>
          <a:xfrm>
            <a:off x="1341439" y="1983950"/>
            <a:ext cx="2392468" cy="2392468"/>
          </a:xfrm>
          <a:prstGeom prst="ellipse">
            <a:avLst/>
          </a:prstGeom>
          <a:solidFill>
            <a:srgbClr val="FF331C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58;p54">
            <a:extLst>
              <a:ext uri="{FF2B5EF4-FFF2-40B4-BE49-F238E27FC236}">
                <a16:creationId xmlns:a16="http://schemas.microsoft.com/office/drawing/2014/main" id="{07448882-6255-81C1-68C7-396FD596074C}"/>
              </a:ext>
            </a:extLst>
          </p:cNvPr>
          <p:cNvSpPr/>
          <p:nvPr/>
        </p:nvSpPr>
        <p:spPr>
          <a:xfrm>
            <a:off x="1978160" y="2710775"/>
            <a:ext cx="1152684" cy="1152684"/>
          </a:xfrm>
          <a:prstGeom prst="ellipse">
            <a:avLst/>
          </a:prstGeom>
          <a:solidFill>
            <a:srgbClr val="2A4CDF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NOMAD</a:t>
            </a:r>
            <a:endParaRPr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" name="Google Shape;359;p54">
            <a:extLst>
              <a:ext uri="{FF2B5EF4-FFF2-40B4-BE49-F238E27FC236}">
                <a16:creationId xmlns:a16="http://schemas.microsoft.com/office/drawing/2014/main" id="{0E2F6C7F-F08F-1D74-D4D2-BF9FE58C040D}"/>
              </a:ext>
            </a:extLst>
          </p:cNvPr>
          <p:cNvSpPr txBox="1"/>
          <p:nvPr/>
        </p:nvSpPr>
        <p:spPr>
          <a:xfrm>
            <a:off x="1696936" y="2167299"/>
            <a:ext cx="169243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sz="20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" name="Google Shape;360;p54">
            <a:extLst>
              <a:ext uri="{FF2B5EF4-FFF2-40B4-BE49-F238E27FC236}">
                <a16:creationId xmlns:a16="http://schemas.microsoft.com/office/drawing/2014/main" id="{40147E3A-D803-B561-363D-60B9A60504D3}"/>
              </a:ext>
            </a:extLst>
          </p:cNvPr>
          <p:cNvSpPr txBox="1"/>
          <p:nvPr/>
        </p:nvSpPr>
        <p:spPr>
          <a:xfrm>
            <a:off x="1676154" y="1352249"/>
            <a:ext cx="169243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nfdi</a:t>
            </a:r>
            <a:endParaRPr sz="20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" name="Google Shape;361;p54">
            <a:extLst>
              <a:ext uri="{FF2B5EF4-FFF2-40B4-BE49-F238E27FC236}">
                <a16:creationId xmlns:a16="http://schemas.microsoft.com/office/drawing/2014/main" id="{F0DFDD28-6726-EA3C-1FB2-F2C6C13B0985}"/>
              </a:ext>
            </a:extLst>
          </p:cNvPr>
          <p:cNvSpPr txBox="1"/>
          <p:nvPr/>
        </p:nvSpPr>
        <p:spPr>
          <a:xfrm>
            <a:off x="5153891" y="993353"/>
            <a:ext cx="6671128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 dirty="0">
                <a:solidFill>
                  <a:srgbClr val="45556A"/>
                </a:solidFill>
                <a:latin typeface="Titillium Web"/>
                <a:ea typeface="Titillium Web"/>
                <a:cs typeface="Titillium Web"/>
                <a:sym typeface="Titillium Web"/>
              </a:rPr>
              <a:t>nfdi</a:t>
            </a:r>
            <a:r>
              <a:rPr lang="de" sz="2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Nationale Forschungsdaten Infrastructure, </a:t>
            </a:r>
            <a:r>
              <a:rPr lang="de" sz="2200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2"/>
              </a:rPr>
              <a:t>link</a:t>
            </a:r>
            <a:endParaRPr sz="22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dirty="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(national research data infrastructure)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Titillium Web"/>
                <a:ea typeface="Titillium Web"/>
                <a:cs typeface="Titillium Web"/>
                <a:sym typeface="Titillium Web"/>
              </a:rPr>
              <a:t>Numbers: 27 </a:t>
            </a:r>
            <a:r>
              <a:rPr lang="de" sz="2200" dirty="0">
                <a:latin typeface="Titillium Web"/>
                <a:ea typeface="Titillium Web"/>
                <a:cs typeface="Titillium Web"/>
                <a:sym typeface="Titillium Web"/>
              </a:rPr>
              <a:t>nfdi consortia…</a:t>
            </a:r>
            <a:endParaRPr sz="22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" name="Google Shape;362;p54">
            <a:extLst>
              <a:ext uri="{FF2B5EF4-FFF2-40B4-BE49-F238E27FC236}">
                <a16:creationId xmlns:a16="http://schemas.microsoft.com/office/drawing/2014/main" id="{70358540-34C9-12F9-586A-8638C2D1550D}"/>
              </a:ext>
            </a:extLst>
          </p:cNvPr>
          <p:cNvSpPr txBox="1"/>
          <p:nvPr/>
        </p:nvSpPr>
        <p:spPr>
          <a:xfrm>
            <a:off x="5143500" y="2513887"/>
            <a:ext cx="6639955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 dirty="0">
                <a:solidFill>
                  <a:srgbClr val="FF331C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r>
              <a:rPr lang="de" sz="2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lang="de" sz="2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de" sz="2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nfdi consortium for </a:t>
            </a:r>
            <a:r>
              <a:rPr lang="de" sz="2200" b="1" dirty="0">
                <a:solidFill>
                  <a:schemeClr val="dk1"/>
                </a:solidFill>
                <a:highlight>
                  <a:srgbClr val="D9D9D9"/>
                </a:highlight>
                <a:latin typeface="Titillium Web"/>
                <a:ea typeface="Titillium Web"/>
                <a:cs typeface="Titillium Web"/>
                <a:sym typeface="Titillium Web"/>
              </a:rPr>
              <a:t>FAIR mat</a:t>
            </a:r>
            <a:r>
              <a:rPr lang="de" sz="2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erials science data, </a:t>
            </a:r>
            <a:r>
              <a:rPr lang="de" sz="2200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link</a:t>
            </a:r>
            <a:endParaRPr sz="22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dirty="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(FAIR: findable, accessible, interoperable, re-usable)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dirty="0">
                <a:latin typeface="Titillium Web"/>
                <a:ea typeface="Titillium Web"/>
                <a:cs typeface="Titillium Web"/>
                <a:sym typeface="Titillium Web"/>
              </a:rPr>
              <a:t>Some numbers: </a:t>
            </a:r>
            <a:r>
              <a:rPr lang="en-US" sz="2200" dirty="0">
                <a:latin typeface="Titillium Web"/>
                <a:ea typeface="Titillium Web"/>
                <a:cs typeface="Titillium Web"/>
                <a:sym typeface="Titillium Web"/>
              </a:rPr>
              <a:t>~</a:t>
            </a:r>
            <a:r>
              <a:rPr lang="de" sz="2200" dirty="0">
                <a:latin typeface="Titillium Web"/>
                <a:ea typeface="Titillium Web"/>
                <a:cs typeface="Titillium Web"/>
                <a:sym typeface="Titillium Web"/>
              </a:rPr>
              <a:t>60 PIs, ~30 Developers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363;p54">
            <a:extLst>
              <a:ext uri="{FF2B5EF4-FFF2-40B4-BE49-F238E27FC236}">
                <a16:creationId xmlns:a16="http://schemas.microsoft.com/office/drawing/2014/main" id="{A0A40D23-3559-0E50-F9B4-01DF6829930E}"/>
              </a:ext>
            </a:extLst>
          </p:cNvPr>
          <p:cNvSpPr txBox="1"/>
          <p:nvPr/>
        </p:nvSpPr>
        <p:spPr>
          <a:xfrm>
            <a:off x="5164282" y="4408995"/>
            <a:ext cx="6785263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b="1" dirty="0">
                <a:solidFill>
                  <a:srgbClr val="2A4CDF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NOMAD</a:t>
            </a:r>
            <a:r>
              <a:rPr lang="de" sz="22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a web-based service and software for managing FAIR materials science data, </a:t>
            </a:r>
            <a:r>
              <a:rPr lang="de" sz="2200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link</a:t>
            </a:r>
            <a:endParaRPr sz="22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200" dirty="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 uses NOMAD to build a federated infrastructure of connected NOMAD installations</a:t>
            </a:r>
          </a:p>
          <a:p>
            <a:r>
              <a:rPr lang="de" sz="2200" dirty="0">
                <a:latin typeface="Titillium Web"/>
                <a:ea typeface="Titillium Web"/>
                <a:cs typeface="Titillium Web"/>
                <a:sym typeface="Titillium Web"/>
              </a:rPr>
              <a:t>Some numbers: ~18M </a:t>
            </a:r>
            <a:r>
              <a:rPr lang="en-US" sz="2200" dirty="0">
                <a:latin typeface="Titillium Web"/>
                <a:ea typeface="Titillium Web"/>
                <a:cs typeface="Titillium Web"/>
                <a:sym typeface="Titillium Web"/>
              </a:rPr>
              <a:t>entries (110 TB uploaded files)</a:t>
            </a:r>
            <a:endParaRPr lang="de" sz="22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29124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4FAC-A229-BE91-C371-F6BE5036D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2"/>
              </a:rPr>
              <a:t>https://nomad-lab.eu/prod/v1/gui/search/entries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43AF2FA5-F2B9-56DC-D6B0-0E28CE49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NOMAD</a:t>
            </a:r>
          </a:p>
        </p:txBody>
      </p:sp>
      <p:pic>
        <p:nvPicPr>
          <p:cNvPr id="2054" name="Picture 6" descr="Our Story - FAIR-DI">
            <a:extLst>
              <a:ext uri="{FF2B5EF4-FFF2-40B4-BE49-F238E27FC236}">
                <a16:creationId xmlns:a16="http://schemas.microsoft.com/office/drawing/2014/main" id="{25A907E8-FCB0-D0C4-06C9-BDC81ED9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805" y="81396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mad screenshot">
            <a:extLst>
              <a:ext uri="{FF2B5EF4-FFF2-40B4-BE49-F238E27FC236}">
                <a16:creationId xmlns:a16="http://schemas.microsoft.com/office/drawing/2014/main" id="{7185EB2B-10F8-776D-B966-6D064810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8" y="750743"/>
            <a:ext cx="66675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EE50C76-EF5C-B53C-1669-3F3EA7F9A719}"/>
              </a:ext>
            </a:extLst>
          </p:cNvPr>
          <p:cNvSpPr txBox="1"/>
          <p:nvPr/>
        </p:nvSpPr>
        <p:spPr>
          <a:xfrm>
            <a:off x="7182713" y="2337185"/>
            <a:ext cx="4798003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An open and free service that lets you manage, share, and publish data.</a:t>
            </a:r>
          </a:p>
          <a:p>
            <a:pPr algn="l"/>
            <a:endParaRPr lang="en-US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Privately manage a limited number of uploads (afaik 10)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Publish data </a:t>
            </a:r>
            <a:r>
              <a:rPr lang="en-US" b="0" i="0" u="sng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to the whole community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Archive your data and obtain a </a:t>
            </a:r>
            <a:r>
              <a:rPr lang="en-US" b="0" i="0" u="sng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DOI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Use without any installation or hosting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Access all published data</a:t>
            </a:r>
          </a:p>
        </p:txBody>
      </p:sp>
    </p:spTree>
    <p:extLst>
      <p:ext uri="{BB962C8B-B14F-4D97-AF65-F5344CB8AC3E}">
        <p14:creationId xmlns:p14="http://schemas.microsoft.com/office/powerpoint/2010/main" val="3929631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84E7-A2FD-F334-DE72-450AC830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8A67"/>
                </a:solidFill>
                <a:effectLst/>
                <a:latin typeface="Titillium Web" panose="00000500000000000000" pitchFamily="2" charset="0"/>
              </a:rPr>
              <a:t>NOMAD Oasis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4FAC-A229-BE91-C371-F6BE5036D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2"/>
              </a:rPr>
              <a:t>https://nomad-lab.eu/nomad-lab/nomad-oasis.html</a:t>
            </a:r>
            <a:endParaRPr lang="en-US" dirty="0"/>
          </a:p>
        </p:txBody>
      </p:sp>
      <p:pic>
        <p:nvPicPr>
          <p:cNvPr id="2050" name="Picture 2" descr="nomad oasis data infrastructure">
            <a:extLst>
              <a:ext uri="{FF2B5EF4-FFF2-40B4-BE49-F238E27FC236}">
                <a16:creationId xmlns:a16="http://schemas.microsoft.com/office/drawing/2014/main" id="{75BC208F-659F-25A1-6DEC-942B456F5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0" y="1387185"/>
            <a:ext cx="5114924" cy="35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7D2142-26CB-B961-C0A4-FF3D90D5A229}"/>
              </a:ext>
            </a:extLst>
          </p:cNvPr>
          <p:cNvSpPr txBox="1"/>
          <p:nvPr/>
        </p:nvSpPr>
        <p:spPr>
          <a:xfrm>
            <a:off x="241589" y="807665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NOMAD Oasis lets you create your own NOMAD.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A95401-F094-0339-2773-5037740F2671}"/>
              </a:ext>
            </a:extLst>
          </p:cNvPr>
          <p:cNvSpPr txBox="1"/>
          <p:nvPr/>
        </p:nvSpPr>
        <p:spPr>
          <a:xfrm>
            <a:off x="251980" y="5099111"/>
            <a:ext cx="6094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Reasons to use:</a:t>
            </a:r>
          </a:p>
          <a:p>
            <a:pPr marL="342900" indent="-342900">
              <a:buAutoNum type="arabicParenR"/>
            </a:pP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Privacy</a:t>
            </a:r>
            <a:endParaRPr lang="ru-RU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Unrestricted </a:t>
            </a:r>
            <a:r>
              <a:rPr lang="ru-RU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(</a:t>
            </a: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local</a:t>
            </a:r>
            <a:r>
              <a:rPr lang="ru-RU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) </a:t>
            </a: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storage</a:t>
            </a:r>
            <a:endParaRPr lang="ru-RU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b="1" i="0" dirty="0" err="1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Customisation</a:t>
            </a:r>
            <a:endParaRPr lang="en-US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701E3-407A-7CB2-866E-D0ECA8060BCF}"/>
              </a:ext>
            </a:extLst>
          </p:cNvPr>
          <p:cNvGrpSpPr/>
          <p:nvPr/>
        </p:nvGrpSpPr>
        <p:grpSpPr>
          <a:xfrm>
            <a:off x="7479709" y="1870638"/>
            <a:ext cx="4470001" cy="3618587"/>
            <a:chOff x="7479709" y="1870638"/>
            <a:chExt cx="4470001" cy="3618587"/>
          </a:xfrm>
        </p:grpSpPr>
        <p:pic>
          <p:nvPicPr>
            <p:cNvPr id="19" name="Google Shape;369;p55">
              <a:extLst>
                <a:ext uri="{FF2B5EF4-FFF2-40B4-BE49-F238E27FC236}">
                  <a16:creationId xmlns:a16="http://schemas.microsoft.com/office/drawing/2014/main" id="{24FA7B36-C435-D355-7D96-227C08FBCE6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79709" y="1870638"/>
              <a:ext cx="4470001" cy="3102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5E5721-5634-0F6F-6FE6-D85570886593}"/>
                </a:ext>
              </a:extLst>
            </p:cNvPr>
            <p:cNvSpPr txBox="1"/>
            <p:nvPr/>
          </p:nvSpPr>
          <p:spPr>
            <a:xfrm>
              <a:off x="7910080" y="5119893"/>
              <a:ext cx="3675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1D1D1D"/>
                  </a:solidFill>
                  <a:effectLst/>
                  <a:latin typeface="Titillium Web" panose="00000500000000000000" pitchFamily="2" charset="0"/>
                </a:rPr>
                <a:t>Publish to NOMAD (coming soon)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2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4FAC-A229-BE91-C371-F6BE5036D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2"/>
              </a:rPr>
              <a:t>https://nomad-lab.eu/nomad-lab/nomad.html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88BD8B-ED13-ADB9-1635-29BABE4D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NORTH: </a:t>
            </a:r>
            <a:r>
              <a:rPr lang="en-US" u="sng" dirty="0"/>
              <a:t>NO</a:t>
            </a:r>
            <a:r>
              <a:rPr lang="en-US" dirty="0"/>
              <a:t>MAD </a:t>
            </a:r>
            <a:r>
              <a:rPr lang="en-US" u="sng" dirty="0"/>
              <a:t>R</a:t>
            </a:r>
            <a:r>
              <a:rPr lang="en-US" dirty="0"/>
              <a:t>emote </a:t>
            </a:r>
            <a:r>
              <a:rPr lang="en-US" u="sng" dirty="0"/>
              <a:t>T</a:t>
            </a:r>
            <a:r>
              <a:rPr lang="en-US" dirty="0"/>
              <a:t>ools </a:t>
            </a:r>
            <a:r>
              <a:rPr lang="en-US" u="sng" dirty="0"/>
              <a:t>H</a:t>
            </a:r>
            <a:r>
              <a:rPr lang="en-US" dirty="0"/>
              <a:t>ub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DAE08-F5EC-F1FB-EF9F-47AA0D2E5D95}"/>
              </a:ext>
            </a:extLst>
          </p:cNvPr>
          <p:cNvSpPr txBox="1"/>
          <p:nvPr/>
        </p:nvSpPr>
        <p:spPr>
          <a:xfrm>
            <a:off x="241589" y="1556087"/>
            <a:ext cx="10606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The NOMAD Remote Tools Hub (NORTH) allows you to run containerized tools and </a:t>
            </a:r>
            <a:r>
              <a:rPr lang="en-US" b="0" i="0" dirty="0" err="1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Jupyter</a:t>
            </a: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notebooks directly on your data.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Use </a:t>
            </a:r>
            <a:r>
              <a:rPr lang="en-US" b="0" i="0" dirty="0" err="1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JupyterLab</a:t>
            </a: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to access and modify files in NOMAD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Run predefined notebooks for machine learning in the AI Toolkit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All data is available via API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D4BCE-045C-4B5C-0A2A-F9028D90D0DB}"/>
              </a:ext>
            </a:extLst>
          </p:cNvPr>
          <p:cNvSpPr txBox="1"/>
          <p:nvPr/>
        </p:nvSpPr>
        <p:spPr>
          <a:xfrm>
            <a:off x="231197" y="942748"/>
            <a:ext cx="60942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Analysis tools</a:t>
            </a:r>
            <a:endParaRPr lang="en-US" sz="2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BC36871-B944-8597-43FF-36F8C661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38055"/>
            <a:ext cx="45053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ject Jupyter | JupyterHub">
            <a:extLst>
              <a:ext uri="{FF2B5EF4-FFF2-40B4-BE49-F238E27FC236}">
                <a16:creationId xmlns:a16="http://schemas.microsoft.com/office/drawing/2014/main" id="{4AF75BFD-8B06-6186-A909-9516EC596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52" y="3579092"/>
            <a:ext cx="3866284" cy="166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6F1C75-34CF-DADF-F442-170D2859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64" r="28399"/>
          <a:stretch/>
        </p:blipFill>
        <p:spPr>
          <a:xfrm>
            <a:off x="7912918" y="6369627"/>
            <a:ext cx="4279082" cy="488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6884E7-A2FD-F334-DE72-450AC830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BF8A36"/>
                </a:solidFill>
                <a:effectLst/>
                <a:latin typeface="Titillium Web" panose="00000500000000000000" pitchFamily="2" charset="0"/>
              </a:rPr>
              <a:t>NOMAD CAMELS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4FAC-A229-BE91-C371-F6BE5036D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3629" y="6382601"/>
            <a:ext cx="3081950" cy="32031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>
                <a:hlinkClick r:id="rId3"/>
              </a:rPr>
              <a:t>https://nomad-lab.eu/nomad-lab/nomad-camels.html</a:t>
            </a: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5122" name="Picture 2" descr="nomad camels elements">
            <a:extLst>
              <a:ext uri="{FF2B5EF4-FFF2-40B4-BE49-F238E27FC236}">
                <a16:creationId xmlns:a16="http://schemas.microsoft.com/office/drawing/2014/main" id="{43D405E6-A21A-FF3B-EC9A-2F56F3040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1" y="1807755"/>
            <a:ext cx="5573918" cy="386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46AEF-E1DF-C3D6-C58F-5D0EAEFF4354}"/>
              </a:ext>
            </a:extLst>
          </p:cNvPr>
          <p:cNvSpPr txBox="1"/>
          <p:nvPr/>
        </p:nvSpPr>
        <p:spPr>
          <a:xfrm>
            <a:off x="241588" y="1214690"/>
            <a:ext cx="8507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Control instruments, run measurement protocols, and record FAIR data!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477F6-CB2D-13C1-86DB-9F09D5AE8FF8}"/>
              </a:ext>
            </a:extLst>
          </p:cNvPr>
          <p:cNvSpPr txBox="1"/>
          <p:nvPr/>
        </p:nvSpPr>
        <p:spPr>
          <a:xfrm>
            <a:off x="272760" y="5852452"/>
            <a:ext cx="811270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CAMELS is an open-source python package (distributed via </a:t>
            </a:r>
            <a:r>
              <a:rPr lang="en-US" sz="1700" b="0" i="0" dirty="0" err="1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PyPI</a:t>
            </a:r>
            <a:r>
              <a:rPr lang="en-US" sz="1700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).</a:t>
            </a:r>
            <a:endParaRPr lang="en-US" sz="1700" dirty="0"/>
          </a:p>
        </p:txBody>
      </p:sp>
      <p:pic>
        <p:nvPicPr>
          <p:cNvPr id="5124" name="Picture 4" descr="LabVIEW - Wikipedia">
            <a:extLst>
              <a:ext uri="{FF2B5EF4-FFF2-40B4-BE49-F238E27FC236}">
                <a16:creationId xmlns:a16="http://schemas.microsoft.com/office/drawing/2014/main" id="{1DDE3B51-8322-E1F4-581D-AF9E0560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02" y="0"/>
            <a:ext cx="3258198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C26CD9F-2282-66CA-2485-53DF920B4B65}"/>
                  </a:ext>
                </a:extLst>
              </p14:cNvPr>
              <p14:cNvContentPartPr/>
              <p14:nvPr/>
            </p14:nvContentPartPr>
            <p14:xfrm>
              <a:off x="8585280" y="165240"/>
              <a:ext cx="3422880" cy="1270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C26CD9F-2282-66CA-2485-53DF920B4B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5920" y="155880"/>
                <a:ext cx="3441600" cy="1288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E5FC53C-DE2D-3EAE-91AF-C2FD30C3CE63}"/>
              </a:ext>
            </a:extLst>
          </p:cNvPr>
          <p:cNvSpPr txBox="1"/>
          <p:nvPr/>
        </p:nvSpPr>
        <p:spPr>
          <a:xfrm>
            <a:off x="238123" y="809398"/>
            <a:ext cx="8448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C</a:t>
            </a: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onfigurable </a:t>
            </a: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A</a:t>
            </a: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pplication for </a:t>
            </a: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M</a:t>
            </a: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easurements, </a:t>
            </a: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E</a:t>
            </a: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xperiments and </a:t>
            </a: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L</a:t>
            </a: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aboratory-</a:t>
            </a: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S</a:t>
            </a:r>
            <a:r>
              <a:rPr lang="en-US" b="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ystems.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4B9A23-1E81-A1E4-FF91-B09BEC77DF67}"/>
              </a:ext>
            </a:extLst>
          </p:cNvPr>
          <p:cNvSpPr txBox="1"/>
          <p:nvPr/>
        </p:nvSpPr>
        <p:spPr>
          <a:xfrm>
            <a:off x="6431973" y="1971448"/>
            <a:ext cx="58812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1D1D1D"/>
              </a:solidFill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1D1D1D"/>
              </a:solidFill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1D1D1D"/>
              </a:solidFill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1D1D1D"/>
              </a:solidFill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Instrument control</a:t>
            </a:r>
            <a:r>
              <a:rPr lang="en-US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 (200+ drivers: </a:t>
            </a:r>
            <a:r>
              <a:rPr lang="en-US" sz="110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  <a:hlinkClick r:id="rId8"/>
              </a:rPr>
              <a:t>https://fau-lap.github.io/NOMAD-CAMELS/doc/instruments/instruments.html</a:t>
            </a:r>
            <a:r>
              <a:rPr lang="en-US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)</a:t>
            </a:r>
            <a:endParaRPr lang="ru-RU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1D1D1D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FAIR data </a:t>
            </a:r>
            <a:r>
              <a:rPr lang="en-US" sz="1500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rPr>
              <a:t>(Python code which runs the measurement protocol)</a:t>
            </a:r>
            <a:endParaRPr lang="en-US" sz="15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0AFE5E-1C45-5265-5342-6A82D5E78B10}"/>
              </a:ext>
            </a:extLst>
          </p:cNvPr>
          <p:cNvGrpSpPr/>
          <p:nvPr/>
        </p:nvGrpSpPr>
        <p:grpSpPr>
          <a:xfrm>
            <a:off x="6426777" y="1851951"/>
            <a:ext cx="6182590" cy="2584965"/>
            <a:chOff x="6426777" y="1851951"/>
            <a:chExt cx="6182590" cy="2584965"/>
          </a:xfrm>
        </p:grpSpPr>
        <p:pic>
          <p:nvPicPr>
            <p:cNvPr id="5126" name="Picture 6" descr="Initial window on start up">
              <a:extLst>
                <a:ext uri="{FF2B5EF4-FFF2-40B4-BE49-F238E27FC236}">
                  <a16:creationId xmlns:a16="http://schemas.microsoft.com/office/drawing/2014/main" id="{0D0601E8-A557-7414-C637-501BD35DE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911" y="2193779"/>
              <a:ext cx="5084444" cy="224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FB620C-3F49-31A1-EC34-5B44BFC70750}"/>
                </a:ext>
              </a:extLst>
            </p:cNvPr>
            <p:cNvSpPr txBox="1"/>
            <p:nvPr/>
          </p:nvSpPr>
          <p:spPr>
            <a:xfrm>
              <a:off x="6426777" y="1851951"/>
              <a:ext cx="61825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1D1D1D"/>
                  </a:solidFill>
                  <a:effectLst/>
                  <a:latin typeface="Titillium Web" panose="00000500000000000000" pitchFamily="2" charset="0"/>
                </a:rPr>
                <a:t>Graphical user interface</a:t>
              </a:r>
              <a:endParaRPr lang="ru-RU" b="1" i="0" dirty="0">
                <a:solidFill>
                  <a:srgbClr val="1D1D1D"/>
                </a:solidFill>
                <a:effectLst/>
                <a:latin typeface="Titillium Web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8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83822-08D7-C286-B58E-77398B2FAE25}"/>
              </a:ext>
            </a:extLst>
          </p:cNvPr>
          <p:cNvSpPr txBox="1"/>
          <p:nvPr/>
        </p:nvSpPr>
        <p:spPr>
          <a:xfrm>
            <a:off x="0" y="1144764"/>
            <a:ext cx="1178671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Data acquisition API (</a:t>
            </a:r>
            <a:r>
              <a:rPr lang="en-US" sz="3200" u="sng" dirty="0"/>
              <a:t>used by CRC1625 A05/A06</a:t>
            </a:r>
            <a:r>
              <a:rPr lang="en-US" sz="3200" dirty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Typical workflow (</a:t>
            </a:r>
            <a:r>
              <a:rPr lang="en-US" sz="3200" u="sng" dirty="0"/>
              <a:t>please, no more samples without parent</a:t>
            </a:r>
            <a:r>
              <a:rPr lang="en-US" sz="3200" dirty="0"/>
              <a:t>):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Idea or experiment plan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Request for synthesis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Samples “air exposure time”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Report in “Idea or Experiment Plan”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Graph: on importance of edges (</a:t>
            </a:r>
            <a:r>
              <a:rPr lang="en-US" sz="3200" u="sng" dirty="0"/>
              <a:t>no orphaned objects, please</a:t>
            </a:r>
            <a:r>
              <a:rPr lang="en-US" sz="3200" dirty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FAIRmat</a:t>
            </a:r>
            <a:r>
              <a:rPr lang="de-DE" sz="3200" dirty="0"/>
              <a:t> </a:t>
            </a:r>
            <a:r>
              <a:rPr lang="de-DE" sz="3200" dirty="0" err="1"/>
              <a:t>overview</a:t>
            </a:r>
            <a:r>
              <a:rPr lang="de-DE" sz="3200" dirty="0"/>
              <a:t> (</a:t>
            </a:r>
            <a:r>
              <a:rPr lang="de-DE" sz="3200" u="sng" dirty="0" err="1"/>
              <a:t>we</a:t>
            </a:r>
            <a:r>
              <a:rPr lang="de-DE" sz="3200" u="sng" dirty="0"/>
              <a:t> </a:t>
            </a:r>
            <a:r>
              <a:rPr lang="de-DE" sz="3200" u="sng" dirty="0" err="1"/>
              <a:t>should</a:t>
            </a:r>
            <a:r>
              <a:rPr lang="de-DE" sz="3200" u="sng" dirty="0"/>
              <a:t> connect </a:t>
            </a:r>
            <a:r>
              <a:rPr lang="de-DE" sz="3200" u="sng" dirty="0" err="1"/>
              <a:t>with</a:t>
            </a:r>
            <a:r>
              <a:rPr lang="de-DE" sz="3200" u="sng" dirty="0"/>
              <a:t> NOMAD</a:t>
            </a:r>
            <a:r>
              <a:rPr lang="de-DE" sz="3200" dirty="0"/>
              <a:t>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45038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Arial" panose="020B0604020202020204" pitchFamily="34" charset="0"/>
              </a:rPr>
              <a:t>Thanks for your kind attention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ACCA0-8621-F316-A835-02AA0C0152B3}"/>
              </a:ext>
            </a:extLst>
          </p:cNvPr>
          <p:cNvSpPr txBox="1"/>
          <p:nvPr/>
        </p:nvSpPr>
        <p:spPr>
          <a:xfrm>
            <a:off x="285007" y="1152580"/>
            <a:ext cx="1162594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sz="8000" dirty="0"/>
          </a:p>
          <a:p>
            <a:pPr algn="ctr"/>
            <a:r>
              <a:rPr lang="de-DE" sz="8000" dirty="0"/>
              <a:t>Questions &amp; </a:t>
            </a:r>
            <a:r>
              <a:rPr lang="de-DE" sz="8000" dirty="0" err="1"/>
              <a:t>Answers</a:t>
            </a:r>
            <a:endParaRPr lang="de-DE" sz="8000" dirty="0"/>
          </a:p>
          <a:p>
            <a:endParaRPr lang="de-DE" sz="240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2FCA08F-F595-E922-63C8-30406A6EA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13" y="5417848"/>
            <a:ext cx="5313301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</a:rPr>
              <a:t>Victor Dudarev</a:t>
            </a:r>
          </a:p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  <a:hlinkClick r:id="rId3"/>
              </a:rPr>
              <a:t>Victor.Dudarev@rub.de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5B7F41-2497-9FD8-16DB-0134FF742C8B}"/>
              </a:ext>
            </a:extLst>
          </p:cNvPr>
          <p:cNvSpPr txBox="1">
            <a:spLocks/>
          </p:cNvSpPr>
          <p:nvPr/>
        </p:nvSpPr>
        <p:spPr>
          <a:xfrm>
            <a:off x="5669023" y="6362393"/>
            <a:ext cx="5313301" cy="485999"/>
          </a:xfrm>
          <a:prstGeom prst="rect">
            <a:avLst/>
          </a:prstGeom>
        </p:spPr>
        <p:txBody>
          <a:bodyPr vert="horz" lIns="36000" tIns="18000" rIns="36000" bIns="0" rtlCol="0">
            <a:norm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+mj-lt"/>
              <a:buNone/>
            </a:pPr>
            <a:r>
              <a:rPr lang="en-US" dirty="0">
                <a:hlinkClick r:id="rId4"/>
              </a:rPr>
              <a:t>https://vdudarev.ru</a:t>
            </a:r>
            <a:endParaRPr lang="en-US" dirty="0"/>
          </a:p>
          <a:p>
            <a:pPr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API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43C5E-F731-F0C7-5822-B912CFF0F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5084" y="6362393"/>
            <a:ext cx="8386915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https://mdi.matinf.pro/home/doc</a:t>
            </a:r>
            <a:endParaRPr lang="en-US" dirty="0"/>
          </a:p>
          <a:p>
            <a:pPr indent="0">
              <a:buNone/>
            </a:pPr>
            <a:r>
              <a:rPr lang="en-US" dirty="0">
                <a:hlinkClick r:id="rId4"/>
              </a:rPr>
              <a:t>https://docs.google.com/document/d/1TDtHwtjP4RSXJw6m7jBvtmlSZ4qUBqWD/edit?usp=sharing&amp;ouid=117346421118620353373&amp;rtpof=true&amp;sd=true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3F68D-E1AD-EC79-ED03-1DA23A9E677B}"/>
              </a:ext>
            </a:extLst>
          </p:cNvPr>
          <p:cNvSpPr txBox="1"/>
          <p:nvPr/>
        </p:nvSpPr>
        <p:spPr>
          <a:xfrm>
            <a:off x="6591719" y="2429008"/>
            <a:ext cx="52988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US" sz="1800" b="1" dirty="0">
                <a:solidFill>
                  <a:prstClr val="black"/>
                </a:solidFill>
              </a:rPr>
              <a:t>POST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vroapi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/v1/execute</a:t>
            </a:r>
          </a:p>
          <a:p>
            <a:pPr defTabSz="685800"/>
            <a:r>
              <a:rPr lang="en-US" sz="1800" dirty="0">
                <a:solidFill>
                  <a:srgbClr val="212121"/>
                </a:solidFill>
                <a:latin typeface="Inter"/>
              </a:rPr>
              <a:t>Executes SQL statement and returns </a:t>
            </a:r>
            <a:r>
              <a:rPr lang="en-US" dirty="0">
                <a:solidFill>
                  <a:srgbClr val="212121"/>
                </a:solidFill>
                <a:latin typeface="Inter"/>
              </a:rPr>
              <a:t>dataset (</a:t>
            </a:r>
            <a:r>
              <a:rPr lang="en-US" sz="1800" dirty="0">
                <a:solidFill>
                  <a:srgbClr val="212121"/>
                </a:solidFill>
                <a:latin typeface="Inter"/>
              </a:rPr>
              <a:t>in JSON)</a:t>
            </a:r>
          </a:p>
        </p:txBody>
      </p:sp>
      <p:pic>
        <p:nvPicPr>
          <p:cNvPr id="1026" name="Picture 2" descr="Database schema">
            <a:extLst>
              <a:ext uri="{FF2B5EF4-FFF2-40B4-BE49-F238E27FC236}">
                <a16:creationId xmlns:a16="http://schemas.microsoft.com/office/drawing/2014/main" id="{F39143BB-E2CC-BEF8-085B-6FA7E56E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5" y="904353"/>
            <a:ext cx="5763356" cy="52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EF79D6-8352-EDF4-43A3-BB8D316F58A6}"/>
              </a:ext>
            </a:extLst>
          </p:cNvPr>
          <p:cNvSpPr txBox="1"/>
          <p:nvPr/>
        </p:nvSpPr>
        <p:spPr>
          <a:xfrm>
            <a:off x="6089301" y="855338"/>
            <a:ext cx="596872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200" b="1" dirty="0">
                <a:solidFill>
                  <a:prstClr val="black"/>
                </a:solidFill>
              </a:rPr>
              <a:t>Two architectural implementation opportunities:</a:t>
            </a:r>
          </a:p>
          <a:p>
            <a:pPr marL="342900" indent="-342900" defTabSz="685800"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Provide a set of methods to deal with each table</a:t>
            </a:r>
          </a:p>
          <a:p>
            <a:pPr marL="342900" indent="-342900" defTabSz="685800">
              <a:buAutoNum type="arabicParenR"/>
            </a:pPr>
            <a:r>
              <a:rPr lang="en-US" dirty="0">
                <a:solidFill>
                  <a:prstClr val="black"/>
                </a:solidFill>
              </a:rPr>
              <a:t>Develop read-only views and let user introduce queries over them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A36DE-8F49-B227-484F-9F8D63FB3DA1}"/>
              </a:ext>
            </a:extLst>
          </p:cNvPr>
          <p:cNvSpPr txBox="1"/>
          <p:nvPr/>
        </p:nvSpPr>
        <p:spPr>
          <a:xfrm>
            <a:off x="6601767" y="3505856"/>
            <a:ext cx="52988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US" sz="1800" b="1" dirty="0">
                <a:solidFill>
                  <a:prstClr val="black"/>
                </a:solidFill>
              </a:rPr>
              <a:t>GET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vroapi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/v1/download</a:t>
            </a:r>
          </a:p>
          <a:p>
            <a:pPr defTabSz="685800"/>
            <a:r>
              <a:rPr lang="en-US" dirty="0">
                <a:solidFill>
                  <a:srgbClr val="212121"/>
                </a:solidFill>
                <a:latin typeface="Inter"/>
              </a:rPr>
              <a:t>Downloads document by specified identifier (</a:t>
            </a:r>
            <a:r>
              <a:rPr lang="en-US" dirty="0" err="1">
                <a:solidFill>
                  <a:srgbClr val="212121"/>
                </a:solidFill>
                <a:latin typeface="Inter"/>
              </a:rPr>
              <a:t>ObjectId</a:t>
            </a:r>
            <a:r>
              <a:rPr lang="en-US" dirty="0">
                <a:solidFill>
                  <a:srgbClr val="212121"/>
                </a:solidFill>
                <a:latin typeface="Inter"/>
              </a:rPr>
              <a:t>)</a:t>
            </a:r>
            <a:endParaRPr lang="en-US" sz="1800" dirty="0">
              <a:solidFill>
                <a:srgbClr val="212121"/>
              </a:solidFill>
              <a:latin typeface="Inter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65C286-A6EE-A746-4510-04A33198147A}"/>
              </a:ext>
            </a:extLst>
          </p:cNvPr>
          <p:cNvGrpSpPr/>
          <p:nvPr/>
        </p:nvGrpSpPr>
        <p:grpSpPr>
          <a:xfrm>
            <a:off x="6679877" y="5527822"/>
            <a:ext cx="3984774" cy="646331"/>
            <a:chOff x="6679877" y="5527822"/>
            <a:chExt cx="3984774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7D8B74-21F1-977B-610A-CE8A60FE7418}"/>
                </a:ext>
              </a:extLst>
            </p:cNvPr>
            <p:cNvSpPr txBox="1"/>
            <p:nvPr/>
          </p:nvSpPr>
          <p:spPr>
            <a:xfrm>
              <a:off x="7136843" y="5527822"/>
              <a:ext cx="35278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Database schema documentation:</a:t>
              </a:r>
            </a:p>
            <a:p>
              <a:r>
                <a:rPr lang="en-US" dirty="0">
                  <a:hlinkClick r:id="rId3"/>
                </a:rPr>
                <a:t>https://mdi.matinf.pro/home/doc</a:t>
              </a:r>
              <a:endParaRPr lang="en-US" dirty="0"/>
            </a:p>
          </p:txBody>
        </p:sp>
        <p:pic>
          <p:nvPicPr>
            <p:cNvPr id="9" name="Picture 8" descr="A computer screen shot of a folder&#10;&#10;Description automatically generated">
              <a:extLst>
                <a:ext uri="{FF2B5EF4-FFF2-40B4-BE49-F238E27FC236}">
                  <a16:creationId xmlns:a16="http://schemas.microsoft.com/office/drawing/2014/main" id="{E6368762-C5FF-A16C-C0F3-FD6C37338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7" y="5646335"/>
              <a:ext cx="474551" cy="474551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28633E7-ABD9-DAEF-DA42-B17EC9F0C28B}"/>
              </a:ext>
            </a:extLst>
          </p:cNvPr>
          <p:cNvSpPr/>
          <p:nvPr/>
        </p:nvSpPr>
        <p:spPr>
          <a:xfrm>
            <a:off x="6100808" y="1520227"/>
            <a:ext cx="5670646" cy="574789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data queries for advances users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43C5E-F731-F0C7-5822-B912CFF0F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7991" y="6362393"/>
            <a:ext cx="8524009" cy="485999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https://mdi.matinf.pro/vroui</a:t>
            </a:r>
            <a:br>
              <a:rPr lang="en-US" dirty="0"/>
            </a:br>
            <a:r>
              <a:rPr lang="en-US" dirty="0">
                <a:hlinkClick r:id="rId4"/>
              </a:rPr>
              <a:t>https://docs.google.com/document/d/1TDtHwtjP4RSXJw6m7jBvtmlSZ4qUBqWD/edit?usp=sharing&amp;ouid=117346421118620353373&amp;rtpof=true&amp;sd=true</a:t>
            </a:r>
            <a:endParaRPr lang="en-US" dirty="0"/>
          </a:p>
          <a:p>
            <a:pPr indent="0">
              <a:buNone/>
            </a:pPr>
            <a:r>
              <a:rPr lang="en-US" b="1" dirty="0"/>
              <a:t>EDX</a:t>
            </a:r>
            <a:r>
              <a:rPr lang="en-US" dirty="0"/>
              <a:t> - Energy-Dispersive X-ray spectroscopy;	 </a:t>
            </a:r>
            <a:r>
              <a:rPr lang="en-US" b="1" dirty="0"/>
              <a:t>XRD</a:t>
            </a:r>
            <a:r>
              <a:rPr lang="en-US" dirty="0"/>
              <a:t> - X-ray diffraction;	</a:t>
            </a:r>
            <a:r>
              <a:rPr lang="en-US" b="1" dirty="0"/>
              <a:t>4PP</a:t>
            </a:r>
            <a:r>
              <a:rPr lang="en-US" dirty="0"/>
              <a:t> – 4 Points Measurement (Resistance); </a:t>
            </a:r>
            <a:br>
              <a:rPr lang="ru-RU" dirty="0"/>
            </a:br>
            <a:r>
              <a:rPr lang="en-US" b="1" dirty="0"/>
              <a:t>SDC</a:t>
            </a:r>
            <a:r>
              <a:rPr lang="en-US" dirty="0"/>
              <a:t> - Scanning Droplet Cell;</a:t>
            </a:r>
            <a:r>
              <a:rPr lang="ru-RU" dirty="0"/>
              <a:t>	</a:t>
            </a:r>
            <a:r>
              <a:rPr lang="en-US" b="1" dirty="0"/>
              <a:t>SECCM</a:t>
            </a:r>
            <a:r>
              <a:rPr lang="en-US" dirty="0"/>
              <a:t> - Scanning </a:t>
            </a:r>
            <a:r>
              <a:rPr lang="en-US" dirty="0" err="1"/>
              <a:t>ElectroChemical</a:t>
            </a:r>
            <a:r>
              <a:rPr lang="en-US" dirty="0"/>
              <a:t> Cell Microscopy</a:t>
            </a:r>
            <a:endParaRPr lang="ru-RU" dirty="0"/>
          </a:p>
          <a:p>
            <a:pPr indent="0">
              <a:buNone/>
            </a:pPr>
            <a:endParaRPr lang="ru-R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2F330D-BB8A-0133-EC08-554695FED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63" y="1701595"/>
            <a:ext cx="5705346" cy="4612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CE9145-AA01-9A09-1808-1DE7F3487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623" y="2682518"/>
            <a:ext cx="5456256" cy="3592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7C9AEF-4821-3703-6DCD-231DBFD7E13D}"/>
              </a:ext>
            </a:extLst>
          </p:cNvPr>
          <p:cNvSpPr txBox="1"/>
          <p:nvPr/>
        </p:nvSpPr>
        <p:spPr>
          <a:xfrm>
            <a:off x="117838" y="1040337"/>
            <a:ext cx="6927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800" dirty="0">
                <a:solidFill>
                  <a:prstClr val="black"/>
                </a:solidFill>
              </a:rPr>
              <a:t>Ex.1) Show samples having </a:t>
            </a:r>
            <a:r>
              <a:rPr lang="en-US" b="1" dirty="0">
                <a:solidFill>
                  <a:prstClr val="black"/>
                </a:solidFill>
              </a:rPr>
              <a:t>Au-Pd-Rh-Pt</a:t>
            </a:r>
            <a:r>
              <a:rPr lang="en-US" dirty="0">
                <a:solidFill>
                  <a:prstClr val="black"/>
                </a:solidFill>
              </a:rPr>
              <a:t> and how many </a:t>
            </a:r>
            <a:r>
              <a:rPr lang="en-US" dirty="0" err="1">
                <a:solidFill>
                  <a:prstClr val="black"/>
                </a:solidFill>
              </a:rPr>
              <a:t>characterisation</a:t>
            </a:r>
            <a:r>
              <a:rPr lang="en-US" dirty="0">
                <a:solidFill>
                  <a:prstClr val="black"/>
                </a:solidFill>
              </a:rPr>
              <a:t> documents for them we have (</a:t>
            </a:r>
            <a:r>
              <a:rPr lang="en-US" b="1" dirty="0">
                <a:solidFill>
                  <a:prstClr val="black"/>
                </a:solidFill>
              </a:rPr>
              <a:t>EDX, XRD, 4PP, SDC, SECCM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7E2EB4-5F69-9573-5A14-90B46E41BD10}"/>
              </a:ext>
            </a:extLst>
          </p:cNvPr>
          <p:cNvSpPr txBox="1"/>
          <p:nvPr/>
        </p:nvSpPr>
        <p:spPr>
          <a:xfrm>
            <a:off x="6554037" y="1919796"/>
            <a:ext cx="5637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</a:rPr>
              <a:t>Ex.2) </a:t>
            </a:r>
            <a:r>
              <a:rPr lang="en-US" sz="1800" dirty="0">
                <a:solidFill>
                  <a:prstClr val="black"/>
                </a:solidFill>
              </a:rPr>
              <a:t>Show samples (identifiers) that have all enlisted </a:t>
            </a:r>
            <a:r>
              <a:rPr lang="en-US" sz="1800" dirty="0" err="1">
                <a:solidFill>
                  <a:prstClr val="black"/>
                </a:solidFill>
              </a:rPr>
              <a:t>characterisations</a:t>
            </a:r>
            <a:r>
              <a:rPr lang="en-US" sz="1800" dirty="0">
                <a:solidFill>
                  <a:prstClr val="black"/>
                </a:solidFill>
              </a:rPr>
              <a:t>: EDX, XRD, Resistance, Thickness, Photo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83D02F-3DF4-C3BA-7AE4-050358409BCB}"/>
              </a:ext>
            </a:extLst>
          </p:cNvPr>
          <p:cNvSpPr txBox="1"/>
          <p:nvPr/>
        </p:nvSpPr>
        <p:spPr>
          <a:xfrm>
            <a:off x="8664192" y="121809"/>
            <a:ext cx="3527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Database schema documentation:</a:t>
            </a:r>
          </a:p>
          <a:p>
            <a:r>
              <a:rPr lang="en-US" dirty="0">
                <a:hlinkClick r:id="rId7"/>
              </a:rPr>
              <a:t>https://mdi.matinf.pro/home/doc</a:t>
            </a:r>
            <a:endParaRPr lang="en-US" dirty="0"/>
          </a:p>
        </p:txBody>
      </p:sp>
      <p:pic>
        <p:nvPicPr>
          <p:cNvPr id="4" name="Picture 3" descr="A computer screen shot of a folder&#10;&#10;Description automatically generated">
            <a:extLst>
              <a:ext uri="{FF2B5EF4-FFF2-40B4-BE49-F238E27FC236}">
                <a16:creationId xmlns:a16="http://schemas.microsoft.com/office/drawing/2014/main" id="{EAAA3786-419F-B9F8-8228-DF9BE833A8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26" y="240322"/>
            <a:ext cx="474551" cy="474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CC2328-BF99-9889-249E-A4A32635A6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505" y="746824"/>
            <a:ext cx="7449590" cy="3143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30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for running arbitrary read-only queries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43C5E-F731-F0C7-5822-B912CFF0F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https://www.postman.com/downloads/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73447-631B-3869-5ABF-AFCBB7A66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96" y="844061"/>
            <a:ext cx="5883591" cy="53758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E5E021-6343-F01A-72DF-0B902C682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817" y="4383236"/>
            <a:ext cx="3145271" cy="1841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24E1F2-064A-7756-C574-8CB234984737}"/>
              </a:ext>
            </a:extLst>
          </p:cNvPr>
          <p:cNvGrpSpPr/>
          <p:nvPr/>
        </p:nvGrpSpPr>
        <p:grpSpPr>
          <a:xfrm>
            <a:off x="6181830" y="1626231"/>
            <a:ext cx="5680991" cy="2970044"/>
            <a:chOff x="6181830" y="1626231"/>
            <a:chExt cx="5680991" cy="29700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7E2EB4-5F69-9573-5A14-90B46E41BD10}"/>
                </a:ext>
              </a:extLst>
            </p:cNvPr>
            <p:cNvSpPr txBox="1"/>
            <p:nvPr/>
          </p:nvSpPr>
          <p:spPr>
            <a:xfrm>
              <a:off x="6224858" y="1626231"/>
              <a:ext cx="5637963" cy="297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800" b="1" dirty="0">
                  <a:solidFill>
                    <a:srgbClr val="212121"/>
                  </a:solidFill>
                  <a:latin typeface="Inter"/>
                </a:rPr>
                <a:t>Python </a:t>
              </a:r>
              <a:r>
                <a:rPr lang="en-US" sz="1800" dirty="0">
                  <a:solidFill>
                    <a:srgbClr val="212121"/>
                  </a:solidFill>
                  <a:latin typeface="Inter"/>
                </a:rPr>
                <a:t>wrapper to use API:</a:t>
              </a: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1. Specify tenant URL (since numerous tenants exist)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service_url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300" dirty="0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"https://mdi.matinf.pro"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tenant URL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2. Specify API Key ("</a:t>
              </a:r>
              <a:r>
                <a:rPr lang="en-US" sz="13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VroApi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 user claim)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api_key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300" dirty="0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"&lt;</a:t>
              </a:r>
              <a:r>
                <a:rPr lang="en-US" sz="1300" dirty="0" err="1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api</a:t>
              </a:r>
              <a:r>
                <a:rPr lang="en-US" sz="1300" dirty="0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-key&gt;"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your </a:t>
              </a:r>
              <a:r>
                <a:rPr lang="en-US" sz="13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api_key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here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3. Create a client object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client = </a:t>
              </a:r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MatInfWebApiClient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service_url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api_key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4. Execute SQL and get result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result = </a:t>
              </a:r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client.</a:t>
              </a:r>
              <a:r>
                <a:rPr lang="en-US" sz="1300" b="1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execute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300" dirty="0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"select * from </a:t>
              </a:r>
              <a:r>
                <a:rPr lang="en-US" sz="1300" dirty="0" err="1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vroTypeInfo</a:t>
              </a:r>
              <a:r>
                <a:rPr lang="en-US" sz="1300" dirty="0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result – contains JSON</a:t>
              </a: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</a:t>
              </a:r>
              <a:r>
                <a:rPr lang="en-US" sz="13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client.dataframe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 contains </a:t>
              </a:r>
              <a:r>
                <a:rPr lang="en-US" sz="13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pandas.DataFrame</a:t>
              </a:r>
              <a:endParaRPr lang="en-US" sz="13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3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8AAA8C4-EE5C-0A67-25D7-D116418EFEEF}"/>
                </a:ext>
              </a:extLst>
            </p:cNvPr>
            <p:cNvSpPr/>
            <p:nvPr/>
          </p:nvSpPr>
          <p:spPr>
            <a:xfrm>
              <a:off x="6181830" y="3707843"/>
              <a:ext cx="5413967" cy="251208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5B277F-1301-6DAD-FFFA-41C49234009A}"/>
              </a:ext>
            </a:extLst>
          </p:cNvPr>
          <p:cNvSpPr txBox="1"/>
          <p:nvPr/>
        </p:nvSpPr>
        <p:spPr>
          <a:xfrm>
            <a:off x="6279202" y="831701"/>
            <a:ext cx="52988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US" sz="1800" b="1" dirty="0">
                <a:solidFill>
                  <a:prstClr val="black"/>
                </a:solidFill>
              </a:rPr>
              <a:t>POST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vroapi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/v1/execute</a:t>
            </a:r>
          </a:p>
          <a:p>
            <a:pPr defTabSz="685800"/>
            <a:r>
              <a:rPr lang="en-US" sz="1800" dirty="0">
                <a:solidFill>
                  <a:srgbClr val="212121"/>
                </a:solidFill>
                <a:latin typeface="Inter"/>
              </a:rPr>
              <a:t>Executes SQL statement and returns </a:t>
            </a:r>
            <a:r>
              <a:rPr lang="en-US" dirty="0">
                <a:solidFill>
                  <a:srgbClr val="212121"/>
                </a:solidFill>
                <a:latin typeface="Inter"/>
              </a:rPr>
              <a:t>dataset (</a:t>
            </a:r>
            <a:r>
              <a:rPr lang="en-US" sz="1800" dirty="0">
                <a:solidFill>
                  <a:srgbClr val="212121"/>
                </a:solidFill>
                <a:latin typeface="Inter"/>
              </a:rPr>
              <a:t>in JSON)</a:t>
            </a:r>
          </a:p>
        </p:txBody>
      </p:sp>
    </p:spTree>
    <p:extLst>
      <p:ext uri="{BB962C8B-B14F-4D97-AF65-F5344CB8AC3E}">
        <p14:creationId xmlns:p14="http://schemas.microsoft.com/office/powerpoint/2010/main" val="1494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for downloading documents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43C5E-F731-F0C7-5822-B912CFF0F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https://www.postman.com/downloads/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025BB-462C-F327-7471-1DB379E9E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5" y="765578"/>
            <a:ext cx="5298830" cy="54794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8B5536-2720-E075-F1DB-7C68E4093D19}"/>
              </a:ext>
            </a:extLst>
          </p:cNvPr>
          <p:cNvGrpSpPr/>
          <p:nvPr/>
        </p:nvGrpSpPr>
        <p:grpSpPr>
          <a:xfrm>
            <a:off x="6178559" y="1637805"/>
            <a:ext cx="5637963" cy="2970044"/>
            <a:chOff x="6178559" y="1637805"/>
            <a:chExt cx="5637963" cy="29700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7E2EB4-5F69-9573-5A14-90B46E41BD10}"/>
                </a:ext>
              </a:extLst>
            </p:cNvPr>
            <p:cNvSpPr txBox="1"/>
            <p:nvPr/>
          </p:nvSpPr>
          <p:spPr>
            <a:xfrm>
              <a:off x="6178559" y="1637805"/>
              <a:ext cx="5637963" cy="297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800" b="1" dirty="0">
                  <a:solidFill>
                    <a:srgbClr val="212121"/>
                  </a:solidFill>
                  <a:latin typeface="Inter"/>
                </a:rPr>
                <a:t>Python </a:t>
              </a:r>
              <a:r>
                <a:rPr lang="en-US" sz="1800" dirty="0">
                  <a:solidFill>
                    <a:srgbClr val="212121"/>
                  </a:solidFill>
                  <a:latin typeface="Inter"/>
                </a:rPr>
                <a:t>wrapper to use API:</a:t>
              </a: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1. Specify tenant URL (since numerous tenants exist)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service_url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300" dirty="0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"https://mdi.matinf.pro"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tenant URL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2. Specify API Key ("</a:t>
              </a:r>
              <a:r>
                <a:rPr lang="en-US" sz="13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VroApi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 user claim)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api_key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300" dirty="0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"&lt;</a:t>
              </a:r>
              <a:r>
                <a:rPr lang="en-US" sz="1300" dirty="0" err="1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api</a:t>
              </a:r>
              <a:r>
                <a:rPr lang="en-US" sz="1300" dirty="0">
                  <a:solidFill>
                    <a:srgbClr val="A31515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-key&gt;"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your </a:t>
              </a:r>
              <a:r>
                <a:rPr lang="en-US" sz="13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api_key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here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3. Create a client object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client = </a:t>
              </a:r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MatInfWebApiClient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service_url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api_key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4. Download object file by </a:t>
              </a:r>
              <a:r>
                <a:rPr lang="en-US" sz="13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ObjectId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result = </a:t>
              </a:r>
              <a:r>
                <a:rPr lang="en-US" sz="1300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client.</a:t>
              </a:r>
              <a:r>
                <a:rPr lang="en-US" sz="1300" b="1" dirty="0" err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download</a:t>
              </a:r>
              <a:r>
                <a:rPr lang="en-US" sz="13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(43511)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</a:t>
              </a:r>
              <a:r>
                <a:rPr lang="en-US" sz="13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ObjectId</a:t>
              </a:r>
              <a:endParaRPr lang="en-US" sz="13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result – contains HTTP response</a:t>
              </a: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</a:t>
              </a:r>
              <a:r>
                <a:rPr lang="en-US" sz="13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result.content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 contains file data</a:t>
              </a:r>
            </a:p>
            <a:p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 </a:t>
              </a:r>
              <a:r>
                <a:rPr lang="en-US" sz="1300" dirty="0" err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client.file_name</a:t>
              </a:r>
              <a:r>
                <a:rPr lang="en-US" sz="1300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 contains the file name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230973F-E07A-96E8-686E-71E81CD37DC5}"/>
                </a:ext>
              </a:extLst>
            </p:cNvPr>
            <p:cNvSpPr/>
            <p:nvPr/>
          </p:nvSpPr>
          <p:spPr>
            <a:xfrm>
              <a:off x="6181830" y="3707843"/>
              <a:ext cx="5413967" cy="251208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E3385F-491F-2418-3DF9-F47D216AB02D}"/>
              </a:ext>
            </a:extLst>
          </p:cNvPr>
          <p:cNvSpPr txBox="1"/>
          <p:nvPr/>
        </p:nvSpPr>
        <p:spPr>
          <a:xfrm>
            <a:off x="6254526" y="855254"/>
            <a:ext cx="52988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US" sz="1800" b="1" dirty="0">
                <a:solidFill>
                  <a:prstClr val="black"/>
                </a:solidFill>
              </a:rPr>
              <a:t>GET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vroapi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/v1/download</a:t>
            </a:r>
          </a:p>
          <a:p>
            <a:pPr defTabSz="685800"/>
            <a:r>
              <a:rPr lang="en-US" dirty="0">
                <a:solidFill>
                  <a:srgbClr val="212121"/>
                </a:solidFill>
                <a:latin typeface="Inter"/>
              </a:rPr>
              <a:t>Downloads document by specified identifier (</a:t>
            </a:r>
            <a:r>
              <a:rPr lang="en-US" dirty="0" err="1">
                <a:solidFill>
                  <a:srgbClr val="212121"/>
                </a:solidFill>
                <a:latin typeface="Inter"/>
              </a:rPr>
              <a:t>ObjectId</a:t>
            </a:r>
            <a:r>
              <a:rPr lang="en-US" dirty="0">
                <a:solidFill>
                  <a:srgbClr val="212121"/>
                </a:solidFill>
                <a:latin typeface="Inter"/>
              </a:rPr>
              <a:t>)</a:t>
            </a:r>
            <a:endParaRPr lang="en-US" sz="1800" dirty="0">
              <a:solidFill>
                <a:srgbClr val="212121"/>
              </a:solidFill>
              <a:latin typeface="Int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38E17-FB53-853B-1260-7A7EB212D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311" y="4757195"/>
            <a:ext cx="1372772" cy="12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0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Workflow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0564" y="6362393"/>
            <a:ext cx="8721436" cy="48599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200" b="1" dirty="0"/>
              <a:t>EDX</a:t>
            </a:r>
            <a:r>
              <a:rPr lang="en-US" sz="1200" dirty="0"/>
              <a:t> – Energy-Dispersive X-ray spectroscopy (to determine composition)	</a:t>
            </a:r>
            <a:r>
              <a:rPr lang="en-US" sz="1200" b="1" dirty="0"/>
              <a:t>XRD</a:t>
            </a:r>
            <a:r>
              <a:rPr lang="en-US" sz="1200" dirty="0"/>
              <a:t> – X-Ray Diffraction (to determine crystallographic structure)</a:t>
            </a:r>
            <a:br>
              <a:rPr lang="en-US" dirty="0"/>
            </a:br>
            <a:r>
              <a:rPr lang="en-US" sz="900" i="1" dirty="0"/>
              <a:t>RDM Image source</a:t>
            </a:r>
            <a:r>
              <a:rPr lang="en-US" sz="900" dirty="0"/>
              <a:t>: </a:t>
            </a:r>
            <a:r>
              <a:rPr lang="en-US" sz="900" dirty="0" err="1"/>
              <a:t>Yazdi</a:t>
            </a:r>
            <a:r>
              <a:rPr lang="en-US" sz="900" dirty="0"/>
              <a:t>, M., </a:t>
            </a:r>
            <a:r>
              <a:rPr lang="en-US" sz="900" dirty="0" err="1"/>
              <a:t>Politze</a:t>
            </a:r>
            <a:r>
              <a:rPr lang="en-US" sz="900" dirty="0"/>
              <a:t>, M. and Müller, M. (2024) ‘A Novel Approach to Outlining Research Data Management Life Cycle: A Case Study’, Research gate, accessed 15.05.2024</a:t>
            </a:r>
          </a:p>
          <a:p>
            <a:pPr indent="0">
              <a:buNone/>
            </a:pPr>
            <a:endParaRPr lang="en-US" sz="900" dirty="0">
              <a:solidFill>
                <a:srgbClr val="0070C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D4107F-AEFD-34BB-D040-2AB6EFB2944F}"/>
              </a:ext>
            </a:extLst>
          </p:cNvPr>
          <p:cNvGrpSpPr/>
          <p:nvPr/>
        </p:nvGrpSpPr>
        <p:grpSpPr>
          <a:xfrm>
            <a:off x="3751399" y="3724272"/>
            <a:ext cx="1567543" cy="1805675"/>
            <a:chOff x="3751399" y="3724272"/>
            <a:chExt cx="1567543" cy="1805675"/>
          </a:xfrm>
        </p:grpSpPr>
        <p:sp>
          <p:nvSpPr>
            <p:cNvPr id="53" name="Flowchart: Multidocument 52">
              <a:extLst>
                <a:ext uri="{FF2B5EF4-FFF2-40B4-BE49-F238E27FC236}">
                  <a16:creationId xmlns:a16="http://schemas.microsoft.com/office/drawing/2014/main" id="{C34E2817-B967-6D26-CD01-1D6DAAE15650}"/>
                </a:ext>
              </a:extLst>
            </p:cNvPr>
            <p:cNvSpPr/>
            <p:nvPr/>
          </p:nvSpPr>
          <p:spPr>
            <a:xfrm>
              <a:off x="3751399" y="4263854"/>
              <a:ext cx="1567543" cy="1266093"/>
            </a:xfrm>
            <a:prstGeom prst="flowChartMultidocument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u="sng" dirty="0" err="1">
                  <a:solidFill>
                    <a:schemeClr val="tx1"/>
                  </a:solidFill>
                </a:rPr>
                <a:t>Characterisation</a:t>
              </a:r>
              <a:r>
                <a:rPr lang="en-US" sz="1300" dirty="0">
                  <a:solidFill>
                    <a:schemeClr val="tx1"/>
                  </a:solidFill>
                </a:rPr>
                <a:t>:</a:t>
              </a:r>
              <a:br>
                <a:rPr lang="en-US" sz="1300" dirty="0">
                  <a:solidFill>
                    <a:schemeClr val="tx1"/>
                  </a:solidFill>
                </a:rPr>
              </a:br>
              <a:r>
                <a:rPr lang="en-US" sz="1300" dirty="0">
                  <a:solidFill>
                    <a:schemeClr val="tx1"/>
                  </a:solidFill>
                </a:rPr>
                <a:t>EDX, XRD, Resistance, Bandgap, …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C949F08-3575-0DC7-83C4-E2241457AFC9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4639375" y="3724272"/>
              <a:ext cx="3637" cy="539582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69E55C-0812-919B-A12B-9D868C863A07}"/>
              </a:ext>
            </a:extLst>
          </p:cNvPr>
          <p:cNvGrpSpPr/>
          <p:nvPr/>
        </p:nvGrpSpPr>
        <p:grpSpPr>
          <a:xfrm>
            <a:off x="452480" y="2662813"/>
            <a:ext cx="2220385" cy="1132770"/>
            <a:chOff x="452480" y="2662813"/>
            <a:chExt cx="2220385" cy="1132770"/>
          </a:xfrm>
        </p:grpSpPr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99C727D9-1DA9-5856-583C-4F3C23D24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80" y="3210808"/>
              <a:ext cx="2220385" cy="58477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Calculation / Compu-</a:t>
              </a:r>
              <a:r>
                <a:rPr lang="en-US" altLang="ru-RU" sz="1600" b="1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tational</a:t>
              </a:r>
              <a:r>
                <a:rPr lang="en-US" altLang="ru-RU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Composition</a:t>
              </a:r>
              <a:endParaRPr lang="ru-RU" altLang="ru-RU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E2B606D-7076-C3B1-70FF-3D56DD8D3E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2673" y="2662813"/>
              <a:ext cx="1" cy="537947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BE3683-83AE-A939-B142-8311B441B438}"/>
              </a:ext>
            </a:extLst>
          </p:cNvPr>
          <p:cNvGrpSpPr/>
          <p:nvPr/>
        </p:nvGrpSpPr>
        <p:grpSpPr>
          <a:xfrm>
            <a:off x="2606138" y="2415660"/>
            <a:ext cx="3113547" cy="2299398"/>
            <a:chOff x="2606138" y="2415660"/>
            <a:chExt cx="3113547" cy="229939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89F477-9A98-7B4A-F6FA-1756407C0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6138" y="3737986"/>
              <a:ext cx="971079" cy="977072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99448755-4E5C-17E1-9E5D-74A835440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097" y="3262730"/>
              <a:ext cx="2160588" cy="461665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Sample</a:t>
              </a:r>
              <a:endParaRPr lang="ru-RU" altLang="ru-RU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4DFCDEE-BE65-8405-36EA-9C0726137A44}"/>
                </a:ext>
              </a:extLst>
            </p:cNvPr>
            <p:cNvCxnSpPr>
              <a:cxnSpLocks/>
            </p:cNvCxnSpPr>
            <p:nvPr/>
          </p:nvCxnSpPr>
          <p:spPr>
            <a:xfrm>
              <a:off x="2658055" y="2415660"/>
              <a:ext cx="919162" cy="87015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1923C3-6BD7-3050-F9B1-101D9026BE2D}"/>
              </a:ext>
            </a:extLst>
          </p:cNvPr>
          <p:cNvGrpSpPr/>
          <p:nvPr/>
        </p:nvGrpSpPr>
        <p:grpSpPr>
          <a:xfrm>
            <a:off x="5729240" y="3187723"/>
            <a:ext cx="3438705" cy="1200329"/>
            <a:chOff x="5729240" y="3187723"/>
            <a:chExt cx="3438705" cy="120032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0F2A870-E5CF-0F50-3540-2633688DC36F}"/>
                </a:ext>
              </a:extLst>
            </p:cNvPr>
            <p:cNvSpPr txBox="1"/>
            <p:nvPr/>
          </p:nvSpPr>
          <p:spPr>
            <a:xfrm>
              <a:off x="5787854" y="3187723"/>
              <a:ext cx="12158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600" b="1" dirty="0">
                  <a:solidFill>
                    <a:prstClr val="black"/>
                  </a:solidFill>
                </a:rPr>
                <a:t>Treatment</a:t>
              </a:r>
              <a:r>
                <a:rPr lang="en-US" sz="1600" dirty="0">
                  <a:solidFill>
                    <a:prstClr val="black"/>
                  </a:solidFill>
                </a:rPr>
                <a:t>:</a:t>
              </a:r>
            </a:p>
            <a:p>
              <a:pPr defTabSz="685800"/>
              <a:endParaRPr lang="en-US" sz="800" dirty="0">
                <a:solidFill>
                  <a:prstClr val="black"/>
                </a:solidFill>
              </a:endParaRP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annealing,</a:t>
              </a: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oxidation,</a:t>
              </a: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polishing, 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F06ED51-FFA6-05B7-9AEA-B368F7EB65F9}"/>
                </a:ext>
              </a:extLst>
            </p:cNvPr>
            <p:cNvCxnSpPr>
              <a:cxnSpLocks/>
            </p:cNvCxnSpPr>
            <p:nvPr/>
          </p:nvCxnSpPr>
          <p:spPr>
            <a:xfrm>
              <a:off x="5729240" y="3528643"/>
              <a:ext cx="1274466" cy="0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6">
                  <a:alpha val="6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62468020-2B72-B7D1-2F4D-6C64B40FF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7357" y="3264405"/>
              <a:ext cx="2160588" cy="461665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Sample_2</a:t>
              </a:r>
              <a:endParaRPr lang="ru-RU" altLang="ru-RU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85A91A-A5DC-6430-50BB-4323E8510286}"/>
              </a:ext>
            </a:extLst>
          </p:cNvPr>
          <p:cNvGrpSpPr/>
          <p:nvPr/>
        </p:nvGrpSpPr>
        <p:grpSpPr>
          <a:xfrm>
            <a:off x="7159471" y="3725952"/>
            <a:ext cx="1567543" cy="1805675"/>
            <a:chOff x="7159471" y="3725952"/>
            <a:chExt cx="1567543" cy="1805675"/>
          </a:xfrm>
        </p:grpSpPr>
        <p:sp>
          <p:nvSpPr>
            <p:cNvPr id="39" name="Flowchart: Multidocument 38">
              <a:extLst>
                <a:ext uri="{FF2B5EF4-FFF2-40B4-BE49-F238E27FC236}">
                  <a16:creationId xmlns:a16="http://schemas.microsoft.com/office/drawing/2014/main" id="{A49D7880-4085-87E2-333C-085D6BC51AD9}"/>
                </a:ext>
              </a:extLst>
            </p:cNvPr>
            <p:cNvSpPr/>
            <p:nvPr/>
          </p:nvSpPr>
          <p:spPr>
            <a:xfrm>
              <a:off x="7159471" y="4265534"/>
              <a:ext cx="1567543" cy="1266093"/>
            </a:xfrm>
            <a:prstGeom prst="flowChartMultidocument">
              <a:avLst/>
            </a:prstGeom>
            <a:solidFill>
              <a:schemeClr val="bg1">
                <a:lumMod val="5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u="sng" dirty="0" err="1">
                  <a:solidFill>
                    <a:schemeClr val="tx1"/>
                  </a:solidFill>
                </a:rPr>
                <a:t>Characterisation</a:t>
              </a:r>
              <a:r>
                <a:rPr lang="en-US" sz="1300" dirty="0">
                  <a:solidFill>
                    <a:schemeClr val="tx1"/>
                  </a:solidFill>
                </a:rPr>
                <a:t>:</a:t>
              </a:r>
              <a:br>
                <a:rPr lang="en-US" sz="1300" dirty="0">
                  <a:solidFill>
                    <a:schemeClr val="tx1"/>
                  </a:solidFill>
                </a:rPr>
              </a:br>
              <a:r>
                <a:rPr lang="en-US" sz="1300" dirty="0">
                  <a:solidFill>
                    <a:schemeClr val="tx1"/>
                  </a:solidFill>
                </a:rPr>
                <a:t>EDX, XRD, Resistance, Bandgap, …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8DC7752-BB29-DF39-79EF-3632CB9C3707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8047447" y="3725952"/>
              <a:ext cx="3637" cy="539582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5211D4-F516-E066-D4C0-09455A822294}"/>
              </a:ext>
            </a:extLst>
          </p:cNvPr>
          <p:cNvGrpSpPr/>
          <p:nvPr/>
        </p:nvGrpSpPr>
        <p:grpSpPr>
          <a:xfrm>
            <a:off x="72017" y="3799952"/>
            <a:ext cx="2520938" cy="1295663"/>
            <a:chOff x="72017" y="3799952"/>
            <a:chExt cx="2520938" cy="1295663"/>
          </a:xfrm>
        </p:grpSpPr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C3C051E9-09AF-1744-672B-F151D381D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" y="4326174"/>
              <a:ext cx="2160588" cy="769441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sz="2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Request for Synthesis</a:t>
              </a:r>
              <a:endParaRPr lang="ru-RU" altLang="ru-RU" sz="2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A3D8817-09BE-B089-0E6C-E70A93DD7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4299" y="3799952"/>
              <a:ext cx="1" cy="537947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FD193F0-0CE9-6EE5-994A-8C1F7B354DE3}"/>
                </a:ext>
              </a:extLst>
            </p:cNvPr>
            <p:cNvCxnSpPr>
              <a:cxnSpLocks/>
            </p:cNvCxnSpPr>
            <p:nvPr/>
          </p:nvCxnSpPr>
          <p:spPr>
            <a:xfrm>
              <a:off x="72017" y="4721411"/>
              <a:ext cx="378639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4C0B07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2CE27E-1939-E0D3-CFBB-D4613FE954B5}"/>
              </a:ext>
            </a:extLst>
          </p:cNvPr>
          <p:cNvGrpSpPr/>
          <p:nvPr/>
        </p:nvGrpSpPr>
        <p:grpSpPr>
          <a:xfrm>
            <a:off x="100484" y="2194248"/>
            <a:ext cx="2551087" cy="461665"/>
            <a:chOff x="100484" y="2194248"/>
            <a:chExt cx="2551087" cy="461665"/>
          </a:xfrm>
        </p:grpSpPr>
        <p:sp>
          <p:nvSpPr>
            <p:cNvPr id="2" name="Text Box 10">
              <a:extLst>
                <a:ext uri="{FF2B5EF4-FFF2-40B4-BE49-F238E27FC236}">
                  <a16:creationId xmlns:a16="http://schemas.microsoft.com/office/drawing/2014/main" id="{B11A2F9E-5C88-5224-E5C4-59716E325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83" y="2194248"/>
              <a:ext cx="2160588" cy="461665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Idea or Plan</a:t>
              </a:r>
              <a:endParaRPr lang="ru-RU" altLang="ru-RU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8E80F5-F43A-8D0D-1D12-B308ECB50956}"/>
                </a:ext>
              </a:extLst>
            </p:cNvPr>
            <p:cNvCxnSpPr>
              <a:cxnSpLocks/>
            </p:cNvCxnSpPr>
            <p:nvPr/>
          </p:nvCxnSpPr>
          <p:spPr>
            <a:xfrm>
              <a:off x="100484" y="2422014"/>
              <a:ext cx="412137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4C0B07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5915E2-9ECB-61BD-6116-9D0EA8C65307}"/>
              </a:ext>
            </a:extLst>
          </p:cNvPr>
          <p:cNvGrpSpPr/>
          <p:nvPr/>
        </p:nvGrpSpPr>
        <p:grpSpPr>
          <a:xfrm>
            <a:off x="9177499" y="3261048"/>
            <a:ext cx="2921194" cy="461665"/>
            <a:chOff x="9177499" y="3261048"/>
            <a:chExt cx="2921194" cy="461665"/>
          </a:xfrm>
        </p:grpSpPr>
        <p:sp>
          <p:nvSpPr>
            <p:cNvPr id="51" name="Text Box 10">
              <a:extLst>
                <a:ext uri="{FF2B5EF4-FFF2-40B4-BE49-F238E27FC236}">
                  <a16:creationId xmlns:a16="http://schemas.microsoft.com/office/drawing/2014/main" id="{97FC09D8-7C9D-A82C-F1E4-A627798E0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8105" y="3261048"/>
              <a:ext cx="2160588" cy="46166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defRPr sz="1600">
                  <a:solidFill>
                    <a:schemeClr val="accent2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400">
                  <a:solidFill>
                    <a:schemeClr val="accent2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ru-RU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Report</a:t>
              </a:r>
              <a:endParaRPr lang="ru-RU" altLang="ru-RU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EB6456E-0E92-5764-D492-677045C335DF}"/>
                </a:ext>
              </a:extLst>
            </p:cNvPr>
            <p:cNvCxnSpPr>
              <a:cxnSpLocks/>
            </p:cNvCxnSpPr>
            <p:nvPr/>
          </p:nvCxnSpPr>
          <p:spPr>
            <a:xfrm>
              <a:off x="9177499" y="3490124"/>
              <a:ext cx="780702" cy="1757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>
                  <a:alpha val="60000"/>
                </a:srgbClr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7A0124-4309-CAE6-EA5F-D96F0780AF93}"/>
              </a:ext>
            </a:extLst>
          </p:cNvPr>
          <p:cNvGrpSpPr/>
          <p:nvPr/>
        </p:nvGrpSpPr>
        <p:grpSpPr>
          <a:xfrm>
            <a:off x="80387" y="2404905"/>
            <a:ext cx="10929412" cy="3804975"/>
            <a:chOff x="80387" y="2404905"/>
            <a:chExt cx="10929412" cy="3804975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939115D-3370-C060-D803-A73ED60E252B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799" y="3729613"/>
              <a:ext cx="0" cy="2480267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ysDash"/>
              <a:miter lim="800000"/>
              <a:tailEnd type="non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38C1C4B-A193-84C8-D7F9-B38E40639D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87" y="6179735"/>
              <a:ext cx="10902461" cy="0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34E8AA0-4283-F9A3-CB6B-300E0E0D296F}"/>
                </a:ext>
              </a:extLst>
            </p:cNvPr>
            <p:cNvCxnSpPr>
              <a:cxnSpLocks/>
            </p:cNvCxnSpPr>
            <p:nvPr/>
          </p:nvCxnSpPr>
          <p:spPr>
            <a:xfrm>
              <a:off x="109011" y="2404905"/>
              <a:ext cx="0" cy="3774830"/>
            </a:xfrm>
            <a:prstGeom prst="straightConnector1">
              <a:avLst/>
            </a:prstGeom>
            <a:noFill/>
            <a:ln w="63500" cap="flat" cmpd="sng" algn="ctr">
              <a:solidFill>
                <a:schemeClr val="bg1">
                  <a:lumMod val="50000"/>
                  <a:alpha val="50000"/>
                </a:schemeClr>
              </a:solidFill>
              <a:prstDash val="sysDash"/>
              <a:miter lim="800000"/>
              <a:tailEnd type="none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C43621C-7D90-28AB-5B28-1CB8F7AB4865}"/>
              </a:ext>
            </a:extLst>
          </p:cNvPr>
          <p:cNvSpPr txBox="1"/>
          <p:nvPr/>
        </p:nvSpPr>
        <p:spPr>
          <a:xfrm>
            <a:off x="273818" y="795048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and RDMS Object Types Interconnection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16C6A2-C669-69FD-80C1-7397A3A37D0C}"/>
              </a:ext>
            </a:extLst>
          </p:cNvPr>
          <p:cNvGrpSpPr/>
          <p:nvPr/>
        </p:nvGrpSpPr>
        <p:grpSpPr>
          <a:xfrm>
            <a:off x="7084088" y="95421"/>
            <a:ext cx="4934186" cy="3019568"/>
            <a:chOff x="7084088" y="95421"/>
            <a:chExt cx="4934186" cy="3019568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BE1B8AE-9957-CCBB-4A0E-DFEBAEFAF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5934" y="95421"/>
              <a:ext cx="2842340" cy="301956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C00BAD-EE3C-CA2F-70F6-A234DBE20520}"/>
                </a:ext>
              </a:extLst>
            </p:cNvPr>
            <p:cNvSpPr txBox="1"/>
            <p:nvPr/>
          </p:nvSpPr>
          <p:spPr>
            <a:xfrm>
              <a:off x="7084088" y="1228802"/>
              <a:ext cx="25422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Research workflow support in RDMS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C3F917-11A3-6F78-B6C2-D6BE53D13BC5}"/>
              </a:ext>
            </a:extLst>
          </p:cNvPr>
          <p:cNvGrpSpPr/>
          <p:nvPr/>
        </p:nvGrpSpPr>
        <p:grpSpPr>
          <a:xfrm>
            <a:off x="2647745" y="1930513"/>
            <a:ext cx="5338183" cy="523220"/>
            <a:chOff x="2647745" y="1930513"/>
            <a:chExt cx="5338183" cy="5232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FD105E9-F178-8989-7DFE-999039C076A1}"/>
                </a:ext>
              </a:extLst>
            </p:cNvPr>
            <p:cNvCxnSpPr>
              <a:cxnSpLocks/>
            </p:cNvCxnSpPr>
            <p:nvPr/>
          </p:nvCxnSpPr>
          <p:spPr>
            <a:xfrm>
              <a:off x="2647745" y="2195561"/>
              <a:ext cx="849081" cy="0"/>
            </a:xfrm>
            <a:prstGeom prst="straightConnector1">
              <a:avLst/>
            </a:prstGeom>
            <a:noFill/>
            <a:ln w="63500" cap="flat" cmpd="dbl" algn="ctr">
              <a:solidFill>
                <a:schemeClr val="bg1">
                  <a:lumMod val="50000"/>
                  <a:alpha val="60000"/>
                </a:schemeClr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291A6D-D135-A13C-088D-AA3B443FFC92}"/>
                </a:ext>
              </a:extLst>
            </p:cNvPr>
            <p:cNvSpPr txBox="1"/>
            <p:nvPr/>
          </p:nvSpPr>
          <p:spPr>
            <a:xfrm>
              <a:off x="3506876" y="1930513"/>
              <a:ext cx="44790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ru-RU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Defines characterizations</a:t>
              </a:r>
            </a:p>
            <a:p>
              <a:pPr marL="285750" indent="-2857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ru-RU" sz="1400" b="1" dirty="0">
                  <a:latin typeface="Arial" panose="020B0604020202020204" pitchFamily="34" charset="0"/>
                </a:rPr>
                <a:t>Provides report on samples &amp; measurements</a:t>
              </a:r>
              <a:endParaRPr lang="ru-RU" altLang="ru-RU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7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014DBF-C360-9366-FA6A-7A1A34D5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831" y="3309076"/>
            <a:ext cx="3655315" cy="1221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8775728" y="785218"/>
            <a:ext cx="34162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Motivation: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</a:p>
          <a:p>
            <a:pPr defTabSz="914377">
              <a:spcAft>
                <a:spcPts val="600"/>
              </a:spcAft>
            </a:pPr>
            <a:r>
              <a:rPr lang="en-US" sz="2200" i="1" dirty="0">
                <a:solidFill>
                  <a:prstClr val="black"/>
                </a:solidFill>
              </a:rPr>
              <a:t>set up the workflow 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by defining </a:t>
            </a:r>
            <a:r>
              <a:rPr lang="en-US" sz="2200" dirty="0" err="1">
                <a:solidFill>
                  <a:prstClr val="black"/>
                </a:solidFill>
              </a:rPr>
              <a:t>characterisation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for the experiment 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(batch of samples)</a:t>
            </a:r>
            <a:endParaRPr lang="en-US" sz="2200" b="1" u="sng" dirty="0">
              <a:solidFill>
                <a:prstClr val="black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or Experiment Plan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 fontScale="92500"/>
          </a:bodyPr>
          <a:lstStyle/>
          <a:p>
            <a:pPr indent="0" defTabSz="914377">
              <a:buNone/>
            </a:pPr>
            <a:r>
              <a:rPr lang="en-US" sz="1200" dirty="0">
                <a:solidFill>
                  <a:prstClr val="black"/>
                </a:solidFill>
                <a:hlinkClick r:id="rId4"/>
              </a:rPr>
              <a:t>https://mdi.matinf.pro/properties/edititem/103066</a:t>
            </a:r>
            <a:endParaRPr lang="en-US" sz="1200" dirty="0">
              <a:solidFill>
                <a:prstClr val="black"/>
              </a:solidFill>
            </a:endParaRPr>
          </a:p>
          <a:p>
            <a:pPr indent="0" defTabSz="914377">
              <a:buNone/>
            </a:pPr>
            <a:r>
              <a:rPr lang="en-US" sz="1200" dirty="0">
                <a:hlinkClick r:id="rId5"/>
              </a:rPr>
              <a:t>https://mdi.matinf.pro/object/standard-screening-crc-aka-tobias-report-103066</a:t>
            </a:r>
            <a:endParaRPr lang="en-US" sz="1200" dirty="0"/>
          </a:p>
          <a:p>
            <a:pPr indent="0" defTabSz="914377"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2BD5E-31A0-829D-3458-9C040DBFD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46" y="821605"/>
            <a:ext cx="8539233" cy="549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C4BA3D-9D72-9EBE-199A-88848C23787B}"/>
              </a:ext>
            </a:extLst>
          </p:cNvPr>
          <p:cNvCxnSpPr>
            <a:cxnSpLocks/>
          </p:cNvCxnSpPr>
          <p:nvPr/>
        </p:nvCxnSpPr>
        <p:spPr>
          <a:xfrm>
            <a:off x="10154244" y="2960187"/>
            <a:ext cx="1213411" cy="1185786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6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B0D0F1-78AF-2834-4C0F-8E6738CE1103}"/>
              </a:ext>
            </a:extLst>
          </p:cNvPr>
          <p:cNvCxnSpPr>
            <a:cxnSpLocks/>
          </p:cNvCxnSpPr>
          <p:nvPr/>
        </p:nvCxnSpPr>
        <p:spPr>
          <a:xfrm>
            <a:off x="9932572" y="2935941"/>
            <a:ext cx="0" cy="1230813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6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299C35-95D1-3AC6-1F5E-47C17823C359}"/>
              </a:ext>
            </a:extLst>
          </p:cNvPr>
          <p:cNvSpPr txBox="1"/>
          <p:nvPr/>
        </p:nvSpPr>
        <p:spPr>
          <a:xfrm>
            <a:off x="10188287" y="4460070"/>
            <a:ext cx="2104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prstClr val="black"/>
                </a:solidFill>
              </a:rPr>
              <a:t>Linked </a:t>
            </a:r>
            <a:r>
              <a:rPr lang="en-US" sz="1800" dirty="0">
                <a:solidFill>
                  <a:prstClr val="black"/>
                </a:solidFill>
              </a:rPr>
              <a:t>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8499957" y="480418"/>
            <a:ext cx="341627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200" b="1" u="sng" dirty="0">
                <a:solidFill>
                  <a:prstClr val="black"/>
                </a:solidFill>
              </a:rPr>
              <a:t>Motivation: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provide</a:t>
            </a:r>
            <a:r>
              <a:rPr lang="en-US" sz="2200" i="1" dirty="0">
                <a:solidFill>
                  <a:prstClr val="black"/>
                </a:solidFill>
              </a:rPr>
              <a:t> technical task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by defining </a:t>
            </a:r>
            <a:r>
              <a:rPr lang="en-US" sz="2200" u="sng" dirty="0">
                <a:solidFill>
                  <a:prstClr val="black"/>
                </a:solidFill>
              </a:rPr>
              <a:t>composition</a:t>
            </a:r>
            <a:r>
              <a:rPr lang="en-US" sz="2200" dirty="0">
                <a:solidFill>
                  <a:prstClr val="black"/>
                </a:solidFill>
              </a:rPr>
              <a:t> for sample synthesis </a:t>
            </a:r>
          </a:p>
          <a:p>
            <a:pPr defTabSz="914377">
              <a:spcAft>
                <a:spcPts val="600"/>
              </a:spcAft>
            </a:pPr>
            <a:r>
              <a:rPr lang="en-US" sz="2200" dirty="0">
                <a:solidFill>
                  <a:prstClr val="black"/>
                </a:solidFill>
              </a:rPr>
              <a:t>(batch of samples)</a:t>
            </a:r>
            <a:endParaRPr lang="en-US" sz="2200" b="1" u="sng" dirty="0">
              <a:solidFill>
                <a:prstClr val="black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Synthesis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43F35-719D-11AB-5744-CCAFE487E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009" y="2708729"/>
            <a:ext cx="2172003" cy="1552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C4BA3D-9D72-9EBE-199A-88848C23787B}"/>
              </a:ext>
            </a:extLst>
          </p:cNvPr>
          <p:cNvCxnSpPr>
            <a:cxnSpLocks/>
          </p:cNvCxnSpPr>
          <p:nvPr/>
        </p:nvCxnSpPr>
        <p:spPr>
          <a:xfrm>
            <a:off x="10143853" y="2441796"/>
            <a:ext cx="437061" cy="1346433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60000"/>
              </a:srgb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EC6663A-6278-7B6B-84CC-63382620F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18" y="862850"/>
            <a:ext cx="8049546" cy="545072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FF43E2-BF0C-C6B5-C7B0-DD373195A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27B6C-3DC1-0DCC-49BD-4CACEC5DBCFE}"/>
              </a:ext>
            </a:extLst>
          </p:cNvPr>
          <p:cNvSpPr txBox="1"/>
          <p:nvPr/>
        </p:nvSpPr>
        <p:spPr>
          <a:xfrm>
            <a:off x="9964305" y="4244665"/>
            <a:ext cx="2104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prstClr val="black"/>
                </a:solidFill>
              </a:rPr>
              <a:t>Linked </a:t>
            </a:r>
            <a:r>
              <a:rPr lang="en-US" sz="1800" dirty="0">
                <a:solidFill>
                  <a:prstClr val="black"/>
                </a:solidFill>
              </a:rPr>
              <a:t>objects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569B3-BBC0-87C8-3C83-4CF8D4018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589" y="263746"/>
            <a:ext cx="1695687" cy="13527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450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000BAAC5-1BF6-4632-98E4-EAE7F27CB44D}" vid="{2CEA2AD0-887D-4310-A6D5-7BA3E34DA7A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8158</TotalTime>
  <Words>1823</Words>
  <Application>Microsoft Office PowerPoint</Application>
  <PresentationFormat>Widescreen</PresentationFormat>
  <Paragraphs>261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Inter</vt:lpstr>
      <vt:lpstr>system-ui</vt:lpstr>
      <vt:lpstr>Titillium Web</vt:lpstr>
      <vt:lpstr>Wingdings</vt:lpstr>
      <vt:lpstr>Office</vt:lpstr>
      <vt:lpstr>PowerPoint Master RUB</vt:lpstr>
      <vt:lpstr> Research Data Management System: API, Workflows, Graphs &amp; More</vt:lpstr>
      <vt:lpstr>Agenda</vt:lpstr>
      <vt:lpstr>Data acquisition API</vt:lpstr>
      <vt:lpstr>Flexible data queries for advances users</vt:lpstr>
      <vt:lpstr>API for running arbitrary read-only queries</vt:lpstr>
      <vt:lpstr>API for downloading documents</vt:lpstr>
      <vt:lpstr>Research Workflow</vt:lpstr>
      <vt:lpstr>Idea or Experiment Plan</vt:lpstr>
      <vt:lpstr>Request for Synthesis</vt:lpstr>
      <vt:lpstr>Sample: Air Exposure Time</vt:lpstr>
      <vt:lpstr>Air exposure time workflow</vt:lpstr>
      <vt:lpstr>Report provided by “Idea or Experiment Plan”</vt:lpstr>
      <vt:lpstr>Experiment plan: summary</vt:lpstr>
      <vt:lpstr>Graph: interlinking objects</vt:lpstr>
      <vt:lpstr>Graph: always think about object connections</vt:lpstr>
      <vt:lpstr>Unclassified samples: these should not exist anymore…</vt:lpstr>
      <vt:lpstr>Oriented Graph: interlink &amp; don’t mess up with directions</vt:lpstr>
      <vt:lpstr>RDMS Quiz: do you know graph good enough?</vt:lpstr>
      <vt:lpstr>PowerPoint Presentation</vt:lpstr>
      <vt:lpstr>What are nfdi / FAIRmat / NOMAD</vt:lpstr>
      <vt:lpstr>NOMAD</vt:lpstr>
      <vt:lpstr>NOMAD Oasis</vt:lpstr>
      <vt:lpstr>NORTH: NOMAD Remote Tools Hub </vt:lpstr>
      <vt:lpstr>NOMAD CAMELS</vt:lpstr>
      <vt:lpstr>Conclusion</vt:lpstr>
      <vt:lpstr>Thanks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Günther, Franziska, Dr.</dc:creator>
  <cp:lastModifiedBy>Виктор Дударев</cp:lastModifiedBy>
  <cp:revision>503</cp:revision>
  <cp:lastPrinted>2021-07-01T07:54:40Z</cp:lastPrinted>
  <dcterms:created xsi:type="dcterms:W3CDTF">2018-11-13T11:45:51Z</dcterms:created>
  <dcterms:modified xsi:type="dcterms:W3CDTF">2024-11-11T12:40:42Z</dcterms:modified>
</cp:coreProperties>
</file>