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38"/>
  </p:notesMasterIdLst>
  <p:sldIdLst>
    <p:sldId id="256" r:id="rId3"/>
    <p:sldId id="270" r:id="rId4"/>
    <p:sldId id="319" r:id="rId5"/>
    <p:sldId id="383" r:id="rId6"/>
    <p:sldId id="346" r:id="rId7"/>
    <p:sldId id="384" r:id="rId8"/>
    <p:sldId id="372" r:id="rId9"/>
    <p:sldId id="373" r:id="rId10"/>
    <p:sldId id="374" r:id="rId11"/>
    <p:sldId id="375" r:id="rId12"/>
    <p:sldId id="376" r:id="rId13"/>
    <p:sldId id="377" r:id="rId14"/>
    <p:sldId id="381" r:id="rId15"/>
    <p:sldId id="382" r:id="rId16"/>
    <p:sldId id="393" r:id="rId17"/>
    <p:sldId id="370" r:id="rId18"/>
    <p:sldId id="371" r:id="rId19"/>
    <p:sldId id="350" r:id="rId20"/>
    <p:sldId id="310" r:id="rId21"/>
    <p:sldId id="388" r:id="rId22"/>
    <p:sldId id="392" r:id="rId23"/>
    <p:sldId id="385" r:id="rId24"/>
    <p:sldId id="387" r:id="rId25"/>
    <p:sldId id="389" r:id="rId26"/>
    <p:sldId id="327" r:id="rId27"/>
    <p:sldId id="328" r:id="rId28"/>
    <p:sldId id="390" r:id="rId29"/>
    <p:sldId id="386" r:id="rId30"/>
    <p:sldId id="378" r:id="rId31"/>
    <p:sldId id="379" r:id="rId32"/>
    <p:sldId id="344" r:id="rId33"/>
    <p:sldId id="380" r:id="rId34"/>
    <p:sldId id="297" r:id="rId35"/>
    <p:sldId id="269" r:id="rId36"/>
    <p:sldId id="347" r:id="rId3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270"/>
            <p14:sldId id="319"/>
            <p14:sldId id="383"/>
          </p14:sldIdLst>
        </p14:section>
        <p14:section name="Roles and Access Level" id="{0C359469-FD53-418A-AEAC-35FAC0528DB6}">
          <p14:sldIdLst>
            <p14:sldId id="346"/>
          </p14:sldIdLst>
        </p14:section>
        <p14:section name="Project description" id="{CCAE1123-E0DE-4CF3-BA3C-ED866DAA2161}">
          <p14:sldIdLst>
            <p14:sldId id="384"/>
          </p14:sldIdLst>
        </p14:section>
        <p14:section name="Sample (customisation)" id="{F4E9592A-0539-41C8-9CC1-3784FB93FBBE}">
          <p14:sldIdLst>
            <p14:sldId id="372"/>
            <p14:sldId id="373"/>
          </p14:sldIdLst>
        </p14:section>
        <p14:section name="Handover event" id="{059D6DB1-E649-472B-999B-B2482E6B3EAB}">
          <p14:sldIdLst>
            <p14:sldId id="374"/>
            <p14:sldId id="375"/>
            <p14:sldId id="376"/>
            <p14:sldId id="377"/>
          </p14:sldIdLst>
        </p14:section>
        <p14:section name="Object Links" id="{564E667B-6643-4EE0-A950-5173DA3F704C}">
          <p14:sldIdLst>
            <p14:sldId id="381"/>
            <p14:sldId id="382"/>
          </p14:sldIdLst>
        </p14:section>
        <p14:section name="Customisation" id="{4FFCC5D5-CA34-4C6B-92DA-344CEB4D4C6F}">
          <p14:sldIdLst>
            <p14:sldId id="393"/>
            <p14:sldId id="370"/>
            <p14:sldId id="371"/>
          </p14:sldIdLst>
        </p14:section>
        <p14:section name="Properties (List + Table)" id="{919160CB-B534-4223-A870-0E131551DDD5}">
          <p14:sldIdLst>
            <p14:sldId id="350"/>
            <p14:sldId id="310"/>
          </p14:sldIdLst>
        </p14:section>
        <p14:section name="Properties Integration Idea" id="{E2815462-D264-4D22-B4E0-EC3C1F71C2CE}">
          <p14:sldIdLst>
            <p14:sldId id="388"/>
          </p14:sldIdLst>
        </p14:section>
        <p14:section name="Validation" id="{56495D95-2514-4DC8-80D5-E7406D63C25E}">
          <p14:sldIdLst>
            <p14:sldId id="392"/>
            <p14:sldId id="385"/>
            <p14:sldId id="387"/>
            <p14:sldId id="389"/>
          </p14:sldIdLst>
        </p14:section>
        <p14:section name="Data Extraction" id="{7FC3EEAC-AE14-4ED4-8B5B-EE14275B61A1}">
          <p14:sldIdLst>
            <p14:sldId id="327"/>
            <p14:sldId id="328"/>
            <p14:sldId id="390"/>
            <p14:sldId id="386"/>
          </p14:sldIdLst>
        </p14:section>
        <p14:section name="Reports &amp; Statistics" id="{4CAB8D39-78AF-48AB-A04E-DFAA069FF5C7}">
          <p14:sldIdLst>
            <p14:sldId id="378"/>
            <p14:sldId id="379"/>
            <p14:sldId id="344"/>
          </p14:sldIdLst>
        </p14:section>
        <p14:section name="Sample -&gt; EDX -&gt; Resistance" id="{FE824825-3A01-4710-B58E-E2885B0BD01A}">
          <p14:sldIdLst>
            <p14:sldId id="380"/>
          </p14:sldIdLst>
        </p14:section>
        <p14:section name="Conclusion" id="{0964B7A0-5128-4CC1-B3A8-54398A55AA56}">
          <p14:sldIdLst>
            <p14:sldId id="297"/>
            <p14:sldId id="269"/>
            <p14:sldId id="347"/>
          </p14:sldIdLst>
        </p14:section>
        <p14:section name="Demo &amp; Production" id="{66DF70C9-3D68-49B1-8C13-7C9D42B2DED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7365C"/>
    <a:srgbClr val="004C93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3293" autoAdjust="0"/>
  </p:normalViewPr>
  <p:slideViewPr>
    <p:cSldViewPr snapToGrid="0">
      <p:cViewPr varScale="1">
        <p:scale>
          <a:sx n="51" d="100"/>
          <a:sy n="51" d="100"/>
        </p:scale>
        <p:origin x="28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05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073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90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32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27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52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232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72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https://qr.io/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11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32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19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77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92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585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618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66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62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10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4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https://qr.io/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402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187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69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https://qr.io/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92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16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059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4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70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300" b="1" noProof="0" dirty="0">
                <a:solidFill>
                  <a:srgbClr val="004C93"/>
                </a:solidFill>
              </a:rPr>
              <a:t>MDI Group Meeting | </a:t>
            </a:r>
            <a:r>
              <a:rPr lang="en-US" sz="1200" noProof="0" dirty="0">
                <a:solidFill>
                  <a:srgbClr val="004C93"/>
                </a:solidFill>
              </a:rPr>
              <a:t> 11 March 2024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c247.mdi.ruhr-uni-bochum.de/handov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rubric/area-c_c0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crc247.mdi.ruhr-uni-bochum.de/object/synthesis-for-sample-8220-co-deposition-221111-k3-3-1922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demo.mdi.ruhr-uni-bochum.de/object/ag2s-4870" TargetMode="External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_typ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htts.matinf.pro/resistance/txt/validation" TargetMode="External"/><Relationship Id="rId3" Type="http://schemas.openxmlformats.org/officeDocument/2006/relationships/image" Target="../media/image53.jpeg"/><Relationship Id="rId7" Type="http://schemas.openxmlformats.org/officeDocument/2006/relationships/hyperlink" Target="https://htts.matinf.pro/resistance/csv/validatio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lidation.matinf.pro/edx/validation/body" TargetMode="External"/><Relationship Id="rId5" Type="http://schemas.openxmlformats.org/officeDocument/2006/relationships/hyperlink" Target="https://validation.matinf.pro/edx/validation" TargetMode="External"/><Relationship Id="rId10" Type="http://schemas.openxmlformats.org/officeDocument/2006/relationships/hyperlink" Target="https://thickness.matinf.pro/thickness/txt/validation" TargetMode="External"/><Relationship Id="rId4" Type="http://schemas.openxmlformats.org/officeDocument/2006/relationships/image" Target="../media/image54.png"/><Relationship Id="rId9" Type="http://schemas.openxmlformats.org/officeDocument/2006/relationships/hyperlink" Target="https://thickness.matinf.pro/thickness/xlsx/validatio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htts.matinf.pro/resistance/txt/data" TargetMode="External"/><Relationship Id="rId3" Type="http://schemas.openxmlformats.org/officeDocument/2006/relationships/hyperlink" Target="https://validation.matinf.pro/edx/data/databasevaluesbody" TargetMode="External"/><Relationship Id="rId7" Type="http://schemas.openxmlformats.org/officeDocument/2006/relationships/hyperlink" Target="https://htts.matinf.pro/resistance/csv/dat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lidation.matinf.pro/edx/data" TargetMode="External"/><Relationship Id="rId5" Type="http://schemas.openxmlformats.org/officeDocument/2006/relationships/hyperlink" Target="https://validation.matinf.pro/" TargetMode="External"/><Relationship Id="rId10" Type="http://schemas.openxmlformats.org/officeDocument/2006/relationships/hyperlink" Target="https://thickness.matinf.pro/thickness/txt/data" TargetMode="External"/><Relationship Id="rId4" Type="http://schemas.openxmlformats.org/officeDocument/2006/relationships/hyperlink" Target="https://validation.matinf.pro/edx/data/table" TargetMode="External"/><Relationship Id="rId9" Type="http://schemas.openxmlformats.org/officeDocument/2006/relationships/hyperlink" Target="https://thickness.matinf.pro/thickness/xlsx/dat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alidation.matinf.pr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alidation.matinf.pro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tts.matinf.pro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hyperlink" Target="https://mdi.matinf.pro/report/objectsstatisti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report/samplesbymont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report/usersstatistic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mi.matinf.pro/search/?system=Ni-V&amp;typeid=8&amp;Nipctmin=15&amp;Nipctmax=20&amp;pr0name=R&amp;pr0type=Float&amp;pr0min=10000000&amp;pr0max=11111111&amp;prcnt=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gitlab.ruhr-uni-bochum.de/" TargetMode="Externa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ruhr-uni-bochum.de/vic/webutilslib" TargetMode="External"/><Relationship Id="rId11" Type="http://schemas.openxmlformats.org/officeDocument/2006/relationships/image" Target="../media/image73.png"/><Relationship Id="rId5" Type="http://schemas.openxmlformats.org/officeDocument/2006/relationships/hyperlink" Target="https://gitlab.ruhr-uni-bochum.de/vic/identitymanagerui" TargetMode="External"/><Relationship Id="rId10" Type="http://schemas.openxmlformats.org/officeDocument/2006/relationships/image" Target="../media/image72.png"/><Relationship Id="rId4" Type="http://schemas.openxmlformats.org/officeDocument/2006/relationships/hyperlink" Target="https://gitlab.ruhr-uni-bochum.de/vic/infproject" TargetMode="External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Dudarev@rub.d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udarev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di.ruhr-uni-bochum.de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hyperlink" Target="https://inf.mdi.ruhr-uni-bochum.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crc247.mdi.ruhr-uni-bochum.de/rubric/how-to-do-wiki_workshop2023-in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mdi.matinf.pro/custom/editsample/0/?idr=1872&amp;returl=%2Frubric%2Fservic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mdi.matinf.pro/rubric/service_substrates" TargetMode="Externa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CCD21-E299-5C7E-CA0C-A0E5FDD35A78}"/>
              </a:ext>
            </a:extLst>
          </p:cNvPr>
          <p:cNvSpPr/>
          <p:nvPr/>
        </p:nvSpPr>
        <p:spPr>
          <a:xfrm>
            <a:off x="0" y="5752682"/>
            <a:ext cx="12192000" cy="1105318"/>
          </a:xfrm>
          <a:prstGeom prst="rect">
            <a:avLst/>
          </a:prstGeom>
          <a:solidFill>
            <a:srgbClr val="1736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849688"/>
            <a:ext cx="9448800" cy="1022115"/>
          </a:xfrm>
        </p:spPr>
        <p:txBody>
          <a:bodyPr>
            <a:normAutofit/>
          </a:bodyPr>
          <a:lstStyle/>
          <a:p>
            <a:r>
              <a:rPr lang="en-US" dirty="0"/>
              <a:t>Victor </a:t>
            </a:r>
            <a:r>
              <a:rPr lang="en-US" dirty="0" err="1"/>
              <a:t>Dudarev</a:t>
            </a:r>
            <a:endParaRPr lang="en-US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42" y="831853"/>
            <a:ext cx="10264877" cy="27987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for MDI: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 &amp;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Customisation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External API</a:t>
            </a: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8B0B-DF98-5F00-355E-7ADE055E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1" y="6073677"/>
            <a:ext cx="211484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85753" y="724370"/>
            <a:ext cx="11861059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/>
              <a:t>1) Handover event is created</a:t>
            </a: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r>
              <a:rPr lang="en-US" sz="2200" dirty="0"/>
              <a:t>2) Recipient is notified by e-mail</a:t>
            </a:r>
          </a:p>
          <a:p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0741C3-EA2E-9DAC-A257-8811E0979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7" y="1121462"/>
            <a:ext cx="7021729" cy="18289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delivering / delivered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D2AF3-C070-06A2-D581-01EAE858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2" y="3519273"/>
            <a:ext cx="5948701" cy="27344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Line 36">
            <a:extLst>
              <a:ext uri="{FF2B5EF4-FFF2-40B4-BE49-F238E27FC236}">
                <a16:creationId xmlns:a16="http://schemas.microsoft.com/office/drawing/2014/main" id="{8D43A409-5E0F-BEB2-C359-E5BE78AD5C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4377" y="1758462"/>
            <a:ext cx="1788607" cy="63304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Line 36">
            <a:extLst>
              <a:ext uri="{FF2B5EF4-FFF2-40B4-BE49-F238E27FC236}">
                <a16:creationId xmlns:a16="http://schemas.microsoft.com/office/drawing/2014/main" id="{7B7C88E7-5FEB-57C5-5206-B75AE52100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7533" y="2833635"/>
            <a:ext cx="2731477" cy="283531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0580D-6E14-8E82-A627-533F6A6A73FC}"/>
              </a:ext>
            </a:extLst>
          </p:cNvPr>
          <p:cNvSpPr txBox="1"/>
          <p:nvPr/>
        </p:nvSpPr>
        <p:spPr>
          <a:xfrm>
            <a:off x="9056076" y="1207031"/>
            <a:ext cx="28813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3) Recipient should add comments and confirm the handover.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4ED7E-004F-C327-715C-2D284BD25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411" y="4330840"/>
            <a:ext cx="5077429" cy="9344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E4A87C-332A-2D55-B28C-C44D567DFB2D}"/>
              </a:ext>
            </a:extLst>
          </p:cNvPr>
          <p:cNvSpPr txBox="1"/>
          <p:nvPr/>
        </p:nvSpPr>
        <p:spPr>
          <a:xfrm>
            <a:off x="8641583" y="3881566"/>
            <a:ext cx="28135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4) Confirmed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6D472-00C3-A5F7-7A94-6277F8EB87F2}"/>
              </a:ext>
            </a:extLst>
          </p:cNvPr>
          <p:cNvSpPr txBox="1"/>
          <p:nvPr/>
        </p:nvSpPr>
        <p:spPr>
          <a:xfrm>
            <a:off x="7023798" y="5259864"/>
            <a:ext cx="4250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+ e-mail notification for sender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3F9562E-9F46-C089-1DD7-6541C0BB8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66754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Creation by sender -&gt; Recipient notification -&gt; Recipient confirmation -&gt; Sender notification.</a:t>
            </a:r>
          </a:p>
        </p:txBody>
      </p:sp>
    </p:spTree>
    <p:extLst>
      <p:ext uri="{BB962C8B-B14F-4D97-AF65-F5344CB8AC3E}">
        <p14:creationId xmlns:p14="http://schemas.microsoft.com/office/powerpoint/2010/main" val="75587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user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B4DC9-B2A6-EE7C-976A-62B2AE48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6" y="773722"/>
            <a:ext cx="8670831" cy="54939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1FF549E-6348-D7F6-F6C4-36B478082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User-dependent handover overview (example in CRC247 tenant): </a:t>
            </a:r>
          </a:p>
          <a:p>
            <a:pPr indent="0">
              <a:buNone/>
            </a:pPr>
            <a:r>
              <a:rPr lang="en-US" dirty="0">
                <a:hlinkClick r:id="rId4"/>
              </a:rPr>
              <a:t>https://crc247.mdi.ruhr-uni-bochum.de/handover</a:t>
            </a:r>
            <a:endParaRPr lang="en-US" dirty="0"/>
          </a:p>
        </p:txBody>
      </p:sp>
      <p:sp>
        <p:nvSpPr>
          <p:cNvPr id="11" name="Line 36">
            <a:extLst>
              <a:ext uri="{FF2B5EF4-FFF2-40B4-BE49-F238E27FC236}">
                <a16:creationId xmlns:a16="http://schemas.microsoft.com/office/drawing/2014/main" id="{E67A45B9-AB56-1435-68C2-B083240EE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0047" y="2568539"/>
            <a:ext cx="3083863" cy="33778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46EE3-6F99-09EC-4A7C-8B1469C1A726}"/>
              </a:ext>
            </a:extLst>
          </p:cNvPr>
          <p:cNvSpPr txBox="1"/>
          <p:nvPr/>
        </p:nvSpPr>
        <p:spPr>
          <a:xfrm>
            <a:off x="9782113" y="2218783"/>
            <a:ext cx="114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Incoming</a:t>
            </a:r>
            <a:endParaRPr lang="en-US" dirty="0"/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EB89CA63-D310-885F-7F9B-8D0F1B5BBF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9431" y="4816867"/>
            <a:ext cx="3083863" cy="33778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D064A2-FD72-491B-E944-6142680A6399}"/>
              </a:ext>
            </a:extLst>
          </p:cNvPr>
          <p:cNvSpPr txBox="1"/>
          <p:nvPr/>
        </p:nvSpPr>
        <p:spPr>
          <a:xfrm>
            <a:off x="9821497" y="4467111"/>
            <a:ext cx="1418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Outcoming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1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project overview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954FA9A-8AEB-4633-7DD1-322EF1D5A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4" y="6362393"/>
            <a:ext cx="65992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Project (a group of users working on the same project according to </a:t>
            </a:r>
            <a:r>
              <a:rPr lang="en-US" b="1" dirty="0"/>
              <a:t>Project</a:t>
            </a:r>
            <a:r>
              <a:rPr lang="en-US" dirty="0"/>
              <a:t> claim) overview for handovers (in CRC247):</a:t>
            </a:r>
          </a:p>
          <a:p>
            <a:pPr indent="0">
              <a:buNone/>
            </a:pPr>
            <a:r>
              <a:rPr lang="en-US" dirty="0">
                <a:hlinkClick r:id="rId3"/>
              </a:rPr>
              <a:t>https://crc247.mdi.ruhr-uni-bochum.de/rubric/area-c_c03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54660-0670-C4AA-6459-683DFCE4B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5" y="793820"/>
            <a:ext cx="6685818" cy="545781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Line 36">
            <a:extLst>
              <a:ext uri="{FF2B5EF4-FFF2-40B4-BE49-F238E27FC236}">
                <a16:creationId xmlns:a16="http://schemas.microsoft.com/office/drawing/2014/main" id="{0D86CA3A-04D8-CBA7-0982-4A70A1037E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84809" y="4139224"/>
            <a:ext cx="4943838" cy="985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BF2AF-F643-8D54-F44C-DE79875CC9FC}"/>
              </a:ext>
            </a:extLst>
          </p:cNvPr>
          <p:cNvSpPr txBox="1"/>
          <p:nvPr/>
        </p:nvSpPr>
        <p:spPr>
          <a:xfrm>
            <a:off x="7624540" y="3708536"/>
            <a:ext cx="3800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Pending handovers (unconfirmed)</a:t>
            </a: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EA827596-4E82-46B1-B6FC-765A696AA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3371" y="5517231"/>
            <a:ext cx="4935276" cy="17565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19ED6-4948-5A26-9999-7B8D1FB2F4DE}"/>
              </a:ext>
            </a:extLst>
          </p:cNvPr>
          <p:cNvSpPr txBox="1"/>
          <p:nvPr/>
        </p:nvSpPr>
        <p:spPr>
          <a:xfrm>
            <a:off x="8526954" y="5114382"/>
            <a:ext cx="30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Successful handover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D8FCA-A40D-73FA-BF8A-80EF8D0165E6}"/>
              </a:ext>
            </a:extLst>
          </p:cNvPr>
          <p:cNvSpPr txBox="1"/>
          <p:nvPr/>
        </p:nvSpPr>
        <p:spPr>
          <a:xfrm>
            <a:off x="7325589" y="975698"/>
            <a:ext cx="46421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Handover overview is displayed in project that matches by name with one of </a:t>
            </a:r>
            <a:r>
              <a:rPr lang="en-US" b="1" dirty="0"/>
              <a:t>Project</a:t>
            </a:r>
            <a:r>
              <a:rPr lang="en-US" dirty="0"/>
              <a:t> claims for users.</a:t>
            </a:r>
          </a:p>
          <a:p>
            <a:endParaRPr lang="en-US" dirty="0"/>
          </a:p>
          <a:p>
            <a:r>
              <a:rPr lang="en-US" dirty="0"/>
              <a:t>Contains overview for a group of users having the same </a:t>
            </a:r>
            <a:r>
              <a:rPr lang="en-US" b="1" dirty="0"/>
              <a:t>Project</a:t>
            </a:r>
            <a:r>
              <a:rPr lang="en-US" dirty="0"/>
              <a:t> claim.</a:t>
            </a:r>
          </a:p>
        </p:txBody>
      </p:sp>
    </p:spTree>
    <p:extLst>
      <p:ext uri="{BB962C8B-B14F-4D97-AF65-F5344CB8AC3E}">
        <p14:creationId xmlns:p14="http://schemas.microsoft.com/office/powerpoint/2010/main" val="387410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 Links: object modification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215365" y="780372"/>
            <a:ext cx="11861059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Motivation</a:t>
            </a:r>
            <a:r>
              <a:rPr lang="en-US" sz="2200" dirty="0"/>
              <a:t>: Object is displayed in a project to which it belongs</a:t>
            </a:r>
            <a:r>
              <a:rPr lang="ru-RU" sz="2200" dirty="0"/>
              <a:t>.</a:t>
            </a:r>
            <a:r>
              <a:rPr lang="en-US" sz="2200" dirty="0"/>
              <a:t> Sometimes it’s required to </a:t>
            </a:r>
            <a:r>
              <a:rPr lang="en-US" sz="2200" u="sng" dirty="0"/>
              <a:t>associate object with multiple projects</a:t>
            </a:r>
            <a:r>
              <a:rPr lang="en-US" sz="2200" dirty="0"/>
              <a:t>.</a:t>
            </a:r>
          </a:p>
          <a:p>
            <a:pPr algn="ctr"/>
            <a:r>
              <a:rPr lang="en-US" sz="22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 modification interface update</a:t>
            </a:r>
          </a:p>
          <a:p>
            <a:pPr algn="ctr"/>
            <a:endParaRPr lang="en-US" sz="22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projects that should display the object:</a:t>
            </a:r>
          </a:p>
          <a:p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 “Save” button</a:t>
            </a: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only user-creator or administrator can do this (object modification form).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DD9E90-3996-CD73-1F74-47AC56F4F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33" y="1879142"/>
            <a:ext cx="7777425" cy="87413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1F8F40B-1E01-DC7D-791F-54500BDCB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7" y="3264247"/>
            <a:ext cx="7822325" cy="22322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Line 36">
            <a:extLst>
              <a:ext uri="{FF2B5EF4-FFF2-40B4-BE49-F238E27FC236}">
                <a16:creationId xmlns:a16="http://schemas.microsoft.com/office/drawing/2014/main" id="{9C9EDA8E-3ED4-3DC9-824F-605C2DF3D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5350" y="2250833"/>
            <a:ext cx="1" cy="1165608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81A4DD-BD56-BE47-0090-F27B62CDC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484" y="5536349"/>
            <a:ext cx="819264" cy="447737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91597AA-D358-4C4A-75D1-6386A779E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4" y="6362393"/>
            <a:ext cx="65992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Any edit object form</a:t>
            </a:r>
          </a:p>
        </p:txBody>
      </p:sp>
    </p:spTree>
    <p:extLst>
      <p:ext uri="{BB962C8B-B14F-4D97-AF65-F5344CB8AC3E}">
        <p14:creationId xmlns:p14="http://schemas.microsoft.com/office/powerpoint/2010/main" val="425406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Use-Case: add object links to a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215365" y="780372"/>
            <a:ext cx="1186105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Motivation</a:t>
            </a:r>
            <a:r>
              <a:rPr lang="en-US" sz="2200" dirty="0"/>
              <a:t>: allow everybody (</a:t>
            </a:r>
            <a:r>
              <a:rPr lang="en-US" sz="2200" dirty="0" err="1"/>
              <a:t>PowerUser</a:t>
            </a:r>
            <a:r>
              <a:rPr lang="en-US" sz="2200" dirty="0"/>
              <a:t>+) to add object links to a rubric.</a:t>
            </a:r>
          </a:p>
          <a:p>
            <a:r>
              <a:rPr lang="en-US" sz="2200" dirty="0"/>
              <a:t>1) In a project click gray “Add Link” button					2) Popup window: add links for object(s)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600" dirty="0"/>
          </a:p>
          <a:p>
            <a:r>
              <a:rPr lang="en-US" sz="2200" dirty="0"/>
              <a:t>															4) Popup: adjust link order or delete it</a:t>
            </a:r>
          </a:p>
          <a:p>
            <a:r>
              <a:rPr lang="en-US" sz="2200" dirty="0"/>
              <a:t>3) Linked object layout in the project (with link button):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045C03A-AC32-5681-AC04-C2C91000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9" y="1557936"/>
            <a:ext cx="5943600" cy="2294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close up of a web page&#10;&#10;Description automatically generated">
            <a:extLst>
              <a:ext uri="{FF2B5EF4-FFF2-40B4-BE49-F238E27FC236}">
                <a16:creationId xmlns:a16="http://schemas.microsoft.com/office/drawing/2014/main" id="{6B7342AA-5F71-E4C1-9CD1-04E45D4CD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781" y="1557285"/>
            <a:ext cx="4648835" cy="20955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Line 36">
            <a:extLst>
              <a:ext uri="{FF2B5EF4-FFF2-40B4-BE49-F238E27FC236}">
                <a16:creationId xmlns:a16="http://schemas.microsoft.com/office/drawing/2014/main" id="{D46FFFF1-0BBC-7567-6D3F-FEC4EBFC1B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1673" y="1858944"/>
            <a:ext cx="3213189" cy="1549273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1" name="Picture 10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03059F71-789B-3644-6E67-E569AE9EF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70" y="4494379"/>
            <a:ext cx="6371494" cy="8753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A close up of a computer screen&#10;&#10;Description automatically generated">
            <a:extLst>
              <a:ext uri="{FF2B5EF4-FFF2-40B4-BE49-F238E27FC236}">
                <a16:creationId xmlns:a16="http://schemas.microsoft.com/office/drawing/2014/main" id="{D359A549-02A5-7FC3-56DB-66BF1B056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006" y="4116318"/>
            <a:ext cx="4627271" cy="21915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Line 36">
            <a:extLst>
              <a:ext uri="{FF2B5EF4-FFF2-40B4-BE49-F238E27FC236}">
                <a16:creationId xmlns:a16="http://schemas.microsoft.com/office/drawing/2014/main" id="{F8845075-B635-0A24-86F3-6C7A104E8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6073" y="4290644"/>
            <a:ext cx="2228451" cy="530738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0F11B6B-EC39-A153-0DB9-8A206504B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4" y="6362393"/>
            <a:ext cx="65992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Links functionality in any project view (available to all </a:t>
            </a:r>
            <a:r>
              <a:rPr lang="en-US" dirty="0" err="1"/>
              <a:t>PowerUser</a:t>
            </a:r>
            <a:r>
              <a:rPr lang="en-US" dirty="0"/>
              <a:t>+)</a:t>
            </a:r>
          </a:p>
        </p:txBody>
      </p:sp>
    </p:spTree>
    <p:extLst>
      <p:ext uri="{BB962C8B-B14F-4D97-AF65-F5344CB8AC3E}">
        <p14:creationId xmlns:p14="http://schemas.microsoft.com/office/powerpoint/2010/main" val="352781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131428" y="952516"/>
            <a:ext cx="12060572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to support new user-defined object type (UDT) </a:t>
            </a:r>
            <a:r>
              <a:rPr lang="en-US" sz="2200" b="1" u="sng" dirty="0">
                <a:solidFill>
                  <a:prstClr val="black"/>
                </a:solidFill>
              </a:rPr>
              <a:t>without modifying core RDMS source code</a:t>
            </a:r>
          </a:p>
          <a:p>
            <a:pPr defTabSz="914377">
              <a:spcAft>
                <a:spcPts val="600"/>
              </a:spcAft>
            </a:pPr>
            <a:endParaRPr lang="en-US" sz="2200" b="1" u="sng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Given</a:t>
            </a:r>
            <a:r>
              <a:rPr lang="en-US" sz="2200" b="1" dirty="0">
                <a:solidFill>
                  <a:prstClr val="black"/>
                </a:solidFill>
              </a:rPr>
              <a:t>: </a:t>
            </a:r>
            <a:r>
              <a:rPr lang="en-US" sz="2200" dirty="0">
                <a:solidFill>
                  <a:prstClr val="black"/>
                </a:solidFill>
              </a:rPr>
              <a:t>New object type with/without a new arbitrary file format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(could new measurement type result).</a:t>
            </a: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</a:rPr>
              <a:t>Solution</a:t>
            </a:r>
            <a:r>
              <a:rPr lang="en-US" sz="2200" dirty="0">
                <a:solidFill>
                  <a:prstClr val="black"/>
                </a:solidFill>
              </a:rPr>
              <a:t> (or 5 keys to success)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endParaRPr lang="en-US" sz="2200" dirty="0">
              <a:solidFill>
                <a:prstClr val="black"/>
              </a:solidFill>
            </a:endParaRP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Templates – </a:t>
            </a:r>
            <a:r>
              <a:rPr lang="en-US" sz="2200" dirty="0">
                <a:solidFill>
                  <a:prstClr val="black"/>
                </a:solidFill>
              </a:rPr>
              <a:t>define object model (data structure) in terms of key-value pairs / table (properties)</a:t>
            </a: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Search</a:t>
            </a:r>
            <a:r>
              <a:rPr lang="en-US" sz="2200" dirty="0">
                <a:solidFill>
                  <a:prstClr val="black"/>
                </a:solidFill>
              </a:rPr>
              <a:t> – enable search for UDT objects based on </a:t>
            </a:r>
            <a:r>
              <a:rPr lang="en-US" sz="2200" u="sng" dirty="0">
                <a:solidFill>
                  <a:prstClr val="black"/>
                </a:solidFill>
              </a:rPr>
              <a:t>defined data model</a:t>
            </a: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Validation</a:t>
            </a:r>
            <a:r>
              <a:rPr lang="en-US" sz="2200" dirty="0">
                <a:solidFill>
                  <a:prstClr val="black"/>
                </a:solidFill>
              </a:rPr>
              <a:t> – provide check for data correctness (valid/invalid)</a:t>
            </a: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Data Extraction </a:t>
            </a:r>
            <a:r>
              <a:rPr lang="en-US" sz="2200" dirty="0">
                <a:solidFill>
                  <a:prstClr val="black"/>
                </a:solidFill>
              </a:rPr>
              <a:t>– if valid, extract data in terms of properties / related object creation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Visualization</a:t>
            </a:r>
            <a:r>
              <a:rPr lang="en-US" sz="2200" dirty="0">
                <a:solidFill>
                  <a:prstClr val="black"/>
                </a:solidFill>
              </a:rPr>
              <a:t> – display data, including drawing charts / diagrams, </a:t>
            </a:r>
            <a:r>
              <a:rPr lang="en-US" sz="2200" dirty="0" err="1">
                <a:solidFill>
                  <a:prstClr val="black"/>
                </a:solidFill>
              </a:rPr>
              <a:t>etc</a:t>
            </a:r>
            <a:r>
              <a:rPr lang="en-US" sz="2200" dirty="0">
                <a:solidFill>
                  <a:prstClr val="black"/>
                </a:solidFill>
              </a:rPr>
              <a:t>…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BF97A2-E7AC-0595-2C58-BB0C8CE5D7F2}"/>
              </a:ext>
            </a:extLst>
          </p:cNvPr>
          <p:cNvSpPr/>
          <p:nvPr/>
        </p:nvSpPr>
        <p:spPr>
          <a:xfrm>
            <a:off x="85563" y="4091640"/>
            <a:ext cx="11708118" cy="155985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Type Support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dirty="0">
                <a:solidFill>
                  <a:prstClr val="black"/>
                </a:solidFill>
              </a:rPr>
              <a:t>UDT – user-defined type</a:t>
            </a:r>
            <a:endParaRPr lang="en-US" dirty="0"/>
          </a:p>
        </p:txBody>
      </p:sp>
      <p:pic>
        <p:nvPicPr>
          <p:cNvPr id="23" name="Picture 6" descr="Web Service Icons - Free SVG &amp; PNG Web Service Images - Noun Project">
            <a:extLst>
              <a:ext uri="{FF2B5EF4-FFF2-40B4-BE49-F238E27FC236}">
                <a16:creationId xmlns:a16="http://schemas.microsoft.com/office/drawing/2014/main" id="{53CDCCA7-EDE2-0571-4626-E9F48A12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37" y="4498107"/>
            <a:ext cx="422564" cy="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xternal link - Free technology icons">
            <a:extLst>
              <a:ext uri="{FF2B5EF4-FFF2-40B4-BE49-F238E27FC236}">
                <a16:creationId xmlns:a16="http://schemas.microsoft.com/office/drawing/2014/main" id="{8AC16857-8248-7F28-8FD7-A15D1D08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08" y="4858324"/>
            <a:ext cx="405246" cy="4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36">
            <a:extLst>
              <a:ext uri="{FF2B5EF4-FFF2-40B4-BE49-F238E27FC236}">
                <a16:creationId xmlns:a16="http://schemas.microsoft.com/office/drawing/2014/main" id="{3B3952CB-CF29-83CA-1073-315A5B027C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96301" y="3543299"/>
            <a:ext cx="1587500" cy="38099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708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97E097-6C2E-C399-58D3-B486C3A761BF}"/>
              </a:ext>
            </a:extLst>
          </p:cNvPr>
          <p:cNvSpPr/>
          <p:nvPr/>
        </p:nvSpPr>
        <p:spPr>
          <a:xfrm>
            <a:off x="6732395" y="3476727"/>
            <a:ext cx="5385916" cy="218049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to create a new user-defined type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dirty="0">
                <a:solidFill>
                  <a:prstClr val="black"/>
                </a:solidFill>
              </a:rPr>
              <a:t>We can further enrich defined object specification by customized (templates!) properties of primitive types: </a:t>
            </a:r>
            <a:r>
              <a:rPr lang="en-US" b="1" dirty="0">
                <a:solidFill>
                  <a:prstClr val="black"/>
                </a:solidFill>
              </a:rPr>
              <a:t>Integer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Float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String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6812782" y="869388"/>
            <a:ext cx="5285433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Type Name </a:t>
            </a:r>
            <a:r>
              <a:rPr lang="en-US" dirty="0">
                <a:solidFill>
                  <a:prstClr val="black"/>
                </a:solidFill>
              </a:rPr>
              <a:t>– user-defined type name </a:t>
            </a: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Core Object Types: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prstClr val="black"/>
                </a:solidFill>
              </a:rPr>
              <a:t>ObjectInfo</a:t>
            </a:r>
            <a:r>
              <a:rPr lang="en-US" dirty="0">
                <a:solidFill>
                  <a:prstClr val="black"/>
                </a:solidFill>
              </a:rPr>
              <a:t> – the simplest (bare) object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Sample </a:t>
            </a:r>
            <a:r>
              <a:rPr lang="en-US" dirty="0">
                <a:solidFill>
                  <a:prstClr val="black"/>
                </a:solidFill>
              </a:rPr>
              <a:t>– chemical system (set of chemical elements), for example </a:t>
            </a:r>
            <a:r>
              <a:rPr lang="en-US" b="1" dirty="0">
                <a:solidFill>
                  <a:prstClr val="black"/>
                </a:solidFill>
              </a:rPr>
              <a:t>Co-O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Composition </a:t>
            </a:r>
            <a:r>
              <a:rPr lang="en-US" dirty="0">
                <a:solidFill>
                  <a:prstClr val="black"/>
                </a:solidFill>
              </a:rPr>
              <a:t>–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chemical composition (set of elements and quantities), for example </a:t>
            </a:r>
            <a:r>
              <a:rPr lang="en-US" b="1" dirty="0">
                <a:solidFill>
                  <a:prstClr val="black"/>
                </a:solidFill>
              </a:rPr>
              <a:t>Co</a:t>
            </a:r>
            <a:r>
              <a:rPr lang="en-US" b="1" baseline="-25000" dirty="0">
                <a:solidFill>
                  <a:prstClr val="black"/>
                </a:solidFill>
              </a:rPr>
              <a:t>3</a:t>
            </a:r>
            <a:r>
              <a:rPr lang="en-US" b="1" dirty="0">
                <a:solidFill>
                  <a:prstClr val="black"/>
                </a:solidFill>
              </a:rPr>
              <a:t>O</a:t>
            </a:r>
            <a:r>
              <a:rPr lang="en-US" b="1" baseline="-25000" dirty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Reference</a:t>
            </a:r>
            <a:r>
              <a:rPr lang="en-US" dirty="0">
                <a:solidFill>
                  <a:prstClr val="black"/>
                </a:solidFill>
              </a:rPr>
              <a:t> – literature reference (Authors, Title, Year, DOI, etc.)</a:t>
            </a:r>
          </a:p>
          <a:p>
            <a:pPr defTabSz="914377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Validation &amp; Data Schema </a:t>
            </a:r>
            <a:r>
              <a:rPr lang="en-US" dirty="0">
                <a:solidFill>
                  <a:prstClr val="black"/>
                </a:solidFill>
              </a:rPr>
              <a:t>– only if you have external Web Services ready to validate &amp; extract data from files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File Required </a:t>
            </a:r>
            <a:r>
              <a:rPr lang="en-US" dirty="0">
                <a:solidFill>
                  <a:prstClr val="black"/>
                </a:solidFill>
              </a:rPr>
              <a:t>– sets the file mandatory (</a:t>
            </a:r>
            <a:r>
              <a:rPr lang="en-US" dirty="0" err="1">
                <a:solidFill>
                  <a:prstClr val="black"/>
                </a:solidFill>
              </a:rPr>
              <a:t>boolean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defTabSz="914377">
              <a:spcAft>
                <a:spcPts val="600"/>
              </a:spcAft>
            </a:pPr>
            <a:r>
              <a:rPr lang="en-US" b="1" u="sng" dirty="0">
                <a:solidFill>
                  <a:prstClr val="black"/>
                </a:solidFill>
              </a:rPr>
              <a:t>Settings (JSON)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– type customization in RDMS</a:t>
            </a:r>
          </a:p>
          <a:p>
            <a:pPr defTabSz="914377"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CustomEditPath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"/custom/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editsample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defTabSz="914377"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UrlPostVisualizer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"https://abc.de/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VisualizeRT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}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Description </a:t>
            </a:r>
            <a:r>
              <a:rPr lang="en-US" dirty="0">
                <a:solidFill>
                  <a:prstClr val="black"/>
                </a:solidFill>
              </a:rPr>
              <a:t>– comments for type designation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93468-AF8E-8A6B-A692-37B4AFCC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5" y="834011"/>
            <a:ext cx="6453141" cy="53911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4ECA1-67B4-30D4-7FBE-49D5CBEB39ED}"/>
              </a:ext>
            </a:extLst>
          </p:cNvPr>
          <p:cNvSpPr/>
          <p:nvPr/>
        </p:nvSpPr>
        <p:spPr>
          <a:xfrm>
            <a:off x="6735746" y="1508926"/>
            <a:ext cx="5382566" cy="19477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36">
            <a:extLst>
              <a:ext uri="{FF2B5EF4-FFF2-40B4-BE49-F238E27FC236}">
                <a16:creationId xmlns:a16="http://schemas.microsoft.com/office/drawing/2014/main" id="{FC646676-0C87-B5A6-B138-423C2DC45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3767" y="381837"/>
            <a:ext cx="10049" cy="146706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2237-87B4-D726-423B-200697CC7942}"/>
              </a:ext>
            </a:extLst>
          </p:cNvPr>
          <p:cNvSpPr txBox="1"/>
          <p:nvPr/>
        </p:nvSpPr>
        <p:spPr>
          <a:xfrm>
            <a:off x="9206803" y="0"/>
            <a:ext cx="3092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 of predefined base types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870D2-C8CD-4AAB-105E-6135FC5BD9A9}"/>
              </a:ext>
            </a:extLst>
          </p:cNvPr>
          <p:cNvSpPr txBox="1"/>
          <p:nvPr/>
        </p:nvSpPr>
        <p:spPr>
          <a:xfrm>
            <a:off x="9653155" y="6000542"/>
            <a:ext cx="2538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Defining data &amp; behavior</a:t>
            </a:r>
          </a:p>
        </p:txBody>
      </p:sp>
      <p:sp>
        <p:nvSpPr>
          <p:cNvPr id="11" name="Line 36">
            <a:extLst>
              <a:ext uri="{FF2B5EF4-FFF2-40B4-BE49-F238E27FC236}">
                <a16:creationId xmlns:a16="http://schemas.microsoft.com/office/drawing/2014/main" id="{41504135-9F2C-4CB1-A26A-F88D845427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56639" y="4975606"/>
            <a:ext cx="12139" cy="111768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31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customization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8615" y="6362393"/>
            <a:ext cx="7113709" cy="485999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pic>
        <p:nvPicPr>
          <p:cNvPr id="2050" name="Picture 2" descr="Customising MYOB forms MYOB forms for easier business practices!">
            <a:extLst>
              <a:ext uri="{FF2B5EF4-FFF2-40B4-BE49-F238E27FC236}">
                <a16:creationId xmlns:a16="http://schemas.microsoft.com/office/drawing/2014/main" id="{30A75CBF-42C2-3A9B-FEBB-E07CB59A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0B3948-A7D2-54B5-888F-11EEAE1D5E83}"/>
              </a:ext>
            </a:extLst>
          </p:cNvPr>
          <p:cNvSpPr txBox="1"/>
          <p:nvPr/>
        </p:nvSpPr>
        <p:spPr>
          <a:xfrm>
            <a:off x="1341409" y="4044803"/>
            <a:ext cx="33137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External API </a:t>
            </a:r>
            <a:r>
              <a:rPr lang="en-US" dirty="0">
                <a:solidFill>
                  <a:prstClr val="black"/>
                </a:solidFill>
              </a:rPr>
              <a:t>(server-side code only)</a:t>
            </a:r>
          </a:p>
          <a:p>
            <a:pPr lvl="1" defTabSz="685800"/>
            <a:r>
              <a:rPr lang="en-US" dirty="0">
                <a:solidFill>
                  <a:prstClr val="black"/>
                </a:solidFill>
              </a:rPr>
              <a:t>Validation &amp; Data Extraction for User-Defined Data Types</a:t>
            </a:r>
            <a:r>
              <a:rPr lang="ru-RU" dirty="0">
                <a:solidFill>
                  <a:prstClr val="black"/>
                </a:solidFill>
              </a:rPr>
              <a:t> (</a:t>
            </a:r>
            <a:r>
              <a:rPr lang="en-US" dirty="0">
                <a:solidFill>
                  <a:prstClr val="black"/>
                </a:solidFill>
              </a:rPr>
              <a:t>any language</a:t>
            </a:r>
            <a:r>
              <a:rPr lang="ru-RU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57220-CB6A-E416-7FD4-1D2379408672}"/>
              </a:ext>
            </a:extLst>
          </p:cNvPr>
          <p:cNvSpPr txBox="1"/>
          <p:nvPr/>
        </p:nvSpPr>
        <p:spPr>
          <a:xfrm>
            <a:off x="6040460" y="1942260"/>
            <a:ext cx="32386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Simple </a:t>
            </a:r>
            <a:r>
              <a:rPr lang="en-US" dirty="0">
                <a:solidFill>
                  <a:prstClr val="black"/>
                </a:solidFill>
              </a:rPr>
              <a:t>(client-side code only)</a:t>
            </a:r>
          </a:p>
          <a:p>
            <a:pPr lvl="1" defTabSz="685800"/>
            <a:r>
              <a:rPr lang="en-US" dirty="0">
                <a:solidFill>
                  <a:prstClr val="black"/>
                </a:solidFill>
              </a:rPr>
              <a:t>Page-code injection:</a:t>
            </a: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HTML</a:t>
            </a: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 err="1">
                <a:solidFill>
                  <a:prstClr val="black"/>
                </a:solidFill>
              </a:rPr>
              <a:t>Javascript</a:t>
            </a:r>
            <a:endParaRPr lang="en-US" dirty="0">
              <a:solidFill>
                <a:prstClr val="black"/>
              </a:solidFill>
            </a:endParaRP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CSS</a:t>
            </a:r>
          </a:p>
        </p:txBody>
      </p:sp>
      <p:sp>
        <p:nvSpPr>
          <p:cNvPr id="7" name="Line 36">
            <a:extLst>
              <a:ext uri="{FF2B5EF4-FFF2-40B4-BE49-F238E27FC236}">
                <a16:creationId xmlns:a16="http://schemas.microsoft.com/office/drawing/2014/main" id="{80342A13-32AE-C152-54D7-CD858D667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374" y="3500977"/>
            <a:ext cx="10158292" cy="1008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513BC-D473-6E2B-7681-67A50256D326}"/>
              </a:ext>
            </a:extLst>
          </p:cNvPr>
          <p:cNvSpPr txBox="1"/>
          <p:nvPr/>
        </p:nvSpPr>
        <p:spPr>
          <a:xfrm>
            <a:off x="234224" y="1127659"/>
            <a:ext cx="4701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Basic </a:t>
            </a:r>
            <a:r>
              <a:rPr lang="en-US" dirty="0">
                <a:solidFill>
                  <a:prstClr val="black"/>
                </a:solidFill>
              </a:rPr>
              <a:t>(no-code)</a:t>
            </a:r>
          </a:p>
          <a:p>
            <a:pPr lvl="1" defTabSz="685800"/>
            <a:r>
              <a:rPr lang="en-US" dirty="0">
                <a:solidFill>
                  <a:prstClr val="black"/>
                </a:solidFill>
              </a:rPr>
              <a:t>Introducing User-Defined Data Types:</a:t>
            </a: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List templates</a:t>
            </a: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Table templates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C5909-451D-C00D-9E2C-1B204CC8ED4A}"/>
              </a:ext>
            </a:extLst>
          </p:cNvPr>
          <p:cNvSpPr txBox="1"/>
          <p:nvPr/>
        </p:nvSpPr>
        <p:spPr>
          <a:xfrm>
            <a:off x="6559737" y="4728926"/>
            <a:ext cx="47018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Complex </a:t>
            </a:r>
            <a:r>
              <a:rPr lang="en-US" dirty="0">
                <a:solidFill>
                  <a:prstClr val="black"/>
                </a:solidFill>
              </a:rPr>
              <a:t>(client- &amp; server-side code)	</a:t>
            </a:r>
          </a:p>
          <a:p>
            <a:pPr lvl="1" defTabSz="685800"/>
            <a:r>
              <a:rPr lang="en-US" dirty="0">
                <a:solidFill>
                  <a:prstClr val="black"/>
                </a:solidFill>
              </a:rPr>
              <a:t>INF-code adjust (</a:t>
            </a:r>
            <a:r>
              <a:rPr lang="en-US" dirty="0" err="1">
                <a:solidFill>
                  <a:prstClr val="black"/>
                </a:solidFill>
              </a:rPr>
              <a:t>ASP.Net</a:t>
            </a:r>
            <a:r>
              <a:rPr lang="en-US" dirty="0">
                <a:solidFill>
                  <a:prstClr val="black"/>
                </a:solidFill>
              </a:rPr>
              <a:t> Core App)</a:t>
            </a: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C#</a:t>
            </a: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SQL</a:t>
            </a:r>
          </a:p>
          <a:p>
            <a:pPr lvl="2" defTabSz="685800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HTML/</a:t>
            </a:r>
            <a:r>
              <a:rPr lang="en-US" dirty="0" err="1">
                <a:solidFill>
                  <a:prstClr val="black"/>
                </a:solidFill>
              </a:rPr>
              <a:t>Javascript</a:t>
            </a:r>
            <a:r>
              <a:rPr lang="en-US" dirty="0">
                <a:solidFill>
                  <a:prstClr val="black"/>
                </a:solidFill>
              </a:rPr>
              <a:t>/CSS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FA4F1-DBCC-4F29-6E90-9809879D4CD9}"/>
              </a:ext>
            </a:extLst>
          </p:cNvPr>
          <p:cNvSpPr txBox="1"/>
          <p:nvPr/>
        </p:nvSpPr>
        <p:spPr>
          <a:xfrm>
            <a:off x="4160018" y="5972234"/>
            <a:ext cx="1504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Complexity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Line 36">
            <a:extLst>
              <a:ext uri="{FF2B5EF4-FFF2-40B4-BE49-F238E27FC236}">
                <a16:creationId xmlns:a16="http://schemas.microsoft.com/office/drawing/2014/main" id="{3B7BCC64-DF2B-CD1E-05FE-F4E08D6B48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1864" y="980728"/>
            <a:ext cx="22240" cy="4968552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084067-A0F2-2DDB-AB4E-D905E0D828BC}"/>
              </a:ext>
            </a:extLst>
          </p:cNvPr>
          <p:cNvSpPr txBox="1"/>
          <p:nvPr/>
        </p:nvSpPr>
        <p:spPr>
          <a:xfrm rot="5400000">
            <a:off x="2439942" y="3379420"/>
            <a:ext cx="5403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								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CDA124-FD3E-6465-6E4A-47EF7B11863F}"/>
              </a:ext>
            </a:extLst>
          </p:cNvPr>
          <p:cNvSpPr txBox="1"/>
          <p:nvPr/>
        </p:nvSpPr>
        <p:spPr>
          <a:xfrm>
            <a:off x="0" y="3460516"/>
            <a:ext cx="10577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									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layout     		workflow    			application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DDA50C-39CF-7321-E2A9-71A15EC9E3C5}"/>
              </a:ext>
            </a:extLst>
          </p:cNvPr>
          <p:cNvSpPr txBox="1"/>
          <p:nvPr/>
        </p:nvSpPr>
        <p:spPr>
          <a:xfrm>
            <a:off x="10339147" y="3042089"/>
            <a:ext cx="1504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Development abstraction layers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5E8863-3C5B-28A4-0DD3-ED8A921107F2}"/>
              </a:ext>
            </a:extLst>
          </p:cNvPr>
          <p:cNvSpPr/>
          <p:nvPr/>
        </p:nvSpPr>
        <p:spPr>
          <a:xfrm>
            <a:off x="1340427" y="3888445"/>
            <a:ext cx="3418609" cy="19477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B7F46-59A7-734A-80AE-3A3A9C07D185}"/>
              </a:ext>
            </a:extLst>
          </p:cNvPr>
          <p:cNvSpPr txBox="1"/>
          <p:nvPr/>
        </p:nvSpPr>
        <p:spPr>
          <a:xfrm rot="19662707">
            <a:off x="310702" y="3660671"/>
            <a:ext cx="2359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Scope for today’s talk</a:t>
            </a:r>
          </a:p>
        </p:txBody>
      </p:sp>
    </p:spTree>
    <p:extLst>
      <p:ext uri="{BB962C8B-B14F-4D97-AF65-F5344CB8AC3E}">
        <p14:creationId xmlns:p14="http://schemas.microsoft.com/office/powerpoint/2010/main" val="228901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de-DE" dirty="0" err="1"/>
              <a:t>no</a:t>
            </a:r>
            <a:r>
              <a:rPr lang="de-DE" dirty="0"/>
              <a:t>-code </a:t>
            </a:r>
            <a:r>
              <a:rPr lang="de-DE" dirty="0" err="1"/>
              <a:t>customisation</a:t>
            </a:r>
            <a:r>
              <a:rPr lang="de-DE" dirty="0"/>
              <a:t>: </a:t>
            </a:r>
            <a:r>
              <a:rPr lang="en-US" dirty="0"/>
              <a:t>Templates for object type</a:t>
            </a:r>
            <a:br>
              <a:rPr lang="en-US" sz="3733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EED1-0C3C-D48A-FED3-3FF244893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448" y="6362393"/>
            <a:ext cx="4973934" cy="485999"/>
          </a:xfrm>
        </p:spPr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https://crc247.mdi.ruhr-uni-bochum.de/object/synthesis-for-sample-8220-co-deposition-221111-k3-3-1922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https://demo.mdi.ruhr-uni-bochum.de/object/ag2s-4870</a:t>
            </a:r>
            <a:endParaRPr lang="en-US" dirty="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908EAB5-C3AB-8ADF-3129-D38672F8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3" y="1899234"/>
            <a:ext cx="3312019" cy="605230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Arial" panose="020B0604020202020204" pitchFamily="34" charset="0"/>
              </a:rPr>
              <a:t>List</a:t>
            </a:r>
            <a:endParaRPr lang="ru-RU" altLang="ru-RU" sz="2133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specify sorted properties list with separators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5C469BCA-988F-9935-9DC5-008271A3A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7699" y="1426866"/>
            <a:ext cx="1907878" cy="47341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3" name="Line 36">
            <a:extLst>
              <a:ext uri="{FF2B5EF4-FFF2-40B4-BE49-F238E27FC236}">
                <a16:creationId xmlns:a16="http://schemas.microsoft.com/office/drawing/2014/main" id="{0EDD996A-F214-78C2-AE18-7249AC129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2348" y="1457011"/>
            <a:ext cx="1917586" cy="44222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4" name="Titel 4">
            <a:extLst>
              <a:ext uri="{FF2B5EF4-FFF2-40B4-BE49-F238E27FC236}">
                <a16:creationId xmlns:a16="http://schemas.microsoft.com/office/drawing/2014/main" id="{AE330AE2-ECC2-79F9-4132-ABD2E5BBDAC1}"/>
              </a:ext>
            </a:extLst>
          </p:cNvPr>
          <p:cNvSpPr txBox="1">
            <a:spLocks/>
          </p:cNvSpPr>
          <p:nvPr/>
        </p:nvSpPr>
        <p:spPr>
          <a:xfrm>
            <a:off x="4338766" y="755712"/>
            <a:ext cx="3264363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 defTabSz="1219170"/>
            <a:r>
              <a:rPr lang="en-US" dirty="0"/>
              <a:t>Template</a:t>
            </a:r>
            <a:endParaRPr lang="en-GB" dirty="0"/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BDF01054-06E6-40CD-64CD-CDA86C8A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35" y="1894839"/>
            <a:ext cx="3456383" cy="605230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schemeClr val="tx1"/>
                </a:solidFill>
                <a:latin typeface="Arial" panose="020B0604020202020204" pitchFamily="34" charset="0"/>
              </a:rPr>
              <a:t>Table</a:t>
            </a:r>
            <a:endParaRPr lang="ru-RU" altLang="ru-RU" sz="2133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specify table structure: columns &amp; types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4966DA-8124-1E9D-2095-50F889CA2CCD}"/>
              </a:ext>
            </a:extLst>
          </p:cNvPr>
          <p:cNvSpPr txBox="1"/>
          <p:nvPr/>
        </p:nvSpPr>
        <p:spPr>
          <a:xfrm>
            <a:off x="4818184" y="1809932"/>
            <a:ext cx="2929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Create an object with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“_Template”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Specify properties set for a type</a:t>
            </a: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D02F1F5-A3F7-EA76-1190-6017E2FE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3" y="2657775"/>
            <a:ext cx="4405950" cy="345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F8F877-A92D-5F19-8EF6-9990B8BB4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389" y="2879673"/>
            <a:ext cx="5054655" cy="1977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371A41-E4E4-5FD2-A582-4D14F5892A7C}"/>
              </a:ext>
            </a:extLst>
          </p:cNvPr>
          <p:cNvSpPr txBox="1"/>
          <p:nvPr/>
        </p:nvSpPr>
        <p:spPr>
          <a:xfrm>
            <a:off x="1584289" y="6082157"/>
            <a:ext cx="2929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400" b="1" dirty="0">
                <a:solidFill>
                  <a:prstClr val="black"/>
                </a:solidFill>
                <a:latin typeface="+mn-lt"/>
              </a:rPr>
              <a:t>Key-value pairs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0B0E8-404C-6978-5AB4-73B6BE2AB3D6}"/>
              </a:ext>
            </a:extLst>
          </p:cNvPr>
          <p:cNvSpPr txBox="1"/>
          <p:nvPr/>
        </p:nvSpPr>
        <p:spPr>
          <a:xfrm>
            <a:off x="7947906" y="4812715"/>
            <a:ext cx="33158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1400" b="1" dirty="0">
                <a:solidFill>
                  <a:prstClr val="black"/>
                </a:solidFill>
                <a:latin typeface="+mn-lt"/>
              </a:rPr>
              <a:t>Data in a table with predefined structure</a:t>
            </a:r>
            <a:endParaRPr lang="en-US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1F010-0063-7728-D739-5D76A2174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8402" y="3740726"/>
            <a:ext cx="2744931" cy="2389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Xlsx file Generic color fill icon">
            <a:extLst>
              <a:ext uri="{FF2B5EF4-FFF2-40B4-BE49-F238E27FC236}">
                <a16:creationId xmlns:a16="http://schemas.microsoft.com/office/drawing/2014/main" id="{92760E59-C40C-2DDD-3B61-A2A5DC28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1" y="5070762"/>
            <a:ext cx="1118755" cy="11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1487D4-E144-AFCC-2E6F-61EB2FA435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9954">
            <a:off x="4689757" y="4402282"/>
            <a:ext cx="1285015" cy="1285015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047217-D03F-2481-86B2-6D120E1395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232">
            <a:off x="6141022" y="4357254"/>
            <a:ext cx="1285015" cy="12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5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</a:t>
            </a:r>
            <a:r>
              <a:rPr lang="de-DE" sz="4000" dirty="0"/>
              <a:t> (</a:t>
            </a:r>
            <a:r>
              <a:rPr lang="de-DE" sz="4000" dirty="0" err="1"/>
              <a:t>no</a:t>
            </a:r>
            <a:r>
              <a:rPr lang="de-DE" sz="4000" dirty="0"/>
              <a:t>-code </a:t>
            </a:r>
            <a:r>
              <a:rPr lang="de-DE" sz="4000" dirty="0" err="1"/>
              <a:t>effort</a:t>
            </a:r>
            <a:r>
              <a:rPr lang="de-DE" sz="4000" dirty="0"/>
              <a:t>)</a:t>
            </a:r>
            <a:r>
              <a:rPr lang="en-US" sz="3733" dirty="0"/>
              <a:t>: Extended Properties Search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EED1-0C3C-D48A-FED3-3FF244893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https://en.wikipedia.org/wiki/Data_type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6" y="790465"/>
            <a:ext cx="1205504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800" b="1" dirty="0">
                <a:solidFill>
                  <a:prstClr val="black"/>
                </a:solidFill>
                <a:latin typeface="+mn-lt"/>
              </a:rPr>
              <a:t>All values are to be stored using appropriate data types!</a:t>
            </a:r>
            <a:endParaRPr lang="en-US" altLang="ru-RU" sz="28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120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DEFINITION: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Data type is a collection or grouping of data values, usually specified by a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set of possible values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, a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set of allowed operations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on these values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and/or a representation of these values as machine types.</a:t>
            </a:r>
            <a:endParaRPr lang="ru-RU" altLang="ru-RU" sz="18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Text Box 52">
            <a:extLst>
              <a:ext uri="{FF2B5EF4-FFF2-40B4-BE49-F238E27FC236}">
                <a16:creationId xmlns:a16="http://schemas.microsoft.com/office/drawing/2014/main" id="{1EFDC779-7A3B-71AD-043B-5583C531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52" y="2067851"/>
            <a:ext cx="120550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800" u="sng" dirty="0">
                <a:solidFill>
                  <a:prstClr val="black"/>
                </a:solidFill>
                <a:latin typeface="+mn-lt"/>
              </a:rPr>
              <a:t>Supported data types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(and their visualization in the search form):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Int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integer values (64-bit signed integer) in range [-9 223 372 036 854 775 808; 9 223 372 036 854 775 807].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Float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double-precision floating-point (8 bytes, IEEE-754), ±5.0×10</a:t>
            </a:r>
            <a:r>
              <a:rPr lang="en-US" altLang="ru-RU" sz="1800" baseline="30000" dirty="0">
                <a:solidFill>
                  <a:prstClr val="black"/>
                </a:solidFill>
                <a:latin typeface="+mn-lt"/>
              </a:rPr>
              <a:t>−324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to ±1.7 × 10</a:t>
            </a:r>
            <a:r>
              <a:rPr lang="en-US" altLang="ru-RU" sz="1800" baseline="30000" dirty="0">
                <a:solidFill>
                  <a:prstClr val="black"/>
                </a:solidFill>
                <a:latin typeface="+mn-lt"/>
              </a:rPr>
              <a:t>308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String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– any characters sequence no longer than 4096 symbols.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 err="1">
                <a:solidFill>
                  <a:prstClr val="black"/>
                </a:solidFill>
                <a:latin typeface="+mn-lt"/>
              </a:rPr>
              <a:t>BigString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any characters sequence no longer than 2 147 483 647 symbols (2 Gb).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E7AB6-4DA6-FB6C-02D2-EA508C7D8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50" y="2677854"/>
            <a:ext cx="9697803" cy="45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B5A96-3374-3E36-27E6-9D887E8C0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287" y="3508147"/>
            <a:ext cx="9707330" cy="504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C980C9-F13F-C058-4638-1DBF42A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142" y="4743704"/>
            <a:ext cx="9707330" cy="159089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A31A55-EEEB-0810-68FC-C31331CEF22D}"/>
              </a:ext>
            </a:extLst>
          </p:cNvPr>
          <p:cNvCxnSpPr>
            <a:cxnSpLocks/>
          </p:cNvCxnSpPr>
          <p:nvPr/>
        </p:nvCxnSpPr>
        <p:spPr>
          <a:xfrm>
            <a:off x="3184418" y="3156098"/>
            <a:ext cx="592943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567A609-32BD-C1CA-C2A5-470D40F4A773}"/>
              </a:ext>
            </a:extLst>
          </p:cNvPr>
          <p:cNvCxnSpPr>
            <a:cxnSpLocks/>
          </p:cNvCxnSpPr>
          <p:nvPr/>
        </p:nvCxnSpPr>
        <p:spPr>
          <a:xfrm>
            <a:off x="3186093" y="4021929"/>
            <a:ext cx="592943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4FC439-A97E-8A15-24E4-000628C59B43}"/>
              </a:ext>
            </a:extLst>
          </p:cNvPr>
          <p:cNvCxnSpPr>
            <a:cxnSpLocks/>
          </p:cNvCxnSpPr>
          <p:nvPr/>
        </p:nvCxnSpPr>
        <p:spPr>
          <a:xfrm>
            <a:off x="3197816" y="5550948"/>
            <a:ext cx="4338448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2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801864"/>
            <a:ext cx="1178671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Some</a:t>
            </a:r>
            <a:r>
              <a:rPr lang="de-DE" sz="3200" dirty="0"/>
              <a:t> New Features </a:t>
            </a:r>
            <a:r>
              <a:rPr lang="de-DE" sz="3200" dirty="0" err="1"/>
              <a:t>you</a:t>
            </a:r>
            <a:r>
              <a:rPr lang="de-DE" sz="3200" dirty="0"/>
              <a:t> </a:t>
            </a:r>
            <a:r>
              <a:rPr lang="de-DE" sz="3200" dirty="0" err="1"/>
              <a:t>should</a:t>
            </a:r>
            <a:r>
              <a:rPr lang="de-DE" sz="3200" dirty="0"/>
              <a:t> </a:t>
            </a:r>
            <a:r>
              <a:rPr lang="de-DE" sz="3200" dirty="0" err="1"/>
              <a:t>be</a:t>
            </a:r>
            <a:r>
              <a:rPr lang="de-DE" sz="3200" dirty="0"/>
              <a:t> </a:t>
            </a:r>
            <a:r>
              <a:rPr lang="de-DE" sz="3200" dirty="0" err="1"/>
              <a:t>aware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600" dirty="0"/>
              <a:t>Main </a:t>
            </a:r>
            <a:r>
              <a:rPr lang="de-DE" sz="2600" dirty="0" err="1"/>
              <a:t>page</a:t>
            </a:r>
            <a:r>
              <a:rPr lang="de-DE" sz="2600" dirty="0"/>
              <a:t> personal </a:t>
            </a:r>
            <a:r>
              <a:rPr lang="de-DE" sz="2600" dirty="0" err="1"/>
              <a:t>helpers</a:t>
            </a:r>
            <a:r>
              <a:rPr lang="de-DE" sz="2600" dirty="0"/>
              <a:t>: </a:t>
            </a:r>
            <a:r>
              <a:rPr lang="de-DE" sz="2600" dirty="0" err="1"/>
              <a:t>recent</a:t>
            </a:r>
            <a:r>
              <a:rPr lang="de-DE" sz="2600" dirty="0"/>
              <a:t> user </a:t>
            </a:r>
            <a:r>
              <a:rPr lang="de-DE" sz="2600" dirty="0" err="1"/>
              <a:t>activity</a:t>
            </a:r>
            <a:endParaRPr lang="de-DE" sz="26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600" dirty="0"/>
              <a:t>New Access Level: </a:t>
            </a:r>
            <a:r>
              <a:rPr lang="de-DE" sz="2600" dirty="0" err="1"/>
              <a:t>ProtectedNDA</a:t>
            </a:r>
            <a:endParaRPr lang="de-DE" sz="26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600" dirty="0"/>
              <a:t>Project Description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Sample Type and Lifecycle Workflow (</a:t>
            </a:r>
            <a:r>
              <a:rPr lang="de-DE" sz="3200" dirty="0" err="1"/>
              <a:t>states</a:t>
            </a:r>
            <a:r>
              <a:rPr lang="de-DE" sz="3200" dirty="0"/>
              <a:t> &amp; </a:t>
            </a:r>
            <a:r>
              <a:rPr lang="de-DE" sz="3200" dirty="0" err="1"/>
              <a:t>splitting</a:t>
            </a:r>
            <a:r>
              <a:rPr lang="de-DE" sz="32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Handover</a:t>
            </a:r>
            <a:r>
              <a:rPr lang="de-DE" sz="3200" dirty="0"/>
              <a:t> Event (Sample Tracking)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Object</a:t>
            </a:r>
            <a:r>
              <a:rPr lang="de-DE" sz="3200" dirty="0"/>
              <a:t> Links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Customisation</a:t>
            </a:r>
            <a:r>
              <a:rPr lang="de-DE" sz="3200" dirty="0"/>
              <a:t>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2">
                    <a:lumMod val="75000"/>
                  </a:schemeClr>
                </a:solidFill>
              </a:rPr>
              <a:t>New </a:t>
            </a:r>
            <a:r>
              <a:rPr lang="de-DE" sz="2600" dirty="0" err="1">
                <a:solidFill>
                  <a:schemeClr val="bg2">
                    <a:lumMod val="75000"/>
                  </a:schemeClr>
                </a:solidFill>
              </a:rPr>
              <a:t>Object</a:t>
            </a:r>
            <a:r>
              <a:rPr lang="de-DE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600" dirty="0" err="1">
                <a:solidFill>
                  <a:schemeClr val="bg2">
                    <a:lumMod val="75000"/>
                  </a:schemeClr>
                </a:solidFill>
              </a:rPr>
              <a:t>Types</a:t>
            </a:r>
            <a:r>
              <a:rPr lang="de-DE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&amp; </a:t>
            </a:r>
            <a:r>
              <a:rPr lang="de-DE" sz="2600" dirty="0">
                <a:solidFill>
                  <a:schemeClr val="bg2">
                    <a:lumMod val="75000"/>
                  </a:schemeClr>
                </a:solidFill>
              </a:rPr>
              <a:t>Templates: </a:t>
            </a:r>
            <a:r>
              <a:rPr lang="de-DE" sz="2600" dirty="0" err="1">
                <a:solidFill>
                  <a:schemeClr val="bg2">
                    <a:lumMod val="75000"/>
                  </a:schemeClr>
                </a:solidFill>
              </a:rPr>
              <a:t>no</a:t>
            </a:r>
            <a:r>
              <a:rPr lang="de-DE" sz="2600" dirty="0">
                <a:solidFill>
                  <a:schemeClr val="bg2">
                    <a:lumMod val="75000"/>
                  </a:schemeClr>
                </a:solidFill>
              </a:rPr>
              <a:t>-code </a:t>
            </a:r>
            <a:r>
              <a:rPr lang="de-DE" sz="2600" dirty="0" err="1">
                <a:solidFill>
                  <a:schemeClr val="bg2">
                    <a:lumMod val="75000"/>
                  </a:schemeClr>
                </a:solidFill>
              </a:rPr>
              <a:t>approach</a:t>
            </a:r>
            <a:endParaRPr lang="de-DE" sz="2600" dirty="0">
              <a:solidFill>
                <a:schemeClr val="bg2">
                  <a:lumMod val="75000"/>
                </a:schemeClr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600" dirty="0"/>
              <a:t>External Web Services: </a:t>
            </a:r>
            <a:r>
              <a:rPr lang="de-DE" sz="2600" dirty="0" err="1"/>
              <a:t>Validataion</a:t>
            </a:r>
            <a:r>
              <a:rPr lang="de-DE" sz="2600" dirty="0"/>
              <a:t> &amp; Data </a:t>
            </a:r>
            <a:r>
              <a:rPr lang="de-DE" sz="2600" dirty="0" err="1"/>
              <a:t>Extraction</a:t>
            </a:r>
            <a:r>
              <a:rPr lang="de-DE" sz="2600" dirty="0"/>
              <a:t> API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de-DE" sz="2600" dirty="0"/>
              <a:t>External </a:t>
            </a:r>
            <a:r>
              <a:rPr lang="de-DE" sz="2600" dirty="0" err="1"/>
              <a:t>Visualisation</a:t>
            </a:r>
            <a:r>
              <a:rPr lang="de-DE" sz="2600" dirty="0"/>
              <a:t> (</a:t>
            </a:r>
            <a:r>
              <a:rPr lang="de-DE" sz="2600" dirty="0" err="1"/>
              <a:t>plotting</a:t>
            </a:r>
            <a:r>
              <a:rPr lang="de-DE" sz="2600" dirty="0"/>
              <a:t> outsource)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Reports &amp; </a:t>
            </a:r>
            <a:r>
              <a:rPr lang="de-DE" sz="3200" dirty="0" err="1"/>
              <a:t>Statistics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8911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772D4DA-F96F-51E9-9A0B-A2C7E29CEB20}"/>
              </a:ext>
            </a:extLst>
          </p:cNvPr>
          <p:cNvSpPr/>
          <p:nvPr/>
        </p:nvSpPr>
        <p:spPr>
          <a:xfrm>
            <a:off x="102158" y="4824883"/>
            <a:ext cx="11553930" cy="37011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2EFD964-A397-8FAD-AE01-A09B095914A1}"/>
              </a:ext>
            </a:extLst>
          </p:cNvPr>
          <p:cNvSpPr/>
          <p:nvPr/>
        </p:nvSpPr>
        <p:spPr>
          <a:xfrm>
            <a:off x="221058" y="3225520"/>
            <a:ext cx="5918479" cy="321547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Library: integrating heterogeneous measurement data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7" y="750768"/>
            <a:ext cx="11826751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  <a:spcAft>
                <a:spcPts val="600"/>
              </a:spcAft>
            </a:pPr>
            <a:r>
              <a:rPr lang="en-US" altLang="ru-RU" sz="2200" b="1" dirty="0">
                <a:solidFill>
                  <a:srgbClr val="002060"/>
                </a:solidFill>
                <a:latin typeface="+mn-lt"/>
              </a:rPr>
              <a:t>Typical Materials Library Data Lifecycle:</a:t>
            </a:r>
            <a:endParaRPr lang="en-US" altLang="ru-RU" sz="2200" b="1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endParaRPr lang="en-US" altLang="ru-RU" sz="2200" b="1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Sputtering: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Add 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Sample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 object (chemical system + substrate)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Add 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Synthesis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 object (sputtering parameters)</a:t>
            </a:r>
          </a:p>
          <a:p>
            <a:pPr marL="457200" indent="-457200" defTabSz="914377">
              <a:spcBef>
                <a:spcPts val="0"/>
              </a:spcBef>
              <a:buAutoNum type="arabicParenR"/>
            </a:pPr>
            <a:endParaRPr lang="en-US" altLang="ru-RU" sz="22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2200" b="1" dirty="0" err="1">
                <a:solidFill>
                  <a:prstClr val="black"/>
                </a:solidFill>
                <a:latin typeface="+mn-lt"/>
              </a:rPr>
              <a:t>Characterisation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Add processed 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EDX 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(342 Composition objects)</a:t>
            </a:r>
          </a:p>
          <a:p>
            <a:pPr lvl="1" indent="0" defTabSz="914377">
              <a:spcBef>
                <a:spcPts val="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Composition == Measurement Area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Add Other </a:t>
            </a:r>
            <a:r>
              <a:rPr lang="en-US" altLang="ru-RU" sz="2200" dirty="0" err="1">
                <a:solidFill>
                  <a:prstClr val="black"/>
                </a:solidFill>
                <a:latin typeface="+mn-lt"/>
              </a:rPr>
              <a:t>Characterisation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 Documents (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Photo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,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 XRD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,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 Resistance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,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 Thickness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,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 Bandgap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altLang="ru-RU" sz="2200" dirty="0" err="1">
                <a:solidFill>
                  <a:prstClr val="black"/>
                </a:solidFill>
                <a:latin typeface="+mn-lt"/>
              </a:rPr>
              <a:t>etc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…)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22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Storage, Curation, 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Search 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(on properties retrieved from devices / file formats), Reporting: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Find compositions with given properties in a certain range (across all known materials libraries)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Find by synthesis parameters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Find by chemical system / creation date / author / text / properties</a:t>
            </a:r>
            <a:r>
              <a:rPr lang="ru-RU" altLang="ru-RU" sz="22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altLang="ru-RU" sz="2200" dirty="0" err="1">
                <a:solidFill>
                  <a:prstClr val="black"/>
                </a:solidFill>
                <a:latin typeface="+mn-lt"/>
              </a:rPr>
              <a:t>etc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…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Reports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altLang="ru-RU" sz="1000" dirty="0">
                <a:solidFill>
                  <a:prstClr val="black"/>
                </a:solidFill>
                <a:latin typeface="+mn-lt"/>
              </a:rPr>
              <a:t>ML – Materials Library</a:t>
            </a:r>
          </a:p>
          <a:p>
            <a:pPr indent="0">
              <a:buNone/>
            </a:pPr>
            <a:r>
              <a:rPr lang="en-US" dirty="0"/>
              <a:t>EDX – Energy-dispersive X-ray spectroscopy</a:t>
            </a:r>
          </a:p>
          <a:p>
            <a:pPr indent="0">
              <a:buNone/>
            </a:pPr>
            <a:r>
              <a:rPr lang="en-US" dirty="0"/>
              <a:t>XRD – X-ray diffraction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C7C250-0DED-7E34-4D4A-3F2A167EC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34" y="904350"/>
            <a:ext cx="1909189" cy="190918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175015-8655-A1C9-2130-3F04ADCB79A9}"/>
              </a:ext>
            </a:extLst>
          </p:cNvPr>
          <p:cNvCxnSpPr>
            <a:cxnSpLocks/>
          </p:cNvCxnSpPr>
          <p:nvPr/>
        </p:nvCxnSpPr>
        <p:spPr>
          <a:xfrm flipV="1">
            <a:off x="6129495" y="2441749"/>
            <a:ext cx="763674" cy="803869"/>
          </a:xfrm>
          <a:prstGeom prst="straightConnector1">
            <a:avLst/>
          </a:prstGeom>
          <a:ln w="63500">
            <a:solidFill>
              <a:srgbClr val="FFC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">
            <a:extLst>
              <a:ext uri="{FF2B5EF4-FFF2-40B4-BE49-F238E27FC236}">
                <a16:creationId xmlns:a16="http://schemas.microsoft.com/office/drawing/2014/main" id="{38FABE5A-87BA-747D-43BB-17E7D5CE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36" y="796553"/>
            <a:ext cx="2650868" cy="2328779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schemeClr val="tx1"/>
                </a:solidFill>
                <a:latin typeface="Arial" panose="020B0604020202020204" pitchFamily="34" charset="0"/>
              </a:rPr>
              <a:t>Measurement Area</a:t>
            </a:r>
            <a:endParaRPr lang="ru-RU" altLang="ru-RU" sz="2133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composition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6CB9DD56-DE94-4A51-374E-C5A04401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348" y="1562405"/>
            <a:ext cx="84677" cy="88596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A62336-2A3C-1A89-4C9E-AE68DB0D775F}"/>
              </a:ext>
            </a:extLst>
          </p:cNvPr>
          <p:cNvCxnSpPr>
            <a:cxnSpLocks/>
          </p:cNvCxnSpPr>
          <p:nvPr/>
        </p:nvCxnSpPr>
        <p:spPr>
          <a:xfrm>
            <a:off x="7841901" y="1607234"/>
            <a:ext cx="1401159" cy="0"/>
          </a:xfrm>
          <a:prstGeom prst="straightConnector1">
            <a:avLst/>
          </a:prstGeom>
          <a:ln w="63500">
            <a:solidFill>
              <a:srgbClr val="FFC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0">
            <a:extLst>
              <a:ext uri="{FF2B5EF4-FFF2-40B4-BE49-F238E27FC236}">
                <a16:creationId xmlns:a16="http://schemas.microsoft.com/office/drawing/2014/main" id="{78EA048F-DE87-2427-2E74-AB8FE7005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87" y="1612144"/>
            <a:ext cx="2379784" cy="127727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Phases: [ Phase</a:t>
            </a:r>
            <a:r>
              <a:rPr lang="en-US" altLang="ru-RU" sz="11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pPr defTabSz="914377">
              <a:spcBef>
                <a:spcPct val="0"/>
              </a:spcBef>
            </a:pP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	 …, 	</a:t>
            </a:r>
            <a:r>
              <a:rPr lang="en-US" altLang="ru-RU" sz="1100" b="1" dirty="0" err="1">
                <a:solidFill>
                  <a:schemeClr val="tx1"/>
                </a:solidFill>
                <a:latin typeface="Arial" panose="020B0604020202020204" pitchFamily="34" charset="0"/>
              </a:rPr>
              <a:t>Phase</a:t>
            </a:r>
            <a:r>
              <a:rPr lang="en-US" altLang="ru-RU" sz="1100" b="1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 ]</a:t>
            </a:r>
          </a:p>
          <a:p>
            <a:pPr marL="342900" indent="-342900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Resistance: __ Ohm</a:t>
            </a:r>
          </a:p>
          <a:p>
            <a:pPr marL="342900" indent="-342900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Thickness: __ nm</a:t>
            </a:r>
          </a:p>
          <a:p>
            <a:pPr marL="342900" indent="-342900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Bandgap: __ eV</a:t>
            </a:r>
          </a:p>
          <a:p>
            <a:pPr marL="342900" indent="-342900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en-US" alt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93A14F-4D06-C10F-DB14-69FE01C82D93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8661679" y="2883877"/>
            <a:ext cx="733530" cy="82396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95F3F13-C0A0-786B-5F48-378B9FC5377A}"/>
              </a:ext>
            </a:extLst>
          </p:cNvPr>
          <p:cNvSpPr/>
          <p:nvPr/>
        </p:nvSpPr>
        <p:spPr>
          <a:xfrm>
            <a:off x="6179736" y="3707842"/>
            <a:ext cx="4963885" cy="58280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Customisation</a:t>
            </a:r>
            <a:r>
              <a:rPr lang="en-US" dirty="0"/>
              <a:t> via External Services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EED1-0C3C-D48A-FED3-3FF244893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 defTabSz="914377">
              <a:buNone/>
            </a:pP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54" y="790465"/>
            <a:ext cx="11728669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800" b="1" dirty="0">
                <a:solidFill>
                  <a:prstClr val="black"/>
                </a:solidFill>
                <a:latin typeface="+mn-lt"/>
              </a:rPr>
              <a:t>Motivation: </a:t>
            </a:r>
            <a:r>
              <a:rPr lang="en-US" altLang="ru-RU" sz="2800" dirty="0">
                <a:solidFill>
                  <a:prstClr val="black"/>
                </a:solidFill>
                <a:latin typeface="+mn-lt"/>
              </a:rPr>
              <a:t>support new data formats (models) without RDMS code change</a:t>
            </a:r>
          </a:p>
          <a:p>
            <a:pPr defTabSz="914377">
              <a:spcBef>
                <a:spcPts val="0"/>
              </a:spcBef>
            </a:pPr>
            <a:endParaRPr lang="en-US" altLang="ru-RU" sz="28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1200"/>
              </a:spcBef>
            </a:pPr>
            <a:r>
              <a:rPr lang="en-US" altLang="ru-RU" sz="2800" b="1" dirty="0">
                <a:solidFill>
                  <a:prstClr val="black"/>
                </a:solidFill>
                <a:latin typeface="+mn-lt"/>
              </a:rPr>
              <a:t>Solution: </a:t>
            </a:r>
            <a:r>
              <a:rPr lang="en-US" altLang="ru-RU" sz="2800" dirty="0">
                <a:solidFill>
                  <a:prstClr val="black"/>
                </a:solidFill>
                <a:latin typeface="+mn-lt"/>
              </a:rPr>
              <a:t>RDMS can calls external services to get assistance dealing with new data formats with respect to:</a:t>
            </a:r>
            <a:endParaRPr lang="en-US" altLang="ru-RU" sz="2800" i="1" dirty="0">
              <a:solidFill>
                <a:prstClr val="black"/>
              </a:solidFill>
              <a:latin typeface="+mn-lt"/>
            </a:endParaRP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2800" b="1" dirty="0">
                <a:solidFill>
                  <a:prstClr val="black"/>
                </a:solidFill>
                <a:latin typeface="+mn-lt"/>
              </a:rPr>
              <a:t>Validation </a:t>
            </a: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2800" b="1" dirty="0">
                <a:solidFill>
                  <a:prstClr val="black"/>
                </a:solidFill>
                <a:latin typeface="+mn-lt"/>
              </a:rPr>
              <a:t>Data Extraction</a:t>
            </a:r>
          </a:p>
          <a:p>
            <a:pPr marL="342900" indent="-342900" defTabSz="91437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2800" b="1" dirty="0" err="1">
                <a:solidFill>
                  <a:prstClr val="black"/>
                </a:solidFill>
                <a:latin typeface="+mn-lt"/>
              </a:rPr>
              <a:t>Visualisation</a:t>
            </a:r>
            <a:endParaRPr lang="en-US" altLang="ru-RU" sz="28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D2F087-80D2-A309-D5CF-0033E5A045C8}"/>
              </a:ext>
            </a:extLst>
          </p:cNvPr>
          <p:cNvSpPr/>
          <p:nvPr/>
        </p:nvSpPr>
        <p:spPr>
          <a:xfrm>
            <a:off x="249383" y="2703880"/>
            <a:ext cx="11274135" cy="19477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E247C8A2-157C-167B-D5C3-CC1EB44A3B1B}"/>
              </a:ext>
            </a:extLst>
          </p:cNvPr>
          <p:cNvSpPr/>
          <p:nvPr/>
        </p:nvSpPr>
        <p:spPr>
          <a:xfrm>
            <a:off x="5434445" y="2202873"/>
            <a:ext cx="6639790" cy="3501736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 provide full object type support </a:t>
            </a:r>
            <a:r>
              <a:rPr lang="en-US" dirty="0"/>
              <a:t>(as if it was natively implemented in RDMS) one needs to implement three Web Services</a:t>
            </a:r>
          </a:p>
        </p:txBody>
      </p:sp>
    </p:spTree>
    <p:extLst>
      <p:ext uri="{BB962C8B-B14F-4D97-AF65-F5344CB8AC3E}">
        <p14:creationId xmlns:p14="http://schemas.microsoft.com/office/powerpoint/2010/main" val="1848122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22DE264-041C-78D2-A08D-07B186E8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468" y="966434"/>
            <a:ext cx="7802064" cy="50584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configuration: Data Validation types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6343" y="6362393"/>
            <a:ext cx="8621486" cy="48599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* - /body is added to URL which receives the file </a:t>
            </a:r>
            <a:r>
              <a:rPr lang="en-US" kern="100" dirty="0"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sent as a request body, as a response a 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JSON-document with </a:t>
            </a:r>
            <a:r>
              <a:rPr lang="en-US" sz="1000" kern="100" dirty="0" err="1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TypeValidationResult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 is awaited</a:t>
            </a: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API – Application Programming </a:t>
            </a:r>
            <a:r>
              <a:rPr lang="en-US" kern="100" dirty="0"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nterface</a:t>
            </a: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URL – Uniform Resource Locator</a:t>
            </a: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REST – </a:t>
            </a:r>
            <a:r>
              <a:rPr lang="en-US" sz="1000" kern="100" dirty="0" err="1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REpresentational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 State Transfer</a:t>
            </a:r>
          </a:p>
        </p:txBody>
      </p:sp>
      <p:sp>
        <p:nvSpPr>
          <p:cNvPr id="4" name="Text Box 52">
            <a:extLst>
              <a:ext uri="{FF2B5EF4-FFF2-40B4-BE49-F238E27FC236}">
                <a16:creationId xmlns:a16="http://schemas.microsoft.com/office/drawing/2014/main" id="{8BBD983F-B89B-CBB3-4283-A368CD528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860773"/>
            <a:ext cx="3853907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Provide a validator for every object type. Implemented: 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type</a:t>
            </a:r>
            <a:r>
              <a:rPr lang="en-US" alt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: 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any </a:t>
            </a:r>
            <a:r>
              <a:rPr lang="en-US" altLang="ru-RU" sz="1800" b="1" dirty="0" err="1">
                <a:solidFill>
                  <a:prstClr val="black"/>
                </a:solidFill>
                <a:latin typeface="+mn-lt"/>
              </a:rPr>
              <a:t>.Net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-compatible type, that implements </a:t>
            </a:r>
            <a:r>
              <a:rPr lang="en-US" altLang="ru-RU" sz="1800" b="1" dirty="0" err="1">
                <a:solidFill>
                  <a:prstClr val="black"/>
                </a:solidFill>
                <a:latin typeface="+mn-lt"/>
              </a:rPr>
              <a:t>IFileValidator</a:t>
            </a:r>
            <a:r>
              <a:rPr lang="ru-RU" altLang="ru-RU" sz="18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interface and is available in Application Domain (object is instantiated by type name using Reflection);</a:t>
            </a:r>
          </a:p>
          <a:p>
            <a:pPr defTabSz="914377">
              <a:spcBef>
                <a:spcPct val="50000"/>
              </a:spcBef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https</a:t>
            </a:r>
            <a:r>
              <a:rPr lang="en-US" alt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: 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URL to a REST Service (</a:t>
            </a:r>
            <a:r>
              <a:rPr lang="en-US" altLang="ru-RU" sz="1800" dirty="0" err="1">
                <a:solidFill>
                  <a:prstClr val="black"/>
                </a:solidFill>
                <a:latin typeface="+mn-lt"/>
              </a:rPr>
              <a:t>OpenAPI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specification).</a:t>
            </a:r>
          </a:p>
        </p:txBody>
      </p:sp>
      <p:sp>
        <p:nvSpPr>
          <p:cNvPr id="26" name="Line 36">
            <a:extLst>
              <a:ext uri="{FF2B5EF4-FFF2-40B4-BE49-F238E27FC236}">
                <a16:creationId xmlns:a16="http://schemas.microsoft.com/office/drawing/2014/main" id="{7952B153-1616-415F-5492-29CB1230F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249" y="2662813"/>
            <a:ext cx="5724002" cy="1261487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Line 36">
            <a:extLst>
              <a:ext uri="{FF2B5EF4-FFF2-40B4-BE49-F238E27FC236}">
                <a16:creationId xmlns:a16="http://schemas.microsoft.com/office/drawing/2014/main" id="{0196B2B0-5A89-46D3-8284-C431A211E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25" y="5172075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1068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ata With File Icon Blue File Icon Horizontal Stock Clipart | Royalty-Free  | FreeImages">
            <a:extLst>
              <a:ext uri="{FF2B5EF4-FFF2-40B4-BE49-F238E27FC236}">
                <a16:creationId xmlns:a16="http://schemas.microsoft.com/office/drawing/2014/main" id="{06FCC41A-49BD-D24C-9C26-DDCDF51B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5" y="3400747"/>
            <a:ext cx="2653417" cy="11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T API Connector - 4ALLPORTAL">
            <a:extLst>
              <a:ext uri="{FF2B5EF4-FFF2-40B4-BE49-F238E27FC236}">
                <a16:creationId xmlns:a16="http://schemas.microsoft.com/office/drawing/2014/main" id="{425399CF-6DBB-8B32-2099-2A7B8DE4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82" y="297067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configuration: Data Validation via external Web Service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Warning: context is not supported yet in Validation via Web Service implementation</a:t>
            </a:r>
          </a:p>
        </p:txBody>
      </p:sp>
      <p:sp>
        <p:nvSpPr>
          <p:cNvPr id="4" name="Text Box 52">
            <a:extLst>
              <a:ext uri="{FF2B5EF4-FFF2-40B4-BE49-F238E27FC236}">
                <a16:creationId xmlns:a16="http://schemas.microsoft.com/office/drawing/2014/main" id="{8BBD983F-B89B-CBB3-4283-A368CD528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62" y="1544061"/>
            <a:ext cx="790789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Request URL: </a:t>
            </a:r>
            <a:r>
              <a:rPr lang="en-US" altLang="ru-RU" sz="2200" dirty="0" err="1">
                <a:solidFill>
                  <a:prstClr val="black"/>
                </a:solidFill>
                <a:latin typeface="+mn-lt"/>
              </a:rPr>
              <a:t>HTTPS_ValidationSchema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 + "/body"</a:t>
            </a:r>
          </a:p>
          <a:p>
            <a:pPr defTabSz="914377">
              <a:spcBef>
                <a:spcPct val="50000"/>
              </a:spcBef>
            </a:pPr>
            <a:endParaRPr lang="en-US" altLang="ru-RU" sz="14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ct val="50000"/>
              </a:spcBef>
            </a:pPr>
            <a:r>
              <a:rPr lang="en-US" altLang="ru-RU" sz="1400" b="1" dirty="0">
                <a:solidFill>
                  <a:prstClr val="black"/>
                </a:solidFill>
                <a:latin typeface="+mn-lt"/>
              </a:rPr>
              <a:t>Example: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1400" dirty="0">
                <a:solidFill>
                  <a:prstClr val="black"/>
                </a:solidFill>
                <a:latin typeface="+mn-lt"/>
              </a:rPr>
              <a:t>	Validation Schema (for EDX): 	</a:t>
            </a:r>
            <a:r>
              <a:rPr lang="en-US" altLang="ru-RU" sz="1400" dirty="0">
                <a:solidFill>
                  <a:prstClr val="black"/>
                </a:solidFill>
                <a:latin typeface="+mn-lt"/>
                <a:hlinkClick r:id="rId5"/>
              </a:rPr>
              <a:t>https://validation.matinf.pro/edx/validation</a:t>
            </a:r>
            <a:endParaRPr lang="en-US" altLang="ru-RU" sz="14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ct val="50000"/>
              </a:spcBef>
            </a:pPr>
            <a:r>
              <a:rPr lang="en-US" altLang="ru-RU" sz="1400" dirty="0">
                <a:solidFill>
                  <a:prstClr val="black"/>
                </a:solidFill>
                <a:latin typeface="+mn-lt"/>
              </a:rPr>
              <a:t>	Request URL: 		</a:t>
            </a:r>
            <a:r>
              <a:rPr lang="en-US" altLang="ru-RU" sz="1400" dirty="0">
                <a:solidFill>
                  <a:prstClr val="black"/>
                </a:solidFill>
                <a:latin typeface="+mn-lt"/>
                <a:hlinkClick r:id="rId6"/>
              </a:rPr>
              <a:t>https://validation.matinf.pro/edx/validation/body</a:t>
            </a:r>
            <a:endParaRPr lang="en-US" altLang="ru-RU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A50E1D85-DAD4-2317-42A9-C6EA1F2AD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823" y="1211089"/>
            <a:ext cx="295900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Validation result</a:t>
            </a:r>
            <a:br>
              <a:rPr lang="en-US" altLang="ru-RU" sz="2600" dirty="0">
                <a:solidFill>
                  <a:prstClr val="black"/>
                </a:solidFill>
                <a:latin typeface="+mn-lt"/>
              </a:rPr>
            </a:b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via external API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6315D-3EFE-0F18-168F-5D3F1295E845}"/>
              </a:ext>
            </a:extLst>
          </p:cNvPr>
          <p:cNvSpPr txBox="1"/>
          <p:nvPr/>
        </p:nvSpPr>
        <p:spPr>
          <a:xfrm>
            <a:off x="8943033" y="2141137"/>
            <a:ext cx="3168005" cy="12464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"Message": null,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"Warning": null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AA6BE-A0DB-E141-4A8E-D655E7FA12E3}"/>
              </a:ext>
            </a:extLst>
          </p:cNvPr>
          <p:cNvSpPr txBox="1"/>
          <p:nvPr/>
        </p:nvSpPr>
        <p:spPr>
          <a:xfrm>
            <a:off x="8942143" y="4787362"/>
            <a:ext cx="3173657" cy="12464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"Message": "error text",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"Warning": null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0C66FB-0EB9-FC63-5E0C-9252447CCA3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673702" y="4006570"/>
            <a:ext cx="1268441" cy="140404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4493CD-A855-36AB-9B44-5E9CAE510E40}"/>
              </a:ext>
            </a:extLst>
          </p:cNvPr>
          <p:cNvCxnSpPr>
            <a:cxnSpLocks/>
          </p:cNvCxnSpPr>
          <p:nvPr/>
        </p:nvCxnSpPr>
        <p:spPr>
          <a:xfrm flipV="1">
            <a:off x="7697037" y="2824675"/>
            <a:ext cx="1276141" cy="1224811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2">
            <a:extLst>
              <a:ext uri="{FF2B5EF4-FFF2-40B4-BE49-F238E27FC236}">
                <a16:creationId xmlns:a16="http://schemas.microsoft.com/office/drawing/2014/main" id="{D31C17C9-8D33-F499-2F90-7765A4873AED}"/>
              </a:ext>
            </a:extLst>
          </p:cNvPr>
          <p:cNvSpPr txBox="1">
            <a:spLocks noChangeArrowheads="1"/>
          </p:cNvSpPr>
          <p:nvPr/>
        </p:nvSpPr>
        <p:spPr bwMode="auto">
          <a:xfrm rot="2866805">
            <a:off x="7901864" y="4387498"/>
            <a:ext cx="13442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srgbClr val="D63838"/>
                </a:solidFill>
                <a:latin typeface="+mn-lt"/>
              </a:rPr>
              <a:t>invalid</a:t>
            </a:r>
          </a:p>
        </p:txBody>
      </p:sp>
      <p:sp>
        <p:nvSpPr>
          <p:cNvPr id="16" name="Text Box 52">
            <a:extLst>
              <a:ext uri="{FF2B5EF4-FFF2-40B4-BE49-F238E27FC236}">
                <a16:creationId xmlns:a16="http://schemas.microsoft.com/office/drawing/2014/main" id="{C24DE5D1-7D24-3624-0C08-0DBFFC52026A}"/>
              </a:ext>
            </a:extLst>
          </p:cNvPr>
          <p:cNvSpPr txBox="1">
            <a:spLocks noChangeArrowheads="1"/>
          </p:cNvSpPr>
          <p:nvPr/>
        </p:nvSpPr>
        <p:spPr bwMode="auto">
          <a:xfrm rot="18979786">
            <a:off x="7669779" y="2885973"/>
            <a:ext cx="13442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srgbClr val="00B050"/>
                </a:solidFill>
                <a:latin typeface="+mn-lt"/>
              </a:rPr>
              <a:t>valid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41CDA216-B0FF-014B-FE59-A5D1418A7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609" y="3787278"/>
            <a:ext cx="35323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External service decision</a:t>
            </a:r>
          </a:p>
        </p:txBody>
      </p:sp>
      <p:sp>
        <p:nvSpPr>
          <p:cNvPr id="22" name="Line 36">
            <a:extLst>
              <a:ext uri="{FF2B5EF4-FFF2-40B4-BE49-F238E27FC236}">
                <a16:creationId xmlns:a16="http://schemas.microsoft.com/office/drawing/2014/main" id="{E85B1377-EBA4-4803-81A4-13B6F56FA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6990" y="3887696"/>
            <a:ext cx="3041489" cy="11064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A07921-8A62-C02C-CCF5-356C1E1D5C7A}"/>
              </a:ext>
            </a:extLst>
          </p:cNvPr>
          <p:cNvSpPr txBox="1"/>
          <p:nvPr/>
        </p:nvSpPr>
        <p:spPr>
          <a:xfrm>
            <a:off x="2911508" y="3568393"/>
            <a:ext cx="30572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3B4151"/>
                </a:solidFill>
                <a:effectLst/>
                <a:latin typeface="Arial" panose="020B0604020202020204" pitchFamily="34" charset="0"/>
              </a:rPr>
              <a:t>Request body</a:t>
            </a:r>
            <a:r>
              <a:rPr lang="en-US" sz="1100" dirty="0">
                <a:solidFill>
                  <a:srgbClr val="3B4151"/>
                </a:solidFill>
                <a:latin typeface="Arial" panose="020B0604020202020204" pitchFamily="34" charset="0"/>
              </a:rPr>
              <a:t>: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3B415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application/octet-stream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C6D4A0-457B-7947-A19D-BCA0B960A4D1}"/>
              </a:ext>
            </a:extLst>
          </p:cNvPr>
          <p:cNvSpPr txBox="1"/>
          <p:nvPr/>
        </p:nvSpPr>
        <p:spPr>
          <a:xfrm>
            <a:off x="258747" y="1026160"/>
            <a:ext cx="612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B4151"/>
                </a:solidFill>
                <a:effectLst/>
                <a:latin typeface="Arial" panose="020B0604020202020204" pitchFamily="34" charset="0"/>
              </a:rPr>
              <a:t>Validation task is delegated to an external service</a:t>
            </a:r>
          </a:p>
        </p:txBody>
      </p:sp>
      <p:sp>
        <p:nvSpPr>
          <p:cNvPr id="30" name="Line 36">
            <a:extLst>
              <a:ext uri="{FF2B5EF4-FFF2-40B4-BE49-F238E27FC236}">
                <a16:creationId xmlns:a16="http://schemas.microsoft.com/office/drawing/2014/main" id="{DEF47230-BDE6-B1AF-5BE9-D9B043FF1B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53731" y="4160018"/>
            <a:ext cx="3004457" cy="10048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B80316-3D9B-B9DF-93EE-A89293DAF82D}"/>
              </a:ext>
            </a:extLst>
          </p:cNvPr>
          <p:cNvSpPr txBox="1"/>
          <p:nvPr/>
        </p:nvSpPr>
        <p:spPr>
          <a:xfrm>
            <a:off x="3485939" y="4203113"/>
            <a:ext cx="21109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3B4151"/>
                </a:solidFill>
                <a:effectLst/>
                <a:latin typeface="Arial" panose="020B0604020202020204" pitchFamily="34" charset="0"/>
              </a:rPr>
              <a:t>Response</a:t>
            </a:r>
            <a:r>
              <a:rPr lang="en-US" sz="1100" dirty="0">
                <a:solidFill>
                  <a:srgbClr val="3B4151"/>
                </a:solidFill>
                <a:latin typeface="Arial" panose="020B0604020202020204" pitchFamily="34" charset="0"/>
              </a:rPr>
              <a:t>: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3B415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text/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rgbClr val="3B415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json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BC7A8E-CA58-0BFD-501C-344DCBE74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01903"/>
              </p:ext>
            </p:extLst>
          </p:nvPr>
        </p:nvGraphicFramePr>
        <p:xfrm>
          <a:off x="249220" y="5025013"/>
          <a:ext cx="58674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0673">
                  <a:extLst>
                    <a:ext uri="{9D8B030D-6E8A-4147-A177-3AD203B41FA5}">
                      <a16:colId xmlns:a16="http://schemas.microsoft.com/office/drawing/2014/main" val="1948825271"/>
                    </a:ext>
                  </a:extLst>
                </a:gridCol>
                <a:gridCol w="2297457">
                  <a:extLst>
                    <a:ext uri="{9D8B030D-6E8A-4147-A177-3AD203B41FA5}">
                      <a16:colId xmlns:a16="http://schemas.microsoft.com/office/drawing/2014/main" val="2707926383"/>
                    </a:ext>
                  </a:extLst>
                </a:gridCol>
                <a:gridCol w="609270">
                  <a:extLst>
                    <a:ext uri="{9D8B030D-6E8A-4147-A177-3AD203B41FA5}">
                      <a16:colId xmlns:a16="http://schemas.microsoft.com/office/drawing/2014/main" val="174400646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Validation Schema*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Comments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Author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5338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type</a:t>
                      </a:r>
                      <a:r>
                        <a:rPr lang="en-US" sz="900" u="none" strike="noStrike" dirty="0" err="1">
                          <a:effectLst/>
                        </a:rPr>
                        <a:t>:TypeValidationLibrary.TypeValidator_Ok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default validator: checks extensions only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82934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type</a:t>
                      </a:r>
                      <a:r>
                        <a:rPr lang="en-US" sz="900" u="none" strike="noStrike" dirty="0" err="1">
                          <a:effectLst/>
                        </a:rPr>
                        <a:t>:TypeValidationLibrary.TypeValidator_EDX_CSV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EDX (Victor)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5033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hlinkClick r:id="rId5"/>
                        </a:rPr>
                        <a:t>https</a:t>
                      </a:r>
                      <a:r>
                        <a:rPr lang="en-US" sz="900" u="none" strike="noStrike" dirty="0">
                          <a:effectLst/>
                          <a:hlinkClick r:id="rId5"/>
                        </a:rPr>
                        <a:t>://validation.matinf.pro/edx/validation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EDX (Victor)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3903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hlinkClick r:id="rId7"/>
                        </a:rPr>
                        <a:t>https</a:t>
                      </a:r>
                      <a:r>
                        <a:rPr lang="en-US" sz="900" u="none" strike="noStrike" dirty="0">
                          <a:effectLst/>
                          <a:hlinkClick r:id="rId7"/>
                        </a:rPr>
                        <a:t>://htts.matinf.pro/resistance/csv/validation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HTTS Resistance CSV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Azadeh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17630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hlinkClick r:id="rId8"/>
                        </a:rPr>
                        <a:t>https</a:t>
                      </a:r>
                      <a:r>
                        <a:rPr lang="en-US" sz="900" u="none" strike="noStrike" dirty="0">
                          <a:effectLst/>
                          <a:hlinkClick r:id="rId8"/>
                        </a:rPr>
                        <a:t>://htts.matinf.pro/resistance/txt/validation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HTTS Resistance TXT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Azadeh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47574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hlinkClick r:id="rId9"/>
                        </a:rPr>
                        <a:t>https</a:t>
                      </a:r>
                      <a:r>
                        <a:rPr lang="en-US" sz="900" u="none" strike="noStrike" dirty="0">
                          <a:effectLst/>
                          <a:hlinkClick r:id="rId9"/>
                        </a:rPr>
                        <a:t>://thickness.matinf.pro/thickness/xlsx/validation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Thickness XLSX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Azadeh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8386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hlinkClick r:id="rId10"/>
                        </a:rPr>
                        <a:t>https</a:t>
                      </a:r>
                      <a:r>
                        <a:rPr lang="en-US" sz="900" u="none" strike="noStrike" dirty="0">
                          <a:effectLst/>
                          <a:hlinkClick r:id="rId10"/>
                        </a:rPr>
                        <a:t>://thickness.matinf.pro/thickness/txt/validation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Thickness TXT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Azadeh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877281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EBA21E-4228-0589-48D4-AC106258F063}"/>
              </a:ext>
            </a:extLst>
          </p:cNvPr>
          <p:cNvSpPr txBox="1"/>
          <p:nvPr/>
        </p:nvSpPr>
        <p:spPr>
          <a:xfrm>
            <a:off x="148213" y="4663664"/>
            <a:ext cx="612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Validation schema values (current status):</a:t>
            </a:r>
          </a:p>
        </p:txBody>
      </p:sp>
    </p:spTree>
    <p:extLst>
      <p:ext uri="{BB962C8B-B14F-4D97-AF65-F5344CB8AC3E}">
        <p14:creationId xmlns:p14="http://schemas.microsoft.com/office/powerpoint/2010/main" val="204490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2">
            <a:extLst>
              <a:ext uri="{FF2B5EF4-FFF2-40B4-BE49-F238E27FC236}">
                <a16:creationId xmlns:a16="http://schemas.microsoft.com/office/drawing/2014/main" id="{8BBD983F-B89B-CBB3-4283-A368CD528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19296"/>
            <a:ext cx="121920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1400" dirty="0">
                <a:solidFill>
                  <a:prstClr val="black"/>
                </a:solidFill>
                <a:latin typeface="+mn-lt"/>
              </a:rPr>
              <a:t>Request URL (data): </a:t>
            </a:r>
            <a:r>
              <a:rPr lang="en-US" altLang="ru-RU" sz="1400" dirty="0">
                <a:solidFill>
                  <a:prstClr val="black"/>
                </a:solidFill>
                <a:latin typeface="+mn-lt"/>
                <a:hlinkClick r:id="rId3"/>
              </a:rPr>
              <a:t>https://validation.matinf.pro/edx/data/databasevaluesbody</a:t>
            </a:r>
            <a:r>
              <a:rPr lang="en-US" altLang="ru-RU" sz="1400" dirty="0">
                <a:solidFill>
                  <a:prstClr val="black"/>
                </a:solidFill>
                <a:latin typeface="+mn-lt"/>
              </a:rPr>
              <a:t> 	           Request URL (table): </a:t>
            </a:r>
            <a:r>
              <a:rPr lang="en-US" altLang="ru-RU" sz="1400" dirty="0">
                <a:solidFill>
                  <a:prstClr val="black"/>
                </a:solidFill>
                <a:latin typeface="+mn-lt"/>
                <a:hlinkClick r:id="rId4"/>
              </a:rPr>
              <a:t>https://validation.matinf.pro/edx/data/table</a:t>
            </a:r>
            <a:endParaRPr lang="en-US" altLang="ru-RU" sz="14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                                           see next slides…</a:t>
            </a:r>
          </a:p>
          <a:p>
            <a:pPr defTabSz="914377">
              <a:spcBef>
                <a:spcPct val="50000"/>
              </a:spcBef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ct val="50000"/>
              </a:spcBef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Data schema values (current status):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configuration: Data Extraction (via external Web Service)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6031141" cy="4859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  <a:hlinkClick r:id="rId5"/>
              </a:rPr>
              <a:t>https://validation.matinf.pro/</a:t>
            </a:r>
            <a:endParaRPr lang="en-US" sz="1000" kern="100" dirty="0">
              <a:effectLst/>
              <a:latin typeface="Arial" panose="020B0604020202020204" pitchFamily="34" charset="0"/>
              <a:ea typeface="Noto Sans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en-US" sz="1000" kern="10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: context 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is not supported yet in Data Extraction via Web Service implementation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C6D4A0-457B-7947-A19D-BCA0B960A4D1}"/>
              </a:ext>
            </a:extLst>
          </p:cNvPr>
          <p:cNvSpPr txBox="1"/>
          <p:nvPr/>
        </p:nvSpPr>
        <p:spPr>
          <a:xfrm>
            <a:off x="-1537398" y="764902"/>
            <a:ext cx="11756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B4151"/>
                </a:solidFill>
                <a:effectLst/>
                <a:latin typeface="Arial" panose="020B0604020202020204" pitchFamily="34" charset="0"/>
              </a:rPr>
              <a:t>Data extraction &amp; conversion to table tasks are delegated to an external service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614387-ACFE-01E2-4ED6-85E7A6DD8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24045"/>
              </p:ext>
            </p:extLst>
          </p:nvPr>
        </p:nvGraphicFramePr>
        <p:xfrm>
          <a:off x="133656" y="5059034"/>
          <a:ext cx="5867400" cy="1240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3702">
                  <a:extLst>
                    <a:ext uri="{9D8B030D-6E8A-4147-A177-3AD203B41FA5}">
                      <a16:colId xmlns:a16="http://schemas.microsoft.com/office/drawing/2014/main" val="3293708834"/>
                    </a:ext>
                  </a:extLst>
                </a:gridCol>
                <a:gridCol w="2074428">
                  <a:extLst>
                    <a:ext uri="{9D8B030D-6E8A-4147-A177-3AD203B41FA5}">
                      <a16:colId xmlns:a16="http://schemas.microsoft.com/office/drawing/2014/main" val="3172066813"/>
                    </a:ext>
                  </a:extLst>
                </a:gridCol>
                <a:gridCol w="609270">
                  <a:extLst>
                    <a:ext uri="{9D8B030D-6E8A-4147-A177-3AD203B41FA5}">
                      <a16:colId xmlns:a16="http://schemas.microsoft.com/office/drawing/2014/main" val="381399182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Data Schema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Comments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Author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15713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type:TypeValidationLibrary.TypeValidator_EDX_CSV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EDX (Victor)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67708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6"/>
                        </a:rPr>
                        <a:t>https://validation.matinf.pro/edx/data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EDX (Victor)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3351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7"/>
                        </a:rPr>
                        <a:t>https://htts.matinf.pro/resistance/csv/data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HTTS Resistance CSV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Azadeh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5552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8"/>
                        </a:rPr>
                        <a:t>https://htts.matinf.pro/resistance/txt/data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HTTS Resistance TXT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Azadeh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1923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9"/>
                        </a:rPr>
                        <a:t>https://thickness.matinf.pro/thickness/xlsx/data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Thickness XLSX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Azadeh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4822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10"/>
                        </a:rPr>
                        <a:t>https://thickness.matinf.pro/thickness/txt/data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Thickness TXT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Azadeh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669064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602C14-7BD4-67ED-B80F-A01A69F3C2F3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5948527" y="1593600"/>
            <a:ext cx="3235568" cy="75509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43D3F-802A-A49A-6134-E64EF06F82B5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3143361" y="1593600"/>
            <a:ext cx="2805166" cy="77351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0">
            <a:extLst>
              <a:ext uri="{FF2B5EF4-FFF2-40B4-BE49-F238E27FC236}">
                <a16:creationId xmlns:a16="http://schemas.microsoft.com/office/drawing/2014/main" id="{9859BA36-918E-5662-11AE-D331D9DDC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169" y="2367116"/>
            <a:ext cx="3456383" cy="789896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schemeClr val="tx1"/>
                </a:solidFill>
                <a:latin typeface="Arial" panose="020B0604020202020204" pitchFamily="34" charset="0"/>
              </a:rPr>
              <a:t>Data</a:t>
            </a:r>
            <a:endParaRPr lang="ru-RU" altLang="ru-RU" sz="2133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en-US" altLang="ru-RU" sz="12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IDatabaseValuesGetter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: properties, compositions, properties for measurement areas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4D3F2631-BB80-3B7A-D5B0-60647D85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903" y="2348694"/>
            <a:ext cx="3456383" cy="789896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schemeClr val="tx1"/>
                </a:solidFill>
                <a:latin typeface="Arial" panose="020B0604020202020204" pitchFamily="34" charset="0"/>
              </a:rPr>
              <a:t>Table</a:t>
            </a:r>
            <a:endParaRPr lang="ru-RU" altLang="ru-RU" sz="2133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en-US" altLang="ru-RU" sz="12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ITableGetter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: arbitrary table</a:t>
            </a:r>
          </a:p>
          <a:p>
            <a:pPr algn="ctr" defTabSz="914377">
              <a:spcBef>
                <a:spcPct val="0"/>
              </a:spcBef>
            </a:pP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(used for table </a:t>
            </a:r>
            <a:r>
              <a:rPr lang="en-US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visualisation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D3320DA-65C3-31DD-18B2-761B050E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35" y="1173036"/>
            <a:ext cx="3456383" cy="420564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schemeClr val="tx1"/>
                </a:solidFill>
                <a:latin typeface="Arial" panose="020B0604020202020204" pitchFamily="34" charset="0"/>
              </a:rPr>
              <a:t>Data Extraction</a:t>
            </a:r>
            <a:endParaRPr lang="ru-RU" altLang="ru-RU" sz="2133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D83F8-CA02-2B65-4A46-A25B5F2A27CF}"/>
              </a:ext>
            </a:extLst>
          </p:cNvPr>
          <p:cNvSpPr txBox="1"/>
          <p:nvPr/>
        </p:nvSpPr>
        <p:spPr>
          <a:xfrm rot="20686125">
            <a:off x="3280786" y="1779787"/>
            <a:ext cx="16228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2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ru-RU" sz="1200" dirty="0" err="1">
                <a:solidFill>
                  <a:prstClr val="black"/>
                </a:solidFill>
                <a:latin typeface="+mn-lt"/>
              </a:rPr>
              <a:t>databasevaluesbody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48CEBC-8232-4078-AEF7-9633ECC5893F}"/>
              </a:ext>
            </a:extLst>
          </p:cNvPr>
          <p:cNvSpPr txBox="1"/>
          <p:nvPr/>
        </p:nvSpPr>
        <p:spPr>
          <a:xfrm rot="821710">
            <a:off x="7782447" y="1799882"/>
            <a:ext cx="1019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2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ru-RU" sz="1200" dirty="0" err="1">
                <a:solidFill>
                  <a:prstClr val="black"/>
                </a:solidFill>
                <a:latin typeface="+mn-lt"/>
              </a:rPr>
              <a:t>tablebody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FEA750-B88A-BA15-05A5-88B56C631210}"/>
              </a:ext>
            </a:extLst>
          </p:cNvPr>
          <p:cNvSpPr txBox="1"/>
          <p:nvPr/>
        </p:nvSpPr>
        <p:spPr>
          <a:xfrm>
            <a:off x="8212949" y="3390484"/>
            <a:ext cx="2024742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DataTable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{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"Index"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800" dirty="0">
                <a:solidFill>
                  <a:srgbClr val="A31515"/>
                </a:solidFill>
                <a:latin typeface="Cascadia Mono" panose="020B0609020000020004" pitchFamily="49" charset="0"/>
              </a:rPr>
              <a:t>"1"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"V"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31.3,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"Mn"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2.7,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"Co"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22.6,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"Ni"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6,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"Ho"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37.4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}, 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...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],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"Coordinates"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{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CoordinateNames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[],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HasCoordinates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800" dirty="0">
                <a:solidFill>
                  <a:srgbClr val="0000FF"/>
                </a:solidFill>
                <a:latin typeface="Cascadia Mono" panose="020B0609020000020004" pitchFamily="49" charset="0"/>
              </a:rPr>
              <a:t>false</a:t>
            </a:r>
            <a:endParaRPr lang="en-US" sz="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},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"Dependencies"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{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DependencyNames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800" dirty="0">
                <a:solidFill>
                  <a:srgbClr val="A31515"/>
                </a:solidFill>
                <a:latin typeface="Cascadia Mono" panose="020B0609020000020004" pitchFamily="49" charset="0"/>
              </a:rPr>
              <a:t>"Index"</a:t>
            </a:r>
            <a:endParaRPr lang="en-US" sz="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],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HasDependencies</a:t>
            </a:r>
            <a:r>
              <a:rPr lang="en-US" sz="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800" dirty="0">
                <a:solidFill>
                  <a:srgbClr val="0000FF"/>
                </a:solidFill>
                <a:latin typeface="Cascadia Mono" panose="020B0609020000020004" pitchFamily="49" charset="0"/>
              </a:rPr>
              <a:t>true</a:t>
            </a:r>
            <a:endParaRPr lang="en-US" sz="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  }</a:t>
            </a:r>
          </a:p>
          <a:p>
            <a:r>
              <a:rPr lang="en-US" sz="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sz="8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2C6A2F5-BECF-3C99-FCFF-EC9B3CF59781}"/>
              </a:ext>
            </a:extLst>
          </p:cNvPr>
          <p:cNvSpPr/>
          <p:nvPr/>
        </p:nvSpPr>
        <p:spPr>
          <a:xfrm>
            <a:off x="8287651" y="3526285"/>
            <a:ext cx="1884123" cy="1357883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F1BD53AF-A683-8580-DFBF-2AF27F74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245" y="1095162"/>
            <a:ext cx="460036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1100" b="1" dirty="0">
                <a:solidFill>
                  <a:prstClr val="black"/>
                </a:solidFill>
                <a:latin typeface="+mn-lt"/>
              </a:rPr>
              <a:t>Request URL: </a:t>
            </a:r>
            <a:r>
              <a:rPr lang="en-US" altLang="ru-RU" sz="1100" dirty="0" err="1">
                <a:solidFill>
                  <a:prstClr val="black"/>
                </a:solidFill>
                <a:latin typeface="+mn-lt"/>
              </a:rPr>
              <a:t>HTTPS_DataSchema</a:t>
            </a:r>
            <a:r>
              <a:rPr lang="en-US" altLang="ru-RU" sz="1100" dirty="0">
                <a:solidFill>
                  <a:prstClr val="black"/>
                </a:solidFill>
                <a:latin typeface="+mn-lt"/>
              </a:rPr>
              <a:t> + ("/</a:t>
            </a:r>
            <a:r>
              <a:rPr lang="en-US" altLang="ru-RU" sz="1100" dirty="0" err="1">
                <a:solidFill>
                  <a:prstClr val="black"/>
                </a:solidFill>
                <a:latin typeface="+mn-lt"/>
              </a:rPr>
              <a:t>databasevaluesbody</a:t>
            </a:r>
            <a:r>
              <a:rPr lang="en-US" altLang="ru-RU" sz="1100" dirty="0">
                <a:solidFill>
                  <a:prstClr val="black"/>
                </a:solidFill>
                <a:latin typeface="+mn-lt"/>
              </a:rPr>
              <a:t>" | "/</a:t>
            </a:r>
            <a:r>
              <a:rPr lang="en-US" altLang="ru-RU" sz="1100" dirty="0" err="1">
                <a:solidFill>
                  <a:prstClr val="black"/>
                </a:solidFill>
                <a:latin typeface="+mn-lt"/>
              </a:rPr>
              <a:t>tablebody</a:t>
            </a:r>
            <a:r>
              <a:rPr lang="en-US" altLang="ru-RU" sz="1100" dirty="0">
                <a:solidFill>
                  <a:prstClr val="black"/>
                </a:solidFill>
                <a:latin typeface="+mn-lt"/>
              </a:rPr>
              <a:t>")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1100" b="1" dirty="0">
                <a:solidFill>
                  <a:prstClr val="black"/>
                </a:solidFill>
                <a:latin typeface="+mn-lt"/>
              </a:rPr>
              <a:t>Example: </a:t>
            </a:r>
            <a:r>
              <a:rPr lang="en-US" altLang="ru-RU" sz="1100" dirty="0">
                <a:solidFill>
                  <a:prstClr val="black"/>
                </a:solidFill>
                <a:latin typeface="+mn-lt"/>
              </a:rPr>
              <a:t>Data Schema (for EDX): </a:t>
            </a:r>
            <a:r>
              <a:rPr lang="en-US" altLang="ru-RU" sz="1100" dirty="0">
                <a:solidFill>
                  <a:prstClr val="black"/>
                </a:solidFill>
                <a:latin typeface="+mn-lt"/>
                <a:hlinkClick r:id="rId6"/>
              </a:rPr>
              <a:t>https://validation.matinf.pro/edx/data</a:t>
            </a:r>
            <a:endParaRPr lang="en-US" altLang="ru-RU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7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Extraction: creating properties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750768"/>
            <a:ext cx="111532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Task: 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create properties for object that contains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https://validation.matinf.pro/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99B90-B7EC-449F-4ECA-E1BDE51EBD1E}"/>
              </a:ext>
            </a:extLst>
          </p:cNvPr>
          <p:cNvSpPr txBox="1"/>
          <p:nvPr/>
        </p:nvSpPr>
        <p:spPr>
          <a:xfrm>
            <a:off x="230082" y="1163781"/>
            <a:ext cx="4560127" cy="5170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{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DeletePreviousProperties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500" dirty="0">
                <a:solidFill>
                  <a:srgbClr val="0000FF"/>
                </a:solidFill>
                <a:latin typeface="Cascadia Mono" panose="020B0609020000020004" pitchFamily="49" charset="0"/>
              </a:rPr>
              <a:t>true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"Properties"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{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500" dirty="0">
                <a:solidFill>
                  <a:srgbClr val="A31515"/>
                </a:solidFill>
                <a:latin typeface="Cascadia Mono" panose="020B0609020000020004" pitchFamily="49" charset="0"/>
              </a:rPr>
              <a:t>"V"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5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500" dirty="0">
                <a:solidFill>
                  <a:srgbClr val="A31515"/>
                </a:solidFill>
                <a:latin typeface="Cascadia Mono" panose="020B0609020000020004" pitchFamily="49" charset="0"/>
              </a:rPr>
              <a:t>"Minimal V content"</a:t>
            </a:r>
            <a:endParaRPr lang="en-US" sz="15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},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{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500" dirty="0">
                <a:solidFill>
                  <a:srgbClr val="A31515"/>
                </a:solidFill>
                <a:latin typeface="Cascadia Mono" panose="020B0609020000020004" pitchFamily="49" charset="0"/>
              </a:rPr>
              <a:t>"V"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36.400001525878906,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5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2,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5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500" dirty="0">
                <a:solidFill>
                  <a:srgbClr val="A31515"/>
                </a:solidFill>
                <a:latin typeface="Cascadia Mono" panose="020B0609020000020004" pitchFamily="49" charset="0"/>
              </a:rPr>
              <a:t>"Maximal V content"</a:t>
            </a:r>
            <a:endParaRPr lang="en-US" sz="15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  ]</a:t>
            </a:r>
          </a:p>
          <a:p>
            <a:r>
              <a:rPr lang="en-US" sz="15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sz="1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A530E-7C53-B1BD-AB4B-23871BE09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797" y="1977918"/>
            <a:ext cx="5091861" cy="12263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270F79-FCD1-90F1-CAA0-B5B674CCA8A0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2150918" y="2483427"/>
            <a:ext cx="3861079" cy="9785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AF9D4A-BE1C-4B41-7D4B-F749BA588B8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4021282" y="2994941"/>
            <a:ext cx="2002439" cy="154588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724C19C-0B9D-8A95-D5D5-9E782EF0B741}"/>
              </a:ext>
            </a:extLst>
          </p:cNvPr>
          <p:cNvSpPr/>
          <p:nvPr/>
        </p:nvSpPr>
        <p:spPr>
          <a:xfrm>
            <a:off x="6011997" y="2420510"/>
            <a:ext cx="321547" cy="321547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BACBF7-00FA-60B6-8202-9E22DEAB9E4F}"/>
              </a:ext>
            </a:extLst>
          </p:cNvPr>
          <p:cNvSpPr/>
          <p:nvPr/>
        </p:nvSpPr>
        <p:spPr>
          <a:xfrm>
            <a:off x="6023721" y="2834167"/>
            <a:ext cx="480645" cy="321547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EC2718-2475-5CB9-4B2C-53AAD465C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174" y="4695616"/>
            <a:ext cx="6830378" cy="14861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F572E5-693D-CCFD-8988-F9AC07256DA0}"/>
              </a:ext>
            </a:extLst>
          </p:cNvPr>
          <p:cNvSpPr/>
          <p:nvPr/>
        </p:nvSpPr>
        <p:spPr>
          <a:xfrm>
            <a:off x="6119446" y="5104562"/>
            <a:ext cx="2914022" cy="502417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C5A8FC-B602-786D-25D5-A4F3130083D6}"/>
              </a:ext>
            </a:extLst>
          </p:cNvPr>
          <p:cNvSpPr txBox="1"/>
          <p:nvPr/>
        </p:nvSpPr>
        <p:spPr>
          <a:xfrm>
            <a:off x="5185064" y="4322019"/>
            <a:ext cx="7006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Administrative interface:	</a:t>
            </a:r>
            <a:r>
              <a:rPr lang="en-US" altLang="ru-RU" b="1" dirty="0">
                <a:solidFill>
                  <a:prstClr val="black"/>
                </a:solidFill>
              </a:rPr>
              <a:t>	              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Compositions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1D31EE-0168-8C06-00E3-4C02F0D43A66}"/>
              </a:ext>
            </a:extLst>
          </p:cNvPr>
          <p:cNvCxnSpPr>
            <a:cxnSpLocks/>
          </p:cNvCxnSpPr>
          <p:nvPr/>
        </p:nvCxnSpPr>
        <p:spPr>
          <a:xfrm>
            <a:off x="8033657" y="3200400"/>
            <a:ext cx="0" cy="1883381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C5B456-490A-4E50-14B2-BAB3754C92B8}"/>
              </a:ext>
            </a:extLst>
          </p:cNvPr>
          <p:cNvSpPr txBox="1"/>
          <p:nvPr/>
        </p:nvSpPr>
        <p:spPr>
          <a:xfrm>
            <a:off x="6503074" y="1600134"/>
            <a:ext cx="3897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Metadata for EDX (range values):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DBCB58-240F-FA0E-4698-5EF9B39B5FD7}"/>
              </a:ext>
            </a:extLst>
          </p:cNvPr>
          <p:cNvCxnSpPr>
            <a:cxnSpLocks/>
          </p:cNvCxnSpPr>
          <p:nvPr/>
        </p:nvCxnSpPr>
        <p:spPr>
          <a:xfrm flipV="1">
            <a:off x="10319657" y="4602145"/>
            <a:ext cx="0" cy="58280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F66F24-60E7-F56B-8D89-20EF14A6C538}"/>
              </a:ext>
            </a:extLst>
          </p:cNvPr>
          <p:cNvSpPr/>
          <p:nvPr/>
        </p:nvSpPr>
        <p:spPr>
          <a:xfrm>
            <a:off x="911019" y="2113927"/>
            <a:ext cx="1514681" cy="476874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44536-5E3E-3658-03DB-F91F45B83B16}"/>
              </a:ext>
            </a:extLst>
          </p:cNvPr>
          <p:cNvSpPr/>
          <p:nvPr/>
        </p:nvSpPr>
        <p:spPr>
          <a:xfrm>
            <a:off x="949119" y="4171327"/>
            <a:ext cx="3127581" cy="476874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Extraction: creating compositions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750768"/>
            <a:ext cx="111532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Task: 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create compositions for every measurement area</a:t>
            </a: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https://validation.matinf.pro/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C5B456-490A-4E50-14B2-BAB3754C92B8}"/>
              </a:ext>
            </a:extLst>
          </p:cNvPr>
          <p:cNvSpPr txBox="1"/>
          <p:nvPr/>
        </p:nvSpPr>
        <p:spPr>
          <a:xfrm>
            <a:off x="217209" y="1390977"/>
            <a:ext cx="495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Data from EDX (</a:t>
            </a:r>
            <a:r>
              <a:rPr lang="en-US" altLang="ru-RU" b="1" dirty="0">
                <a:solidFill>
                  <a:prstClr val="black"/>
                </a:solidFill>
              </a:rPr>
              <a:t>all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 values == 342 compositions):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5712AD-8E81-5F7D-DED3-B5BB4EBB1B3F}"/>
              </a:ext>
            </a:extLst>
          </p:cNvPr>
          <p:cNvGrpSpPr/>
          <p:nvPr/>
        </p:nvGrpSpPr>
        <p:grpSpPr>
          <a:xfrm>
            <a:off x="433245" y="1853546"/>
            <a:ext cx="9817243" cy="3046988"/>
            <a:chOff x="200964" y="2223933"/>
            <a:chExt cx="9817243" cy="30469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E99B90-B7EC-449F-4ECA-E1BDE51EBD1E}"/>
                </a:ext>
              </a:extLst>
            </p:cNvPr>
            <p:cNvSpPr txBox="1"/>
            <p:nvPr/>
          </p:nvSpPr>
          <p:spPr>
            <a:xfrm>
              <a:off x="200964" y="2223933"/>
              <a:ext cx="9817243" cy="30469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{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CompositionElements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[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"V"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31.299999237060547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10,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"ElementName"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"Mn"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2.700000047683716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"Co"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22.600000381469727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"Ni"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6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40,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"Ho"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37.400001525878906 }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],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DeletePreviousProperties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true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"Properties"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[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PropertyId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"Type"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"Name"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"Measurement Area"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"Value"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1,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ValueEpsilon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SortCode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"Row"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"Comment"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endParaRPr lang="en-US" sz="12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}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]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}</a:t>
              </a:r>
              <a:endParaRPr lang="en-US" sz="1200" dirty="0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2466A0C-CB32-7211-1DB9-78CF37711707}"/>
                </a:ext>
              </a:extLst>
            </p:cNvPr>
            <p:cNvSpPr/>
            <p:nvPr/>
          </p:nvSpPr>
          <p:spPr>
            <a:xfrm>
              <a:off x="3295859" y="4220308"/>
              <a:ext cx="3547067" cy="301449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 w="3810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993E0F-FEC2-0953-58BA-A11F43EFDC6C}"/>
                </a:ext>
              </a:extLst>
            </p:cNvPr>
            <p:cNvSpPr/>
            <p:nvPr/>
          </p:nvSpPr>
          <p:spPr>
            <a:xfrm>
              <a:off x="2634343" y="2624294"/>
              <a:ext cx="7353719" cy="993113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 w="3810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AA4098-C87D-E8FC-E603-36AE6706B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271"/>
          <a:stretch/>
        </p:blipFill>
        <p:spPr>
          <a:xfrm>
            <a:off x="5145175" y="5373190"/>
            <a:ext cx="6811326" cy="890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58DE76-1FE6-C47E-48E2-EE1CF998175B}"/>
              </a:ext>
            </a:extLst>
          </p:cNvPr>
          <p:cNvSpPr/>
          <p:nvPr/>
        </p:nvSpPr>
        <p:spPr>
          <a:xfrm>
            <a:off x="6634949" y="5429264"/>
            <a:ext cx="4622242" cy="823966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F5810E-AEAA-0F73-9DC0-E6329FAC81F5}"/>
              </a:ext>
            </a:extLst>
          </p:cNvPr>
          <p:cNvCxnSpPr>
            <a:cxnSpLocks/>
          </p:cNvCxnSpPr>
          <p:nvPr/>
        </p:nvCxnSpPr>
        <p:spPr>
          <a:xfrm>
            <a:off x="9257687" y="3234750"/>
            <a:ext cx="0" cy="219848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E6F077-E884-8167-2EAC-C97BF18FA26A}"/>
              </a:ext>
            </a:extLst>
          </p:cNvPr>
          <p:cNvCxnSpPr>
            <a:cxnSpLocks/>
          </p:cNvCxnSpPr>
          <p:nvPr/>
        </p:nvCxnSpPr>
        <p:spPr>
          <a:xfrm>
            <a:off x="5337817" y="4131428"/>
            <a:ext cx="0" cy="1397502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0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B6DD6E0-3423-14B9-F8F3-54F7C4F409C5}"/>
              </a:ext>
            </a:extLst>
          </p:cNvPr>
          <p:cNvSpPr/>
          <p:nvPr/>
        </p:nvSpPr>
        <p:spPr>
          <a:xfrm>
            <a:off x="2194718" y="2505200"/>
            <a:ext cx="4226630" cy="1789398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00"/>
            <a:ext cx="12192000" cy="792000"/>
          </a:xfrm>
        </p:spPr>
        <p:txBody>
          <a:bodyPr/>
          <a:lstStyle/>
          <a:p>
            <a:r>
              <a:rPr lang="en-US" dirty="0"/>
              <a:t>Data extraction: adding data to Measurement Area (Composition)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30" y="841203"/>
            <a:ext cx="111532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Use case: 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adding characterization data </a:t>
            </a:r>
            <a:r>
              <a:rPr lang="en-US" altLang="ru-RU" sz="2200" u="sng" dirty="0">
                <a:solidFill>
                  <a:prstClr val="black"/>
                </a:solidFill>
                <a:latin typeface="+mn-lt"/>
              </a:rPr>
              <a:t>after EDX is done</a:t>
            </a:r>
            <a:r>
              <a:rPr lang="en-US" altLang="ru-RU" sz="22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http://htts.matinf.pro/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05724D5-206A-23CE-B6D3-A8032FD3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085" y="1430575"/>
            <a:ext cx="1468449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18F7B6-2C00-FC26-3832-CC8EA11C821B}"/>
              </a:ext>
            </a:extLst>
          </p:cNvPr>
          <p:cNvCxnSpPr>
            <a:cxnSpLocks/>
            <a:stCxn id="10" idx="2"/>
            <a:endCxn id="39" idx="0"/>
          </p:cNvCxnSpPr>
          <p:nvPr/>
        </p:nvCxnSpPr>
        <p:spPr>
          <a:xfrm>
            <a:off x="3325310" y="1892240"/>
            <a:ext cx="2172810" cy="762201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Flowchart: Multidocument 17">
            <a:extLst>
              <a:ext uri="{FF2B5EF4-FFF2-40B4-BE49-F238E27FC236}">
                <a16:creationId xmlns:a16="http://schemas.microsoft.com/office/drawing/2014/main" id="{DBD9E3E8-326B-7960-ECAA-27A4ECAB10F7}"/>
              </a:ext>
            </a:extLst>
          </p:cNvPr>
          <p:cNvSpPr/>
          <p:nvPr/>
        </p:nvSpPr>
        <p:spPr>
          <a:xfrm>
            <a:off x="2431710" y="2652765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composition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A0E88F-EE07-BFEB-2CB5-DF50815A67D8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 flipH="1">
            <a:off x="3323323" y="1892240"/>
            <a:ext cx="1987" cy="760525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97D4B9-F023-DE20-9738-185E413FED3E}"/>
              </a:ext>
            </a:extLst>
          </p:cNvPr>
          <p:cNvCxnSpPr>
            <a:cxnSpLocks/>
          </p:cNvCxnSpPr>
          <p:nvPr/>
        </p:nvCxnSpPr>
        <p:spPr>
          <a:xfrm flipH="1">
            <a:off x="3996647" y="3098110"/>
            <a:ext cx="828352" cy="0"/>
          </a:xfrm>
          <a:prstGeom prst="straightConnector1">
            <a:avLst/>
          </a:prstGeom>
          <a:noFill/>
          <a:ln w="63500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EE0E42-D8EC-E994-F2FD-070B411CC189}"/>
              </a:ext>
            </a:extLst>
          </p:cNvPr>
          <p:cNvCxnSpPr>
            <a:cxnSpLocks/>
          </p:cNvCxnSpPr>
          <p:nvPr/>
        </p:nvCxnSpPr>
        <p:spPr>
          <a:xfrm flipH="1">
            <a:off x="1045029" y="1903963"/>
            <a:ext cx="2281956" cy="758850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Flowchart: Document 33">
            <a:extLst>
              <a:ext uri="{FF2B5EF4-FFF2-40B4-BE49-F238E27FC236}">
                <a16:creationId xmlns:a16="http://schemas.microsoft.com/office/drawing/2014/main" id="{EF03FA33-2A61-2B4F-C5DF-CF754714FB8A}"/>
              </a:ext>
            </a:extLst>
          </p:cNvPr>
          <p:cNvSpPr/>
          <p:nvPr/>
        </p:nvSpPr>
        <p:spPr>
          <a:xfrm>
            <a:off x="401934" y="2652766"/>
            <a:ext cx="1346479" cy="1055077"/>
          </a:xfrm>
          <a:prstGeom prst="flowChartDocumen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EDX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381D597-190E-D512-E501-083828406C17}"/>
              </a:ext>
            </a:extLst>
          </p:cNvPr>
          <p:cNvCxnSpPr>
            <a:cxnSpLocks/>
          </p:cNvCxnSpPr>
          <p:nvPr/>
        </p:nvCxnSpPr>
        <p:spPr>
          <a:xfrm>
            <a:off x="1748413" y="3106616"/>
            <a:ext cx="717385" cy="0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Flowchart: Document 38">
            <a:extLst>
              <a:ext uri="{FF2B5EF4-FFF2-40B4-BE49-F238E27FC236}">
                <a16:creationId xmlns:a16="http://schemas.microsoft.com/office/drawing/2014/main" id="{40D75F5A-FAAD-1B6F-352C-A6435E1C9A49}"/>
              </a:ext>
            </a:extLst>
          </p:cNvPr>
          <p:cNvSpPr/>
          <p:nvPr/>
        </p:nvSpPr>
        <p:spPr>
          <a:xfrm>
            <a:off x="4824880" y="2654441"/>
            <a:ext cx="1346479" cy="1055077"/>
          </a:xfrm>
          <a:prstGeom prst="flowChartDocumen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Resistance</a:t>
            </a:r>
          </a:p>
        </p:txBody>
      </p:sp>
      <p:sp>
        <p:nvSpPr>
          <p:cNvPr id="41" name="Text Box 52">
            <a:extLst>
              <a:ext uri="{FF2B5EF4-FFF2-40B4-BE49-F238E27FC236}">
                <a16:creationId xmlns:a16="http://schemas.microsoft.com/office/drawing/2014/main" id="{FA284F97-8E56-93F7-846E-8FD9116D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147" y="3811206"/>
            <a:ext cx="8162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x 342</a:t>
            </a:r>
            <a:endParaRPr lang="en-US" altLang="ru-RU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7" name="Text Box 52">
            <a:extLst>
              <a:ext uri="{FF2B5EF4-FFF2-40B4-BE49-F238E27FC236}">
                <a16:creationId xmlns:a16="http://schemas.microsoft.com/office/drawing/2014/main" id="{93FD70EF-8126-2D92-9691-09DE54D65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010" y="2710159"/>
            <a:ext cx="4070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R</a:t>
            </a:r>
            <a:endParaRPr lang="en-US" altLang="ru-RU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623C0B-DD69-2689-D645-7B419FFBF0BB}"/>
              </a:ext>
            </a:extLst>
          </p:cNvPr>
          <p:cNvSpPr txBox="1"/>
          <p:nvPr/>
        </p:nvSpPr>
        <p:spPr>
          <a:xfrm>
            <a:off x="275644" y="4303864"/>
            <a:ext cx="65615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Data import:</a:t>
            </a:r>
          </a:p>
          <a:p>
            <a:pPr marL="342900" indent="-342900" defTabSz="914377">
              <a:spcBef>
                <a:spcPts val="0"/>
              </a:spcBef>
              <a:buAutoNum type="arabicParenR"/>
            </a:pPr>
            <a:r>
              <a:rPr lang="en-US" altLang="ru-RU" dirty="0">
                <a:solidFill>
                  <a:prstClr val="black"/>
                </a:solidFill>
              </a:rPr>
              <a:t>Locate parent sample object.</a:t>
            </a:r>
          </a:p>
          <a:p>
            <a:pPr marL="342900" indent="-342900" defTabSz="914377">
              <a:spcBef>
                <a:spcPts val="0"/>
              </a:spcBef>
              <a:buAutoNum type="arabicParenR"/>
            </a:pPr>
            <a:r>
              <a:rPr lang="en-US" altLang="ru-RU" dirty="0">
                <a:solidFill>
                  <a:prstClr val="black"/>
                </a:solidFill>
              </a:rPr>
              <a:t>Find measurement area collection.</a:t>
            </a:r>
          </a:p>
          <a:p>
            <a:pPr marL="342900" indent="-342900" defTabSz="914377">
              <a:spcBef>
                <a:spcPts val="0"/>
              </a:spcBef>
              <a:buAutoNum type="arabicParenR"/>
            </a:pPr>
            <a:r>
              <a:rPr lang="en-US" altLang="ru-RU" dirty="0">
                <a:solidFill>
                  <a:prstClr val="black"/>
                </a:solidFill>
              </a:rPr>
              <a:t>Find a certain Measurement Area (corresponding to a predicate, e.g. MA index).</a:t>
            </a:r>
          </a:p>
          <a:p>
            <a:pPr marL="342900" indent="-342900" defTabSz="914377">
              <a:spcBef>
                <a:spcPts val="0"/>
              </a:spcBef>
              <a:buAutoNum type="arabicParenR"/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Add properties values to a composition corresponding to a measurement area index.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F44AF5-906F-DB15-62A0-E413D83D381D}"/>
              </a:ext>
            </a:extLst>
          </p:cNvPr>
          <p:cNvSpPr txBox="1"/>
          <p:nvPr/>
        </p:nvSpPr>
        <p:spPr>
          <a:xfrm>
            <a:off x="6898195" y="705972"/>
            <a:ext cx="5189973" cy="5693866"/>
          </a:xfrm>
          <a:prstGeom prst="rect">
            <a:avLst/>
          </a:prstGeom>
          <a:noFill/>
          <a:ln>
            <a:solidFill>
              <a:srgbClr val="0432FF"/>
            </a:solidFill>
            <a:bevel/>
          </a:ln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CompositionsForSampleUpdate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{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"Predicate"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{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"Properties"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{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2,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"Measurement Area"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}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]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},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DeletePreviousProperties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false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"Properties"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{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"R"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34143346,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"Resistance (Room Temperature) for Measurement Area 1"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}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]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},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...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],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DeletePreviousProperties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true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"Properties"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{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"R"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97692.43229,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"Minimal Resistance (Room Temperature) of Materials Library (of all 342 MAs)"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},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{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"R"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34143346,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2,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7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"Maximal Resistance (Room Temperature) of Materials Library (of all 342 MAs)"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  }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 ]</a:t>
            </a: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sz="7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69314FB-D61A-D760-9EB8-CFD183239E71}"/>
              </a:ext>
            </a:extLst>
          </p:cNvPr>
          <p:cNvSpPr/>
          <p:nvPr/>
        </p:nvSpPr>
        <p:spPr>
          <a:xfrm>
            <a:off x="7053942" y="974688"/>
            <a:ext cx="4943790" cy="2672863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52">
            <a:extLst>
              <a:ext uri="{FF2B5EF4-FFF2-40B4-BE49-F238E27FC236}">
                <a16:creationId xmlns:a16="http://schemas.microsoft.com/office/drawing/2014/main" id="{221D8390-07C9-CA14-CCDF-640C4BE8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602" y="1155619"/>
            <a:ext cx="27013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Resistance for MA 1</a:t>
            </a:r>
            <a:endParaRPr lang="en-US" altLang="ru-RU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C471FB-A973-D584-4FDB-143EBA8A722D}"/>
              </a:ext>
            </a:extLst>
          </p:cNvPr>
          <p:cNvSpPr/>
          <p:nvPr/>
        </p:nvSpPr>
        <p:spPr>
          <a:xfrm>
            <a:off x="7093327" y="3924727"/>
            <a:ext cx="4943790" cy="2299925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52">
            <a:extLst>
              <a:ext uri="{FF2B5EF4-FFF2-40B4-BE49-F238E27FC236}">
                <a16:creationId xmlns:a16="http://schemas.microsoft.com/office/drawing/2014/main" id="{3324FBB4-7A2E-E0E6-D8F8-1741D92E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228" y="3958752"/>
            <a:ext cx="27476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Resistance range for object (whole ML)</a:t>
            </a:r>
            <a:endParaRPr lang="en-US" altLang="ru-RU" sz="2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2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11 -0.01921 C 0.06784 -0.03889 0.04778 -0.05255 0.03229 -0.07199 C 0.02213 -0.08472 -0.06953 -0.15069 -0.09167 -0.15278 C -0.11341 -0.15509 -0.10182 -0.11875 -0.09922 -0.08542 C -0.10013 -0.0456 -0.0944 0.00347 -0.11003 0.0233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5F8395-B418-D941-32B7-A0431DFBE785}"/>
              </a:ext>
            </a:extLst>
          </p:cNvPr>
          <p:cNvSpPr/>
          <p:nvPr/>
        </p:nvSpPr>
        <p:spPr>
          <a:xfrm>
            <a:off x="606219" y="3536327"/>
            <a:ext cx="10404681" cy="476874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configuration via JSON (extendable)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dirty="0">
                <a:solidFill>
                  <a:prstClr val="black"/>
                </a:solidFill>
              </a:rPr>
              <a:t>We can further enrich defined object specification by customized (templates!) properties of primitive types: </a:t>
            </a:r>
            <a:r>
              <a:rPr lang="en-US" b="1" dirty="0">
                <a:solidFill>
                  <a:prstClr val="black"/>
                </a:solidFill>
              </a:rPr>
              <a:t>Integer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Float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String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285186" y="951545"/>
            <a:ext cx="1190681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</a:rPr>
              <a:t>Task: </a:t>
            </a:r>
            <a:r>
              <a:rPr lang="en-US" sz="2200" dirty="0">
                <a:solidFill>
                  <a:prstClr val="black"/>
                </a:solidFill>
              </a:rPr>
              <a:t>configure type behavior (stored in </a:t>
            </a:r>
            <a:r>
              <a:rPr lang="en-US" sz="2200" dirty="0" err="1">
                <a:solidFill>
                  <a:prstClr val="black"/>
                </a:solidFill>
              </a:rPr>
              <a:t>TypeInfo.SettingsJson</a:t>
            </a:r>
            <a:r>
              <a:rPr lang="en-US" sz="2200" dirty="0">
                <a:solidFill>
                  <a:prstClr val="black"/>
                </a:solidFill>
              </a:rPr>
              <a:t>)</a:t>
            </a:r>
          </a:p>
          <a:p>
            <a:pPr defTabSz="914377"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1800" dirty="0">
              <a:latin typeface="+mj-lt"/>
            </a:endParaRPr>
          </a:p>
          <a:p>
            <a:pPr defTabSz="914377">
              <a:spcAft>
                <a:spcPts val="600"/>
              </a:spcAft>
            </a:pPr>
            <a:r>
              <a:rPr lang="en-US" sz="1800" dirty="0">
                <a:latin typeface="+mj-lt"/>
              </a:rPr>
              <a:t>							Type is applicable to enlisted types (For Handover Event)</a:t>
            </a:r>
          </a:p>
          <a:p>
            <a:pPr defTabSz="914377">
              <a:spcAft>
                <a:spcPts val="600"/>
              </a:spcAft>
            </a:pPr>
            <a:endParaRPr lang="en-US" sz="800" dirty="0">
              <a:latin typeface="+mj-lt"/>
            </a:endParaRPr>
          </a:p>
          <a:p>
            <a:pPr defTabSz="914377">
              <a:spcAft>
                <a:spcPts val="600"/>
              </a:spcAft>
            </a:pPr>
            <a:r>
              <a:rPr lang="en-US" sz="1800" dirty="0">
                <a:latin typeface="+mj-lt"/>
              </a:rPr>
              <a:t>							For Sample Type (custom edit form implementation)</a:t>
            </a:r>
          </a:p>
          <a:p>
            <a:pPr defTabSz="914377">
              <a:spcAft>
                <a:spcPts val="600"/>
              </a:spcAft>
            </a:pPr>
            <a:endParaRPr lang="en-US" sz="800" dirty="0">
              <a:latin typeface="+mj-lt"/>
            </a:endParaRPr>
          </a:p>
          <a:p>
            <a:pPr defTabSz="914377">
              <a:spcAft>
                <a:spcPts val="600"/>
              </a:spcAft>
            </a:pPr>
            <a:r>
              <a:rPr lang="en-US" sz="1800" dirty="0">
                <a:latin typeface="+mj-lt"/>
              </a:rPr>
              <a:t>							Array of allowed extensions for data files</a:t>
            </a:r>
          </a:p>
          <a:p>
            <a:pPr defTabSz="914377">
              <a:spcAft>
                <a:spcPts val="600"/>
              </a:spcAft>
            </a:pPr>
            <a:endParaRPr lang="en-US" sz="800" dirty="0">
              <a:latin typeface="+mj-lt"/>
            </a:endParaRPr>
          </a:p>
          <a:p>
            <a:pPr defTabSz="914377">
              <a:spcAft>
                <a:spcPts val="600"/>
              </a:spcAft>
            </a:pPr>
            <a:r>
              <a:rPr lang="en-US" sz="1800" dirty="0">
                <a:latin typeface="+mj-lt"/>
              </a:rPr>
              <a:t>						</a:t>
            </a:r>
            <a:r>
              <a:rPr lang="en-US" sz="1800" b="1" dirty="0">
                <a:latin typeface="+mj-lt"/>
              </a:rPr>
              <a:t>	External Visualization (with Web Application)</a:t>
            </a:r>
          </a:p>
        </p:txBody>
      </p:sp>
      <p:pic>
        <p:nvPicPr>
          <p:cNvPr id="14" name="Picture 6" descr="Data With File Icon Blue File Icon Horizontal Stock Clipart | Royalty-Free  | FreeImages">
            <a:extLst>
              <a:ext uri="{FF2B5EF4-FFF2-40B4-BE49-F238E27FC236}">
                <a16:creationId xmlns:a16="http://schemas.microsoft.com/office/drawing/2014/main" id="{CB88C339-CD90-A52B-F6F5-047BD7A3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11" y="4678831"/>
            <a:ext cx="2653417" cy="11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36">
            <a:extLst>
              <a:ext uri="{FF2B5EF4-FFF2-40B4-BE49-F238E27FC236}">
                <a16:creationId xmlns:a16="http://schemas.microsoft.com/office/drawing/2014/main" id="{E3E6C202-4CD7-A178-490D-47CC8F989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1936" y="5112884"/>
            <a:ext cx="3584864" cy="1304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16F3F-2759-771A-94E6-EAE64BB2B5FB}"/>
              </a:ext>
            </a:extLst>
          </p:cNvPr>
          <p:cNvSpPr txBox="1"/>
          <p:nvPr/>
        </p:nvSpPr>
        <p:spPr>
          <a:xfrm>
            <a:off x="5394936" y="4794521"/>
            <a:ext cx="30572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3B4151"/>
                </a:solidFill>
                <a:effectLst/>
                <a:latin typeface="Arial" panose="020B0604020202020204" pitchFamily="34" charset="0"/>
              </a:rPr>
              <a:t>Request body</a:t>
            </a:r>
            <a:r>
              <a:rPr lang="en-US" sz="1100" dirty="0">
                <a:solidFill>
                  <a:srgbClr val="3B4151"/>
                </a:solidFill>
                <a:latin typeface="Arial" panose="020B0604020202020204" pitchFamily="34" charset="0"/>
              </a:rPr>
              <a:t>: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3B415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application/octet-stream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36">
            <a:extLst>
              <a:ext uri="{FF2B5EF4-FFF2-40B4-BE49-F238E27FC236}">
                <a16:creationId xmlns:a16="http://schemas.microsoft.com/office/drawing/2014/main" id="{544DED0E-C40E-F1A8-EEF0-0B6828872A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1155" y="5561937"/>
            <a:ext cx="3460171" cy="11572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D53E9-69C1-1A93-4F8B-BF8C2642254E}"/>
              </a:ext>
            </a:extLst>
          </p:cNvPr>
          <p:cNvSpPr txBox="1"/>
          <p:nvPr/>
        </p:nvSpPr>
        <p:spPr>
          <a:xfrm>
            <a:off x="5969367" y="5605888"/>
            <a:ext cx="21109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3B4151"/>
                </a:solidFill>
                <a:effectLst/>
                <a:latin typeface="Arial" panose="020B0604020202020204" pitchFamily="34" charset="0"/>
              </a:rPr>
              <a:t>Response</a:t>
            </a:r>
            <a:r>
              <a:rPr lang="en-US" sz="1100" dirty="0">
                <a:solidFill>
                  <a:srgbClr val="3B4151"/>
                </a:solidFill>
                <a:latin typeface="Arial" panose="020B0604020202020204" pitchFamily="34" charset="0"/>
              </a:rPr>
              <a:t>: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3B415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text/html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ML - Free web icons">
            <a:extLst>
              <a:ext uri="{FF2B5EF4-FFF2-40B4-BE49-F238E27FC236}">
                <a16:creationId xmlns:a16="http://schemas.microsoft.com/office/drawing/2014/main" id="{04D084F7-5C79-37E1-40F2-8A4A0E5C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35" y="5455229"/>
            <a:ext cx="775853" cy="7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nary File icon PNG and SVG Vector Free Download">
            <a:extLst>
              <a:ext uri="{FF2B5EF4-FFF2-40B4-BE49-F238E27FC236}">
                <a16:creationId xmlns:a16="http://schemas.microsoft.com/office/drawing/2014/main" id="{25808864-9C53-3613-8DD3-2F33F34E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25" y="4572000"/>
            <a:ext cx="515422" cy="6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D35FBE1D-D781-D707-223E-46BBBB2793C1}"/>
              </a:ext>
            </a:extLst>
          </p:cNvPr>
          <p:cNvSpPr/>
          <p:nvPr/>
        </p:nvSpPr>
        <p:spPr>
          <a:xfrm rot="16200000" flipH="1" flipV="1">
            <a:off x="9086755" y="5130286"/>
            <a:ext cx="1238981" cy="538051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3078" name="Picture 6" descr="Web Service Icons - Free SVG &amp; PNG Web Service Images - Noun Project">
            <a:extLst>
              <a:ext uri="{FF2B5EF4-FFF2-40B4-BE49-F238E27FC236}">
                <a16:creationId xmlns:a16="http://schemas.microsoft.com/office/drawing/2014/main" id="{70A52E18-E5D8-3CCF-34A9-2288358E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10" y="5112327"/>
            <a:ext cx="422564" cy="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422C2D7-470C-0BEC-3F19-77782D7A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91" y="4343399"/>
            <a:ext cx="637309" cy="6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B6EE76-E31A-8821-EFDD-30F14C6F83E9}"/>
              </a:ext>
            </a:extLst>
          </p:cNvPr>
          <p:cNvSpPr/>
          <p:nvPr/>
        </p:nvSpPr>
        <p:spPr>
          <a:xfrm>
            <a:off x="2535382" y="4319154"/>
            <a:ext cx="2822861" cy="1984664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9E00E-94B7-E9CD-5E54-E702ABF089A6}"/>
              </a:ext>
            </a:extLst>
          </p:cNvPr>
          <p:cNvSpPr txBox="1"/>
          <p:nvPr/>
        </p:nvSpPr>
        <p:spPr>
          <a:xfrm>
            <a:off x="321331" y="1650179"/>
            <a:ext cx="609426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ApplyForTypeIds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: [ 6 ],</a:t>
            </a:r>
          </a:p>
          <a:p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CustomEditPath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"/custom/</a:t>
            </a:r>
            <a:r>
              <a:rPr lang="en-US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editsample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AllowedExtensions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: [ 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".txt"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".csv"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],</a:t>
            </a: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UrlPostVisualizer</a:t>
            </a:r>
            <a:r>
              <a:rPr lang="en-US" sz="18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"https://..."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9C8D587-DB3B-F36C-C08D-0BAF16E392BF}"/>
              </a:ext>
            </a:extLst>
          </p:cNvPr>
          <p:cNvSpPr/>
          <p:nvPr/>
        </p:nvSpPr>
        <p:spPr>
          <a:xfrm>
            <a:off x="8373588" y="4312227"/>
            <a:ext cx="1788721" cy="1984664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12700">
            <a:solidFill>
              <a:srgbClr val="0070C0">
                <a:alpha val="50000"/>
              </a:srgbClr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98AD80-A07C-8156-AD05-C06FB5AF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6" y="787990"/>
            <a:ext cx="8530566" cy="55173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 &amp; Statistics: Objects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954FA9A-8AEB-4633-7DD1-322EF1D5A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4"/>
              </a:rPr>
              <a:t>https://mdi.matinf.pro/report/objectsstatistics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4BCD0-1938-3DDC-734F-C521F3A2A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151" y="249871"/>
            <a:ext cx="952633" cy="4096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3FA843-A593-BC02-DD29-96E0DC6950CF}"/>
              </a:ext>
            </a:extLst>
          </p:cNvPr>
          <p:cNvSpPr/>
          <p:nvPr/>
        </p:nvSpPr>
        <p:spPr>
          <a:xfrm>
            <a:off x="693336" y="2924071"/>
            <a:ext cx="291402" cy="333605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DFC0-1A7E-CD9A-E07F-FA5C45FEF291}"/>
              </a:ext>
            </a:extLst>
          </p:cNvPr>
          <p:cNvSpPr txBox="1"/>
          <p:nvPr/>
        </p:nvSpPr>
        <p:spPr>
          <a:xfrm>
            <a:off x="9275818" y="1266786"/>
            <a:ext cx="27654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Objects Statistics: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Objects (</a:t>
            </a:r>
            <a:r>
              <a:rPr lang="en-US" dirty="0" err="1"/>
              <a:t>w.r.t.</a:t>
            </a:r>
            <a:r>
              <a:rPr lang="en-US" dirty="0"/>
              <a:t> types)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Feature: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 person</a:t>
            </a:r>
          </a:p>
        </p:txBody>
      </p:sp>
    </p:spTree>
    <p:extLst>
      <p:ext uri="{BB962C8B-B14F-4D97-AF65-F5344CB8AC3E}">
        <p14:creationId xmlns:p14="http://schemas.microsoft.com/office/powerpoint/2010/main" val="6884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 in Production: </a:t>
            </a:r>
            <a:r>
              <a:rPr lang="en-US" u="sng" dirty="0"/>
              <a:t>mdi.matinf.pro</a:t>
            </a:r>
            <a:r>
              <a:rPr lang="en-US" dirty="0"/>
              <a:t> (since 13.11.2023)</a:t>
            </a:r>
            <a:endParaRPr lang="en-US" sz="2667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3D38C-B9ED-1E82-6377-87E2194F6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RDMS – Research Data Management System</a:t>
            </a:r>
          </a:p>
          <a:p>
            <a:pPr indent="0">
              <a:buNone/>
            </a:pPr>
            <a:r>
              <a:rPr lang="en-US" dirty="0"/>
              <a:t>Current status: 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4100+ samples: 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  <a:hlinkClick r:id="rId3"/>
              </a:rPr>
              <a:t>https://mdi.matinf.pro/report/samplesbymonth</a:t>
            </a:r>
            <a:endParaRPr lang="en-US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AFB80-8AE1-EE84-A8E5-D6773E04F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53" y="1221089"/>
            <a:ext cx="6486468" cy="41748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286C01-8D17-EE01-3067-4A854259C2C9}"/>
              </a:ext>
            </a:extLst>
          </p:cNvPr>
          <p:cNvSpPr txBox="1"/>
          <p:nvPr/>
        </p:nvSpPr>
        <p:spPr>
          <a:xfrm>
            <a:off x="195393" y="788314"/>
            <a:ext cx="1180121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Objects statistics</a:t>
            </a:r>
            <a:r>
              <a:rPr lang="en-US" sz="2133" dirty="0">
                <a:solidFill>
                  <a:prstClr val="black"/>
                </a:solidFill>
              </a:rPr>
              <a:t> (top 10+ types):					Samples by month</a:t>
            </a:r>
            <a:endParaRPr lang="en-US" sz="1867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692DCC-59B0-9016-9FFB-C55ED8FF7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12" y="5716047"/>
            <a:ext cx="6495093" cy="57061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992D4B-3F98-5BC9-372A-7F060D596F58}"/>
              </a:ext>
            </a:extLst>
          </p:cNvPr>
          <p:cNvSpPr txBox="1"/>
          <p:nvPr/>
        </p:nvSpPr>
        <p:spPr>
          <a:xfrm>
            <a:off x="187019" y="5331844"/>
            <a:ext cx="1180121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Projects and object interlinks statistics:</a:t>
            </a:r>
            <a:endParaRPr lang="en-US" sz="1867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BE958-FB1E-DB2F-6A24-422EDACEA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451" y="1208778"/>
            <a:ext cx="2889768" cy="5002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AC4A5-7295-80EA-CF14-0DA7B88C886C}"/>
              </a:ext>
            </a:extLst>
          </p:cNvPr>
          <p:cNvSpPr txBox="1"/>
          <p:nvPr/>
        </p:nvSpPr>
        <p:spPr>
          <a:xfrm>
            <a:off x="8372789" y="1784811"/>
            <a:ext cx="228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4100 samples in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4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 &amp; Statistics: Users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954FA9A-8AEB-4633-7DD1-322EF1D5A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https://mdi.matinf.pro/report/usersstatistics</a:t>
            </a:r>
          </a:p>
          <a:p>
            <a:pPr indent="0">
              <a:buNone/>
            </a:pPr>
            <a:r>
              <a:rPr lang="en-US" dirty="0">
                <a:hlinkClick r:id="rId3"/>
              </a:rPr>
              <a:t>https://crc247.mdi.ruhr-uni-bochum.de/report/usersstatistics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4BCD0-1938-3DDC-734F-C521F3A2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151" y="249871"/>
            <a:ext cx="952633" cy="409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B0DFC0-1A7E-CD9A-E07F-FA5C45FEF291}"/>
              </a:ext>
            </a:extLst>
          </p:cNvPr>
          <p:cNvSpPr txBox="1"/>
          <p:nvPr/>
        </p:nvSpPr>
        <p:spPr>
          <a:xfrm>
            <a:off x="8592529" y="844753"/>
            <a:ext cx="276545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Users Statistics: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Links</a:t>
            </a:r>
            <a:endParaRPr lang="en-US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79DF1-64AC-02E3-8279-BCEECE44D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93" y="793820"/>
            <a:ext cx="7449686" cy="539688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7" name="Line 36">
            <a:extLst>
              <a:ext uri="{FF2B5EF4-FFF2-40B4-BE49-F238E27FC236}">
                <a16:creationId xmlns:a16="http://schemas.microsoft.com/office/drawing/2014/main" id="{1DB363DD-DC7F-C563-897A-7D4D148373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17132" y="1436913"/>
            <a:ext cx="1034981" cy="1005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Line 36">
            <a:extLst>
              <a:ext uri="{FF2B5EF4-FFF2-40B4-BE49-F238E27FC236}">
                <a16:creationId xmlns:a16="http://schemas.microsoft.com/office/drawing/2014/main" id="{C3BA03D5-A345-400C-8ABB-E60F309F5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6745" y="5456254"/>
            <a:ext cx="1085223" cy="19091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7E1DDA87-F6FA-F5BF-4CD9-5A90AB94F7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8419" y="5817995"/>
            <a:ext cx="1073501" cy="192593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026" name="Picture 2" descr="1st prize Stock Photos, Royalty Free 1st prize Images | Depositphotos">
            <a:extLst>
              <a:ext uri="{FF2B5EF4-FFF2-40B4-BE49-F238E27FC236}">
                <a16:creationId xmlns:a16="http://schemas.microsoft.com/office/drawing/2014/main" id="{A052982E-01EB-2E6D-864B-6F9D01AA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79" y="1861561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Project-wide Statistics / Person-wide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302204" y="901722"/>
            <a:ext cx="1119311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</a:rPr>
              <a:t>Even more is to be implemented…</a:t>
            </a:r>
          </a:p>
          <a:p>
            <a:pPr defTabSz="685800"/>
            <a:r>
              <a:rPr lang="en-US" sz="2800" b="1" dirty="0">
                <a:solidFill>
                  <a:prstClr val="black"/>
                </a:solidFill>
              </a:rPr>
              <a:t>Questions: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How productive is project/person in terms of adding data (objects creation)?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Is project subtree clearly structured (for manual subprojects traversing)?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What is the most referenced / liked object?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4000500" lvl="8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defTabSz="685800"/>
            <a:r>
              <a:rPr lang="en-US" sz="2800" b="1" dirty="0">
                <a:solidFill>
                  <a:prstClr val="black"/>
                </a:solidFill>
              </a:rPr>
              <a:t>“Data Creator” awards (the winner is…):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most productive data creator award project/person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people’s choice award: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project subtree clarity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citation / popularity award</a:t>
            </a:r>
          </a:p>
          <a:p>
            <a:pPr defTabSz="685800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Winner Logo - Free Vectors &amp; PSDs to Download">
            <a:extLst>
              <a:ext uri="{FF2B5EF4-FFF2-40B4-BE49-F238E27FC236}">
                <a16:creationId xmlns:a16="http://schemas.microsoft.com/office/drawing/2014/main" id="{A596AF2B-875B-35D0-95DC-3F8719E8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24" y="3094891"/>
            <a:ext cx="1477974" cy="13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стой подиум победителей с прожекторами. пьедестал. | Премиум векторы">
            <a:extLst>
              <a:ext uri="{FF2B5EF4-FFF2-40B4-BE49-F238E27FC236}">
                <a16:creationId xmlns:a16="http://schemas.microsoft.com/office/drawing/2014/main" id="{2402397E-BCFD-34C7-9679-90923421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31" y="3114880"/>
            <a:ext cx="2432014" cy="13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AFEEC-F7B5-87B7-6DC1-0203E923BA88}"/>
              </a:ext>
            </a:extLst>
          </p:cNvPr>
          <p:cNvSpPr txBox="1"/>
          <p:nvPr/>
        </p:nvSpPr>
        <p:spPr>
          <a:xfrm>
            <a:off x="5285434" y="3246847"/>
            <a:ext cx="12359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?</a:t>
            </a:r>
          </a:p>
        </p:txBody>
      </p:sp>
      <p:pic>
        <p:nvPicPr>
          <p:cNvPr id="1030" name="Picture 6" descr="Celebration Icons - Free SVG &amp; PNG Celebration Images - Noun Project">
            <a:extLst>
              <a:ext uri="{FF2B5EF4-FFF2-40B4-BE49-F238E27FC236}">
                <a16:creationId xmlns:a16="http://schemas.microsoft.com/office/drawing/2014/main" id="{2814505C-7468-A129-395F-E53EACE4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44" y="42952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6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Use Case</a:t>
            </a:r>
            <a:r>
              <a:rPr lang="en-US" dirty="0"/>
              <a:t>: data upload Sample -&gt; EDX -&gt; Resistance &amp; Search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https://demi.matinf.pro/search/?system=Ni-V&amp;typeid=8&amp;Nipctmin=15&amp;Nipctmax=20&amp;pr0name=R&amp;pr0type=Float&amp;pr0min=10000000&amp;pr0max=11111111&amp;prcnt=1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302204" y="901722"/>
            <a:ext cx="11685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Create </a:t>
            </a:r>
            <a:r>
              <a:rPr lang="en-US" sz="2800" b="1" dirty="0">
                <a:solidFill>
                  <a:prstClr val="black"/>
                </a:solidFill>
              </a:rPr>
              <a:t>Project</a:t>
            </a: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Add </a:t>
            </a:r>
            <a:r>
              <a:rPr lang="en-US" sz="2800" b="1" dirty="0">
                <a:solidFill>
                  <a:prstClr val="black"/>
                </a:solidFill>
              </a:rPr>
              <a:t>Sample</a:t>
            </a:r>
            <a:r>
              <a:rPr lang="en-US" sz="2800" dirty="0">
                <a:solidFill>
                  <a:prstClr val="black"/>
                </a:solidFill>
              </a:rPr>
              <a:t> to Project</a:t>
            </a: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Add </a:t>
            </a:r>
            <a:r>
              <a:rPr lang="en-US" sz="2800" b="1" dirty="0">
                <a:solidFill>
                  <a:prstClr val="black"/>
                </a:solidFill>
              </a:rPr>
              <a:t>EDX</a:t>
            </a:r>
            <a:r>
              <a:rPr lang="en-US" sz="2800" dirty="0">
                <a:solidFill>
                  <a:prstClr val="black"/>
                </a:solidFill>
              </a:rPr>
              <a:t> document (342 Measurement Areas (MA), i.e. 342 Compositions)</a:t>
            </a: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Add </a:t>
            </a:r>
            <a:r>
              <a:rPr lang="en-US" sz="2800" b="1" dirty="0">
                <a:solidFill>
                  <a:prstClr val="black"/>
                </a:solidFill>
              </a:rPr>
              <a:t>Resistance</a:t>
            </a:r>
            <a:r>
              <a:rPr lang="en-US" sz="2800" dirty="0">
                <a:solidFill>
                  <a:prstClr val="black"/>
                </a:solidFill>
              </a:rPr>
              <a:t> document (associate property values to every MA)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704C7-673F-C81F-5F75-C98705D3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102" y="2852678"/>
            <a:ext cx="7673353" cy="3298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05A05-B750-F40B-C6CC-75C198F789D7}"/>
              </a:ext>
            </a:extLst>
          </p:cNvPr>
          <p:cNvSpPr txBox="1"/>
          <p:nvPr/>
        </p:nvSpPr>
        <p:spPr>
          <a:xfrm>
            <a:off x="198913" y="2758620"/>
            <a:ext cx="4194957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</a:rPr>
              <a:t>Search for </a:t>
            </a:r>
            <a:r>
              <a:rPr lang="en-US" sz="2800" b="1" u="sng" dirty="0">
                <a:solidFill>
                  <a:prstClr val="black"/>
                </a:solidFill>
              </a:rPr>
              <a:t>Composition</a:t>
            </a:r>
            <a:r>
              <a:rPr lang="en-US" sz="2800" u="sng" dirty="0">
                <a:solidFill>
                  <a:prstClr val="black"/>
                </a:solidFill>
              </a:rPr>
              <a:t> with a given </a:t>
            </a:r>
            <a:r>
              <a:rPr lang="en-US" sz="2800" b="1" u="sng" dirty="0">
                <a:solidFill>
                  <a:prstClr val="black"/>
                </a:solidFill>
              </a:rPr>
              <a:t>Resistance</a:t>
            </a:r>
          </a:p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Composition – object representing one of 342 measurement area</a:t>
            </a:r>
          </a:p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Container for other properties, associated with a certain measurement area</a:t>
            </a:r>
          </a:p>
        </p:txBody>
      </p:sp>
    </p:spTree>
    <p:extLst>
      <p:ext uri="{BB962C8B-B14F-4D97-AF65-F5344CB8AC3E}">
        <p14:creationId xmlns:p14="http://schemas.microsoft.com/office/powerpoint/2010/main" val="1379436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 Control</a:t>
            </a:r>
            <a:r>
              <a:rPr lang="ru-RU" dirty="0"/>
              <a:t> (</a:t>
            </a:r>
            <a:r>
              <a:rPr lang="en-US" dirty="0"/>
              <a:t>GitLab</a:t>
            </a:r>
            <a:r>
              <a:rPr lang="ru-RU" dirty="0"/>
              <a:t>)</a:t>
            </a:r>
            <a:endParaRPr lang="de-DE" sz="2667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61AFA-5CC2-C46E-FF70-E558B9ABD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ECBB7-B299-F195-475E-7CAE80883F17}"/>
              </a:ext>
            </a:extLst>
          </p:cNvPr>
          <p:cNvSpPr txBox="1"/>
          <p:nvPr/>
        </p:nvSpPr>
        <p:spPr>
          <a:xfrm>
            <a:off x="115545" y="6091738"/>
            <a:ext cx="4631904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067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https://gitlab.ruhr-uni-bochum.de</a:t>
            </a:r>
            <a:endParaRPr lang="en-US" sz="1067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8F61D-5814-5AA3-B7C0-9AC235D449EB}"/>
              </a:ext>
            </a:extLst>
          </p:cNvPr>
          <p:cNvSpPr txBox="1"/>
          <p:nvPr/>
        </p:nvSpPr>
        <p:spPr>
          <a:xfrm>
            <a:off x="143339" y="1112342"/>
            <a:ext cx="5856651" cy="382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Everybody’s welcome!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Feel free to contribute to open source!</a:t>
            </a:r>
          </a:p>
          <a:p>
            <a:pPr defTabSz="914377"/>
            <a:endParaRPr lang="en-US" b="1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Core INF project: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hlinkClick r:id="rId4"/>
              </a:rPr>
              <a:t>https://gitlab.ruhr-uni-bochum.de/vic/infproject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Shared projects (</a:t>
            </a:r>
            <a:r>
              <a:rPr lang="en-US" b="1" dirty="0" err="1">
                <a:solidFill>
                  <a:prstClr val="black"/>
                </a:solidFill>
              </a:rPr>
              <a:t>WebCompact</a:t>
            </a:r>
            <a:r>
              <a:rPr lang="en-US" b="1" dirty="0">
                <a:solidFill>
                  <a:prstClr val="black"/>
                </a:solidFill>
              </a:rPr>
              <a:t>):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1) </a:t>
            </a:r>
            <a:r>
              <a:rPr lang="en-US" dirty="0">
                <a:solidFill>
                  <a:prstClr val="black"/>
                </a:solidFill>
              </a:rPr>
              <a:t>Administration User Interface (Identity Manager UI):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hlinkClick r:id="rId5"/>
              </a:rPr>
              <a:t>https://gitlab.ruhr-uni-bochum.de/vic/identitymanagerui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2) </a:t>
            </a:r>
            <a:r>
              <a:rPr lang="en-US" dirty="0">
                <a:solidFill>
                  <a:srgbClr val="333238"/>
                </a:solidFill>
              </a:rPr>
              <a:t>Web Application General Library (</a:t>
            </a:r>
            <a:r>
              <a:rPr lang="en-US" dirty="0" err="1">
                <a:solidFill>
                  <a:srgbClr val="333238"/>
                </a:solidFill>
              </a:rPr>
              <a:t>WebUtilsLib</a:t>
            </a:r>
            <a:r>
              <a:rPr lang="en-US" dirty="0">
                <a:solidFill>
                  <a:srgbClr val="333238"/>
                </a:solidFill>
              </a:rPr>
              <a:t>):</a:t>
            </a:r>
            <a:br>
              <a:rPr lang="en-US" dirty="0">
                <a:solidFill>
                  <a:srgbClr val="333238"/>
                </a:solidFill>
              </a:rPr>
            </a:br>
            <a:r>
              <a:rPr lang="en-US" dirty="0">
                <a:solidFill>
                  <a:srgbClr val="333238"/>
                </a:solidFill>
                <a:hlinkClick r:id="rId6"/>
              </a:rPr>
              <a:t>https://gitlab.ruhr-uni-bochum.de/vic/webutilslib</a:t>
            </a:r>
            <a:endParaRPr lang="en-US" dirty="0">
              <a:solidFill>
                <a:srgbClr val="333238"/>
              </a:solidFill>
            </a:endParaRPr>
          </a:p>
          <a:p>
            <a:pPr defTabSz="914377"/>
            <a:endParaRPr lang="en-US" dirty="0">
              <a:solidFill>
                <a:srgbClr val="33323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2754D-AC6C-E80B-AC5E-CF42CFE88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552" y="0"/>
            <a:ext cx="6413448" cy="3805179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98350-2E9B-A694-BF0F-262043CFB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115" y="3786775"/>
            <a:ext cx="6416665" cy="3071225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9424D-2B27-0F45-8439-825AF6CC1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846" y="1088149"/>
            <a:ext cx="828700" cy="758339"/>
          </a:xfrm>
          <a:prstGeom prst="rect">
            <a:avLst/>
          </a:prstGeom>
        </p:spPr>
      </p:pic>
      <p:pic>
        <p:nvPicPr>
          <p:cNvPr id="7" name="Picture 6" descr="Microsoft SQL Server-Verschlüsselung | Thales">
            <a:extLst>
              <a:ext uri="{FF2B5EF4-FFF2-40B4-BE49-F238E27FC236}">
                <a16:creationId xmlns:a16="http://schemas.microsoft.com/office/drawing/2014/main" id="{D24BB2B8-4691-B65D-2FC8-DF4773C3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38" y="4745447"/>
            <a:ext cx="1417405" cy="11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pen Source Logo png transparent">
            <a:extLst>
              <a:ext uri="{FF2B5EF4-FFF2-40B4-BE49-F238E27FC236}">
                <a16:creationId xmlns:a16="http://schemas.microsoft.com/office/drawing/2014/main" id="{0CDAFFCD-0D42-008F-A4A2-8715926A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7" y="4833903"/>
            <a:ext cx="990709" cy="9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P nach ASP.NET - Ispirer">
            <a:extLst>
              <a:ext uri="{FF2B5EF4-FFF2-40B4-BE49-F238E27FC236}">
                <a16:creationId xmlns:a16="http://schemas.microsoft.com/office/drawing/2014/main" id="{3EB45404-E651-F572-94A1-EA1E29D6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0" y="4645990"/>
            <a:ext cx="1966623" cy="14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77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285007" y="1152580"/>
            <a:ext cx="1162594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8000" dirty="0"/>
          </a:p>
          <a:p>
            <a:pPr algn="ctr"/>
            <a:r>
              <a:rPr lang="de-DE" sz="8000" dirty="0"/>
              <a:t>Questions &amp; </a:t>
            </a:r>
            <a:r>
              <a:rPr lang="de-DE" sz="8000" dirty="0" err="1"/>
              <a:t>Answers</a:t>
            </a:r>
            <a:endParaRPr lang="de-DE" sz="8000" dirty="0"/>
          </a:p>
          <a:p>
            <a:endParaRPr lang="de-DE" sz="24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3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4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5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 Playground</a:t>
            </a:r>
            <a:endParaRPr lang="en-US" sz="26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6A7D-3A39-0FB9-5020-D625F83753C5}"/>
              </a:ext>
            </a:extLst>
          </p:cNvPr>
          <p:cNvSpPr txBox="1"/>
          <p:nvPr/>
        </p:nvSpPr>
        <p:spPr>
          <a:xfrm>
            <a:off x="211016" y="4215843"/>
            <a:ext cx="81994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Playground to test RDMS (multiple tenants with shared users list):</a:t>
            </a: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Administrator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239808-8E44-7FCC-8325-8FD18E05C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A26D6-93FA-A3A7-D671-5AEC3B37FEB8}"/>
              </a:ext>
            </a:extLst>
          </p:cNvPr>
          <p:cNvSpPr txBox="1"/>
          <p:nvPr/>
        </p:nvSpPr>
        <p:spPr>
          <a:xfrm>
            <a:off x="261256" y="3477958"/>
            <a:ext cx="11726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https://demo.mdi.ruhr-uni-bochum.de/</a:t>
            </a:r>
            <a:r>
              <a:rPr lang="ru-RU" b="0" i="0" dirty="0">
                <a:solidFill>
                  <a:srgbClr val="1D1C1D"/>
                </a:solidFill>
                <a:effectLst/>
                <a:latin typeface="Slack-Lato"/>
              </a:rPr>
              <a:t>									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0C64A6-CCD4-F705-370B-73AA43547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80" y="957240"/>
            <a:ext cx="2581635" cy="2572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C15814-C0A9-BB9B-AF3D-51E487BDB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841" y="896950"/>
            <a:ext cx="25911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Personalised</a:t>
            </a:r>
            <a:r>
              <a:rPr lang="en-US" dirty="0"/>
              <a:t> Home Page</a:t>
            </a:r>
            <a:endParaRPr lang="en-US" sz="2667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3D38C-B9ED-1E82-6377-87E2194F6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Thanks to Rico for his suggestions!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5FF8E-BBC5-F2E4-F057-8BF35DF1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5" y="1195754"/>
            <a:ext cx="6991484" cy="4388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31BEA-D449-6D22-672D-ED74E97880EB}"/>
              </a:ext>
            </a:extLst>
          </p:cNvPr>
          <p:cNvSpPr txBox="1"/>
          <p:nvPr/>
        </p:nvSpPr>
        <p:spPr>
          <a:xfrm>
            <a:off x="7906755" y="1092640"/>
            <a:ext cx="37502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 err="1">
                <a:solidFill>
                  <a:prstClr val="black"/>
                </a:solidFill>
              </a:rPr>
              <a:t>Personalised</a:t>
            </a:r>
            <a:r>
              <a:rPr lang="en-US" sz="2800" dirty="0">
                <a:solidFill>
                  <a:prstClr val="black"/>
                </a:solidFill>
              </a:rPr>
              <a:t> helpers:</a:t>
            </a: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Recent projects</a:t>
            </a:r>
            <a:endParaRPr lang="en-US" sz="2800" b="1" dirty="0">
              <a:solidFill>
                <a:prstClr val="black"/>
              </a:solidFill>
            </a:endParaRP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Recent samples</a:t>
            </a:r>
          </a:p>
          <a:p>
            <a:pPr marL="514350" indent="-514350" defTabSz="685800">
              <a:buAutoNum type="arabicParenR"/>
            </a:pPr>
            <a:endParaRPr lang="en-US" sz="2800" dirty="0">
              <a:solidFill>
                <a:prstClr val="black"/>
              </a:solidFill>
            </a:endParaRPr>
          </a:p>
          <a:p>
            <a:pPr marL="514350" indent="-514350" defTabSz="685800">
              <a:buAutoNum type="arabicParenR"/>
            </a:pPr>
            <a:endParaRPr lang="en-US" sz="2800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r>
              <a:rPr lang="en-US" dirty="0">
                <a:solidFill>
                  <a:prstClr val="black"/>
                </a:solidFill>
              </a:rPr>
              <a:t>Any other ideas to make it better?</a:t>
            </a:r>
          </a:p>
          <a:p>
            <a:pPr defTabSz="685800"/>
            <a:r>
              <a:rPr lang="en-US" dirty="0">
                <a:solidFill>
                  <a:prstClr val="black"/>
                </a:solidFill>
              </a:rPr>
              <a:t>What would be useful for you?</a:t>
            </a:r>
          </a:p>
        </p:txBody>
      </p:sp>
      <p:sp>
        <p:nvSpPr>
          <p:cNvPr id="7" name="Line 36">
            <a:extLst>
              <a:ext uri="{FF2B5EF4-FFF2-40B4-BE49-F238E27FC236}">
                <a16:creationId xmlns:a16="http://schemas.microsoft.com/office/drawing/2014/main" id="{2ABDFDEC-C5BB-7A3F-93AD-D704843E8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1584" y="1808703"/>
            <a:ext cx="5405742" cy="36121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Line 36">
            <a:extLst>
              <a:ext uri="{FF2B5EF4-FFF2-40B4-BE49-F238E27FC236}">
                <a16:creationId xmlns:a16="http://schemas.microsoft.com/office/drawing/2014/main" id="{39FA99ED-C9AA-013A-4925-45994868C1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169" y="2252505"/>
            <a:ext cx="5427783" cy="540937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66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F8790D-8371-8FA1-BBD7-40C72508C2FE}"/>
              </a:ext>
            </a:extLst>
          </p:cNvPr>
          <p:cNvSpPr/>
          <p:nvPr/>
        </p:nvSpPr>
        <p:spPr>
          <a:xfrm>
            <a:off x="241160" y="4521758"/>
            <a:ext cx="10791930" cy="80386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Setting the Object Access Level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B550-9B9F-7AD6-FA82-0CE47544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/>
              <a:t>Protected</a:t>
            </a:r>
            <a:r>
              <a:rPr lang="en-US" dirty="0"/>
              <a:t> is default in </a:t>
            </a:r>
            <a:r>
              <a:rPr lang="en-US" b="1" dirty="0"/>
              <a:t>mdi.matinf.pro</a:t>
            </a:r>
            <a:r>
              <a:rPr lang="en-US" dirty="0"/>
              <a:t> tenant</a:t>
            </a: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NDA - Non-Disclosure Agreement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195393" y="788314"/>
            <a:ext cx="11801215" cy="5632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What is an Object?</a:t>
            </a:r>
          </a:p>
          <a:p>
            <a:pPr defTabSz="914377"/>
            <a:r>
              <a:rPr lang="en-US" sz="2133" dirty="0">
                <a:solidFill>
                  <a:prstClr val="black"/>
                </a:solidFill>
              </a:rPr>
              <a:t>	Object (=document) is a data entry within RDMS that has user-defined access level and reflects an object of the real world (e.g. sample) or its model. Ultimately, object has it’s unique Web page (with unique URL address).</a:t>
            </a:r>
          </a:p>
          <a:p>
            <a:pPr algn="ctr" defTabSz="914377"/>
            <a:r>
              <a:rPr lang="en-US" sz="2133" b="1" dirty="0">
                <a:solidFill>
                  <a:srgbClr val="003560">
                    <a:lumMod val="75000"/>
                    <a:lumOff val="25000"/>
                  </a:srgbClr>
                </a:solidFill>
              </a:rPr>
              <a:t>To establish data access policy Data Access Levels are introduced in RDMS.</a:t>
            </a:r>
          </a:p>
          <a:p>
            <a:pPr defTabSz="914377"/>
            <a:endParaRPr lang="en-US" sz="800" b="1" dirty="0">
              <a:solidFill>
                <a:prstClr val="black"/>
              </a:solidFill>
            </a:endParaRPr>
          </a:p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Four Access Levels: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Public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867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</a:rPr>
              <a:t>default</a:t>
            </a:r>
            <a:r>
              <a:rPr lang="en-US" sz="1867" dirty="0">
                <a:solidFill>
                  <a:prstClr val="white">
                    <a:lumMod val="50000"/>
                  </a:prstClr>
                </a:solidFill>
              </a:rPr>
              <a:t>, we are doing open science, FAIR, aren’t we?)</a:t>
            </a:r>
            <a:r>
              <a:rPr lang="en-US" sz="1867" dirty="0">
                <a:solidFill>
                  <a:prstClr val="black"/>
                </a:solidFill>
              </a:rPr>
              <a:t>:</a:t>
            </a:r>
          </a:p>
          <a:p>
            <a:pPr marL="1295368" lvl="2" indent="-380990" defTabSz="914377">
              <a:buFontTx/>
              <a:buChar char="-"/>
            </a:pPr>
            <a:r>
              <a:rPr lang="en-US" sz="1867" dirty="0">
                <a:solidFill>
                  <a:prstClr val="black"/>
                </a:solidFill>
              </a:rPr>
              <a:t>objects are </a:t>
            </a:r>
            <a:r>
              <a:rPr lang="en-US" sz="1867" u="sng" dirty="0">
                <a:solidFill>
                  <a:prstClr val="black"/>
                </a:solidFill>
              </a:rPr>
              <a:t>available to everybody </a:t>
            </a:r>
            <a:r>
              <a:rPr lang="en-US" sz="1867" dirty="0">
                <a:solidFill>
                  <a:prstClr val="black"/>
                </a:solidFill>
              </a:rPr>
              <a:t>regardless of authorization (visible to internet search engines);</a:t>
            </a:r>
          </a:p>
          <a:p>
            <a:pPr marL="1295368" lvl="2" indent="-380990" defTabSz="914377">
              <a:buFontTx/>
              <a:buChar char="-"/>
            </a:pPr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Protected 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(visible to the community only):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community (</a:t>
            </a:r>
            <a:r>
              <a:rPr lang="en-US" sz="1867" u="sng" dirty="0">
                <a:solidFill>
                  <a:prstClr val="black"/>
                </a:solidFill>
              </a:rPr>
              <a:t>available to authorized users with at least</a:t>
            </a:r>
            <a:r>
              <a:rPr lang="ru-RU" sz="1867" u="sng" dirty="0">
                <a:solidFill>
                  <a:prstClr val="black"/>
                </a:solidFill>
              </a:rPr>
              <a:t> </a:t>
            </a:r>
            <a:r>
              <a:rPr lang="en-US" sz="1867" b="1" u="sng" dirty="0">
                <a:solidFill>
                  <a:prstClr val="black"/>
                </a:solidFill>
              </a:rPr>
              <a:t>User</a:t>
            </a:r>
            <a:r>
              <a:rPr lang="en-US" sz="1867" u="sng" dirty="0">
                <a:solidFill>
                  <a:prstClr val="black"/>
                </a:solidFill>
              </a:rPr>
              <a:t> role</a:t>
            </a:r>
            <a:r>
              <a:rPr lang="en-US" sz="1867" dirty="0">
                <a:solidFill>
                  <a:prstClr val="black"/>
                </a:solidFill>
              </a:rPr>
              <a:t> assigned);  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prstClr val="black"/>
                </a:solidFill>
              </a:rPr>
              <a:t>ProtectedNDA</a:t>
            </a:r>
            <a:r>
              <a:rPr lang="en-US" sz="1867" b="1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(restricted </a:t>
            </a:r>
            <a:r>
              <a:rPr lang="en-US" sz="1867" dirty="0" err="1">
                <a:solidFill>
                  <a:prstClr val="white">
                    <a:lumMod val="65000"/>
                  </a:prstClr>
                </a:solidFill>
              </a:rPr>
              <a:t>visiblility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authorized users with </a:t>
            </a:r>
            <a:r>
              <a:rPr lang="en-US" sz="1867" b="1" u="sng" dirty="0">
                <a:solidFill>
                  <a:prstClr val="black"/>
                </a:solidFill>
              </a:rPr>
              <a:t>NDA </a:t>
            </a:r>
            <a:r>
              <a:rPr lang="en-US" sz="1867" u="sng" dirty="0">
                <a:solidFill>
                  <a:prstClr val="black"/>
                </a:solidFill>
              </a:rPr>
              <a:t>claim </a:t>
            </a:r>
            <a:r>
              <a:rPr lang="en-US" sz="1867" dirty="0">
                <a:solidFill>
                  <a:prstClr val="black"/>
                </a:solidFill>
              </a:rPr>
              <a:t>set OR to </a:t>
            </a:r>
            <a:r>
              <a:rPr lang="en-US" sz="1867" u="sng" dirty="0">
                <a:solidFill>
                  <a:prstClr val="black"/>
                </a:solidFill>
              </a:rPr>
              <a:t>Administrators</a:t>
            </a:r>
            <a:r>
              <a:rPr lang="en-US" sz="1867" dirty="0">
                <a:solidFill>
                  <a:prstClr val="black"/>
                </a:solidFill>
              </a:rPr>
              <a:t>;  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Private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 (person’s secret, but open for Administrators):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user-creator (at least </a:t>
            </a:r>
            <a:r>
              <a:rPr lang="en-US" sz="1867" b="1" dirty="0" err="1">
                <a:solidFill>
                  <a:prstClr val="black"/>
                </a:solidFill>
              </a:rPr>
              <a:t>PowerUser</a:t>
            </a:r>
            <a:r>
              <a:rPr lang="en-US" sz="1867" dirty="0">
                <a:solidFill>
                  <a:prstClr val="black"/>
                </a:solidFill>
              </a:rPr>
              <a:t> role assigned);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all users of </a:t>
            </a:r>
            <a:r>
              <a:rPr lang="en-US" sz="1867" b="1" dirty="0">
                <a:solidFill>
                  <a:prstClr val="black"/>
                </a:solidFill>
              </a:rPr>
              <a:t>Administrator</a:t>
            </a:r>
            <a:r>
              <a:rPr lang="en-US" sz="1867" dirty="0">
                <a:solidFill>
                  <a:prstClr val="black"/>
                </a:solidFill>
              </a:rPr>
              <a:t> role.</a:t>
            </a:r>
            <a:endParaRPr lang="en-US" sz="1867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D9B9496-20BF-16E1-07D8-504B0FF3218E}"/>
              </a:ext>
            </a:extLst>
          </p:cNvPr>
          <p:cNvSpPr/>
          <p:nvPr/>
        </p:nvSpPr>
        <p:spPr>
          <a:xfrm>
            <a:off x="0" y="2984360"/>
            <a:ext cx="221063" cy="3175279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W pop icon. NEW Product. Promotion. Latest. Vector. Stock-Vektorgrafik |  Adobe Stock">
            <a:extLst>
              <a:ext uri="{FF2B5EF4-FFF2-40B4-BE49-F238E27FC236}">
                <a16:creationId xmlns:a16="http://schemas.microsoft.com/office/drawing/2014/main" id="{E5AC472E-AA3D-21E5-56D9-A177F2EF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760">
            <a:off x="11184234" y="4521757"/>
            <a:ext cx="832757" cy="8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8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B4F3823-194E-75F8-B59F-2A602BE8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482" y="3725886"/>
            <a:ext cx="4686954" cy="24006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Providing Project Description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B550-9B9F-7AD6-FA82-0CE47544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4"/>
              </a:rPr>
              <a:t>https://crc247.mdi.ruhr-uni-bochum.de/rubric/how-to-do-wiki_workshop2023-inf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78781-44E9-6240-C8E4-DF364818B827}"/>
              </a:ext>
            </a:extLst>
          </p:cNvPr>
          <p:cNvSpPr txBox="1"/>
          <p:nvPr/>
        </p:nvSpPr>
        <p:spPr>
          <a:xfrm>
            <a:off x="170768" y="835921"/>
            <a:ext cx="722481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Motivation</a:t>
            </a:r>
            <a:r>
              <a:rPr lang="en-US" sz="2200" dirty="0"/>
              <a:t>: allow to add to a project </a:t>
            </a:r>
            <a:r>
              <a:rPr lang="en-US" sz="2200" u="sng" dirty="0"/>
              <a:t>arbitrary text (HTML)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please in edit project click “show more”: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6AB32D-5690-2B4F-7E98-5E17B8D26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14" y="1355814"/>
            <a:ext cx="6792273" cy="180047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10F45F-6B14-D8B4-77F8-C406A79B686F}"/>
              </a:ext>
            </a:extLst>
          </p:cNvPr>
          <p:cNvSpPr/>
          <p:nvPr/>
        </p:nvSpPr>
        <p:spPr>
          <a:xfrm>
            <a:off x="112626" y="1999623"/>
            <a:ext cx="7023797" cy="65314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36">
            <a:extLst>
              <a:ext uri="{FF2B5EF4-FFF2-40B4-BE49-F238E27FC236}">
                <a16:creationId xmlns:a16="http://schemas.microsoft.com/office/drawing/2014/main" id="{EEA52927-8E9B-B833-C1D5-931DA18C7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0751" y="1245996"/>
            <a:ext cx="502417" cy="834013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3EDEBFD2-2159-92D7-126E-B9CD510C3F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6303" y="1770185"/>
            <a:ext cx="624672" cy="3334378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F5785A-C04A-601C-61BB-01835BEE9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590" y="793819"/>
            <a:ext cx="4145189" cy="54847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0" name="Line 36">
            <a:extLst>
              <a:ext uri="{FF2B5EF4-FFF2-40B4-BE49-F238E27FC236}">
                <a16:creationId xmlns:a16="http://schemas.microsoft.com/office/drawing/2014/main" id="{8A957139-B005-43B0-5D54-596E7AAD4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3121" y="1225899"/>
            <a:ext cx="1115366" cy="3707842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405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</a:t>
            </a:r>
            <a:r>
              <a:rPr lang="en-US" dirty="0" err="1"/>
              <a:t>Customised</a:t>
            </a:r>
            <a:r>
              <a:rPr lang="en-US" dirty="0"/>
              <a:t> Form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5153" y="6362393"/>
            <a:ext cx="6292437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Create a new sample form: </a:t>
            </a:r>
            <a:r>
              <a:rPr lang="en-US" dirty="0">
                <a:hlinkClick r:id="rId3"/>
              </a:rPr>
              <a:t>https://mdi.matinf.pro/custom/editsample/0/?idr=1872&amp;returl=%2Frubric%2Fservice</a:t>
            </a:r>
            <a:endParaRPr lang="en-US" dirty="0"/>
          </a:p>
          <a:p>
            <a:pPr indent="0">
              <a:buNone/>
            </a:pPr>
            <a:r>
              <a:rPr lang="en-US" dirty="0"/>
              <a:t>Substrates list: </a:t>
            </a:r>
            <a:r>
              <a:rPr lang="en-US" dirty="0">
                <a:hlinkClick r:id="rId4"/>
              </a:rPr>
              <a:t>https://mdi.matinf.pro/rubric/service_substrates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1838846" y="891674"/>
            <a:ext cx="5566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</a:rPr>
              <a:t>- </a:t>
            </a:r>
            <a:r>
              <a:rPr lang="en-US" sz="2800" dirty="0" err="1">
                <a:solidFill>
                  <a:prstClr val="black"/>
                </a:solidFill>
              </a:rPr>
              <a:t>Customised</a:t>
            </a:r>
            <a:r>
              <a:rPr lang="en-US" sz="2800" dirty="0">
                <a:solidFill>
                  <a:prstClr val="black"/>
                </a:solidFill>
              </a:rPr>
              <a:t> sample input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0B322-4DDA-1E84-5483-9D4F38F64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46" y="938444"/>
            <a:ext cx="1305107" cy="419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E955B9-20AE-54AE-9313-69B1E10DE5CE}"/>
              </a:ext>
            </a:extLst>
          </p:cNvPr>
          <p:cNvSpPr txBox="1"/>
          <p:nvPr/>
        </p:nvSpPr>
        <p:spPr>
          <a:xfrm>
            <a:off x="222738" y="5365283"/>
            <a:ext cx="11279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 err="1">
                <a:solidFill>
                  <a:prstClr val="black"/>
                </a:solidFill>
              </a:rPr>
              <a:t>Customisation</a:t>
            </a:r>
            <a:r>
              <a:rPr lang="en-US" sz="2800" dirty="0">
                <a:solidFill>
                  <a:prstClr val="black"/>
                </a:solidFill>
              </a:rPr>
              <a:t> with UI form / JS </a:t>
            </a:r>
          </a:p>
          <a:p>
            <a:pPr defTabSz="685800"/>
            <a:r>
              <a:rPr lang="en-US" sz="2000" b="1" dirty="0">
                <a:solidFill>
                  <a:srgbClr val="0070C0"/>
                </a:solidFill>
              </a:rPr>
              <a:t>Plans</a:t>
            </a:r>
            <a:r>
              <a:rPr lang="en-US" sz="2000" dirty="0">
                <a:solidFill>
                  <a:srgbClr val="0070C0"/>
                </a:solidFill>
              </a:rPr>
              <a:t>: leverage templates to enable such forms with no-code approach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DC0947-5340-4B35-0943-5A7079C9E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917" y="374277"/>
            <a:ext cx="4219083" cy="169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09A7B8-5AED-AEE1-E078-E9C19A26D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81" y="1517301"/>
            <a:ext cx="7406515" cy="3746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DC8181-77EF-09B4-9DA2-9FA76E0B7264}"/>
              </a:ext>
            </a:extLst>
          </p:cNvPr>
          <p:cNvCxnSpPr>
            <a:cxnSpLocks/>
          </p:cNvCxnSpPr>
          <p:nvPr/>
        </p:nvCxnSpPr>
        <p:spPr>
          <a:xfrm flipV="1">
            <a:off x="7417614" y="602901"/>
            <a:ext cx="560777" cy="165868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34AE98-6649-2170-6748-B1448D4BBCA1}"/>
              </a:ext>
            </a:extLst>
          </p:cNvPr>
          <p:cNvCxnSpPr>
            <a:cxnSpLocks/>
          </p:cNvCxnSpPr>
          <p:nvPr/>
        </p:nvCxnSpPr>
        <p:spPr>
          <a:xfrm>
            <a:off x="7389143" y="2735532"/>
            <a:ext cx="750022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6831081-BA40-AE4B-58CF-9ADD48C0E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405" y="4058079"/>
            <a:ext cx="3433022" cy="216938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E031C0-D3C0-E4A7-E3D1-C1FFC97BB6BE}"/>
              </a:ext>
            </a:extLst>
          </p:cNvPr>
          <p:cNvCxnSpPr>
            <a:cxnSpLocks/>
          </p:cNvCxnSpPr>
          <p:nvPr/>
        </p:nvCxnSpPr>
        <p:spPr>
          <a:xfrm>
            <a:off x="7451108" y="4274605"/>
            <a:ext cx="828734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3BA3F2-8A32-9F70-DABC-42D5935B7BB6}"/>
              </a:ext>
            </a:extLst>
          </p:cNvPr>
          <p:cNvSpPr txBox="1"/>
          <p:nvPr/>
        </p:nvSpPr>
        <p:spPr>
          <a:xfrm>
            <a:off x="7034645" y="0"/>
            <a:ext cx="5157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</a:rPr>
              <a:t>List from </a:t>
            </a:r>
            <a:r>
              <a:rPr lang="en-US" sz="2400" u="sng" dirty="0">
                <a:solidFill>
                  <a:prstClr val="black"/>
                </a:solidFill>
              </a:rPr>
              <a:t>Service / Substrates </a:t>
            </a:r>
            <a:r>
              <a:rPr lang="en-US" sz="2400" dirty="0">
                <a:solidFill>
                  <a:prstClr val="black"/>
                </a:solidFill>
              </a:rPr>
              <a:t>subproject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3C9327-0A52-4053-A609-7FF42FD220F7}"/>
              </a:ext>
            </a:extLst>
          </p:cNvPr>
          <p:cNvSpPr txBox="1"/>
          <p:nvPr/>
        </p:nvSpPr>
        <p:spPr>
          <a:xfrm>
            <a:off x="8092272" y="2162070"/>
            <a:ext cx="4099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</a:rPr>
              <a:t>List from JS-template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897F2C-5B71-6596-195B-E552BE9E038C}"/>
              </a:ext>
            </a:extLst>
          </p:cNvPr>
          <p:cNvSpPr txBox="1"/>
          <p:nvPr/>
        </p:nvSpPr>
        <p:spPr>
          <a:xfrm>
            <a:off x="8253046" y="3660948"/>
            <a:ext cx="4099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</a:rPr>
              <a:t>Standard chemical 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414F54-4466-A5FE-83DF-3F5D0DCA31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5008" y="2522137"/>
            <a:ext cx="3520008" cy="12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Sample Transformation Workflow (Sample edit form)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66754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Use “Edit sample” form: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231112" y="791190"/>
            <a:ext cx="982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/>
              <a:t>Create Processing State &amp; Split Sample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D65FF-7CD8-A9E8-EA02-908191801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9" y="1559356"/>
            <a:ext cx="6866581" cy="13747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11A2F9E-5C88-5224-E5C4-59716E32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7" y="3721599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initial state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9C727D9-1DA9-5856-583C-4F3C23D2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30" y="371322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changed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89F477-9A98-7B4A-F6FA-1756407C0C04}"/>
              </a:ext>
            </a:extLst>
          </p:cNvPr>
          <p:cNvCxnSpPr>
            <a:cxnSpLocks/>
          </p:cNvCxnSpPr>
          <p:nvPr/>
        </p:nvCxnSpPr>
        <p:spPr>
          <a:xfrm>
            <a:off x="2304683" y="4031770"/>
            <a:ext cx="1192149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DD6333-E85E-DB72-8168-8BA9CD311679}"/>
              </a:ext>
            </a:extLst>
          </p:cNvPr>
          <p:cNvSpPr txBox="1"/>
          <p:nvPr/>
        </p:nvSpPr>
        <p:spPr>
          <a:xfrm>
            <a:off x="2332898" y="3686790"/>
            <a:ext cx="1646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annealing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9448755-4E5C-17E1-9E5D-74A835440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082" y="3212489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Sample_2a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2a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F40CE2-276D-413A-0964-2FCD099FD087}"/>
              </a:ext>
            </a:extLst>
          </p:cNvPr>
          <p:cNvCxnSpPr>
            <a:cxnSpLocks/>
            <a:stCxn id="16" idx="3"/>
            <a:endCxn id="49" idx="1"/>
          </p:cNvCxnSpPr>
          <p:nvPr/>
        </p:nvCxnSpPr>
        <p:spPr>
          <a:xfrm flipV="1">
            <a:off x="8834670" y="1297937"/>
            <a:ext cx="1064928" cy="224078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251AB0-3126-0AAB-C604-24D7B2A9C54E}"/>
              </a:ext>
            </a:extLst>
          </p:cNvPr>
          <p:cNvSpPr txBox="1"/>
          <p:nvPr/>
        </p:nvSpPr>
        <p:spPr>
          <a:xfrm rot="17863206">
            <a:off x="8705229" y="2291746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polishing</a:t>
            </a:r>
          </a:p>
        </p:txBody>
      </p:sp>
      <p:sp>
        <p:nvSpPr>
          <p:cNvPr id="21" name="Flowchart: Multidocument 20">
            <a:extLst>
              <a:ext uri="{FF2B5EF4-FFF2-40B4-BE49-F238E27FC236}">
                <a16:creationId xmlns:a16="http://schemas.microsoft.com/office/drawing/2014/main" id="{ED4A8531-542B-393C-1DE8-D82F7E99B2E0}"/>
              </a:ext>
            </a:extLst>
          </p:cNvPr>
          <p:cNvSpPr/>
          <p:nvPr/>
        </p:nvSpPr>
        <p:spPr>
          <a:xfrm>
            <a:off x="331605" y="4913644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24DA7A-2AF7-DB62-1E34-0BB935E24F5B}"/>
              </a:ext>
            </a:extLst>
          </p:cNvPr>
          <p:cNvCxnSpPr>
            <a:cxnSpLocks/>
          </p:cNvCxnSpPr>
          <p:nvPr/>
        </p:nvCxnSpPr>
        <p:spPr>
          <a:xfrm flipV="1">
            <a:off x="5632493" y="3858567"/>
            <a:ext cx="1079811" cy="175526"/>
          </a:xfrm>
          <a:prstGeom prst="straightConnector1">
            <a:avLst/>
          </a:prstGeom>
          <a:noFill/>
          <a:ln w="63500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D10BEB-2CCD-7D55-516C-F3BB4CBB8965}"/>
              </a:ext>
            </a:extLst>
          </p:cNvPr>
          <p:cNvCxnSpPr>
            <a:cxnSpLocks/>
            <a:stCxn id="2" idx="2"/>
            <a:endCxn id="21" idx="0"/>
          </p:cNvCxnSpPr>
          <p:nvPr/>
        </p:nvCxnSpPr>
        <p:spPr>
          <a:xfrm>
            <a:off x="1219581" y="4374062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Text Box 10">
            <a:extLst>
              <a:ext uri="{FF2B5EF4-FFF2-40B4-BE49-F238E27FC236}">
                <a16:creationId xmlns:a16="http://schemas.microsoft.com/office/drawing/2014/main" id="{2EDFE7ED-05D6-0B12-E78F-8DCD36825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708" y="4219001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Sample_2b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2b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2" name="Flowchart: Multidocument 41">
            <a:extLst>
              <a:ext uri="{FF2B5EF4-FFF2-40B4-BE49-F238E27FC236}">
                <a16:creationId xmlns:a16="http://schemas.microsoft.com/office/drawing/2014/main" id="{CB1303DF-0501-FF45-BC7C-2C745980F9C9}"/>
              </a:ext>
            </a:extLst>
          </p:cNvPr>
          <p:cNvSpPr/>
          <p:nvPr/>
        </p:nvSpPr>
        <p:spPr>
          <a:xfrm>
            <a:off x="3719575" y="4925370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4DD39C-F4B2-B93A-0C58-84B4FE790C14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4607551" y="4385788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AE05135-84A4-A3EA-18E1-BF716C1D8AE8}"/>
              </a:ext>
            </a:extLst>
          </p:cNvPr>
          <p:cNvSpPr txBox="1"/>
          <p:nvPr/>
        </p:nvSpPr>
        <p:spPr>
          <a:xfrm>
            <a:off x="5690727" y="3557836"/>
            <a:ext cx="89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splitting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7DCD58-97D0-E014-D88B-F72514B54A44}"/>
              </a:ext>
            </a:extLst>
          </p:cNvPr>
          <p:cNvCxnSpPr>
            <a:cxnSpLocks/>
          </p:cNvCxnSpPr>
          <p:nvPr/>
        </p:nvCxnSpPr>
        <p:spPr>
          <a:xfrm>
            <a:off x="5634169" y="4025719"/>
            <a:ext cx="1058039" cy="224734"/>
          </a:xfrm>
          <a:prstGeom prst="straightConnector1">
            <a:avLst/>
          </a:prstGeom>
          <a:noFill/>
          <a:ln w="63500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Text Box 10">
            <a:extLst>
              <a:ext uri="{FF2B5EF4-FFF2-40B4-BE49-F238E27FC236}">
                <a16:creationId xmlns:a16="http://schemas.microsoft.com/office/drawing/2014/main" id="{94004F91-BCBC-F3E1-F6E0-A55B0A0E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598" y="971705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Sample_2a_2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2a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3" name="Flowchart: Multidocument 52">
            <a:extLst>
              <a:ext uri="{FF2B5EF4-FFF2-40B4-BE49-F238E27FC236}">
                <a16:creationId xmlns:a16="http://schemas.microsoft.com/office/drawing/2014/main" id="{C34E2817-B967-6D26-CD01-1D6DAAE15650}"/>
              </a:ext>
            </a:extLst>
          </p:cNvPr>
          <p:cNvSpPr/>
          <p:nvPr/>
        </p:nvSpPr>
        <p:spPr>
          <a:xfrm>
            <a:off x="10162243" y="2173798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Documents2a_2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949F08-3575-0DC7-83C4-E2241457AFC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11050219" y="1634216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5" name="Text Box 10">
            <a:extLst>
              <a:ext uri="{FF2B5EF4-FFF2-40B4-BE49-F238E27FC236}">
                <a16:creationId xmlns:a16="http://schemas.microsoft.com/office/drawing/2014/main" id="{42EDC877-4329-2D15-1624-AF168FC6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1271" y="365628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Sample_2b_2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>
                <a:solidFill>
                  <a:schemeClr val="tx1"/>
                </a:solidFill>
                <a:latin typeface="Arial" panose="020B0604020202020204" pitchFamily="34" charset="0"/>
              </a:rPr>
              <a:t>subsample 2b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6" name="Flowchart: Multidocument 55">
            <a:extLst>
              <a:ext uri="{FF2B5EF4-FFF2-40B4-BE49-F238E27FC236}">
                <a16:creationId xmlns:a16="http://schemas.microsoft.com/office/drawing/2014/main" id="{8063DD91-A237-C04C-ADB6-EA381C0621D6}"/>
              </a:ext>
            </a:extLst>
          </p:cNvPr>
          <p:cNvSpPr/>
          <p:nvPr/>
        </p:nvSpPr>
        <p:spPr>
          <a:xfrm>
            <a:off x="10163916" y="4858379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Documents2b_2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0B7B76-6B03-6841-B3BF-680CEE9A96AE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11051892" y="4318797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0D512E1-0373-74F9-EBAC-E95DD47B2AE9}"/>
              </a:ext>
            </a:extLst>
          </p:cNvPr>
          <p:cNvCxnSpPr>
            <a:cxnSpLocks/>
            <a:stCxn id="41" idx="3"/>
            <a:endCxn id="55" idx="1"/>
          </p:cNvCxnSpPr>
          <p:nvPr/>
        </p:nvCxnSpPr>
        <p:spPr>
          <a:xfrm flipV="1">
            <a:off x="8826296" y="3982518"/>
            <a:ext cx="1074975" cy="562715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0F2A870-E5CF-0F50-3540-2633688DC36F}"/>
              </a:ext>
            </a:extLst>
          </p:cNvPr>
          <p:cNvSpPr txBox="1"/>
          <p:nvPr/>
        </p:nvSpPr>
        <p:spPr>
          <a:xfrm rot="19837486">
            <a:off x="8767195" y="3931302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oxidation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5245A-BF8D-586C-D083-A1BC751B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724" y="1397715"/>
            <a:ext cx="3824456" cy="1779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1600FE-8D59-C053-F3EA-41A9E2C840D7}"/>
              </a:ext>
            </a:extLst>
          </p:cNvPr>
          <p:cNvCxnSpPr>
            <a:cxnSpLocks/>
          </p:cNvCxnSpPr>
          <p:nvPr/>
        </p:nvCxnSpPr>
        <p:spPr>
          <a:xfrm>
            <a:off x="1477108" y="2893925"/>
            <a:ext cx="1436914" cy="844062"/>
          </a:xfrm>
          <a:prstGeom prst="straightConnector1">
            <a:avLst/>
          </a:prstGeom>
          <a:noFill/>
          <a:ln w="63500" cap="flat" cmpd="sng" algn="ctr">
            <a:solidFill>
              <a:schemeClr val="accent4"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06ED51-FFA6-05B7-9AEA-B368F7EB65F9}"/>
              </a:ext>
            </a:extLst>
          </p:cNvPr>
          <p:cNvCxnSpPr>
            <a:cxnSpLocks/>
          </p:cNvCxnSpPr>
          <p:nvPr/>
        </p:nvCxnSpPr>
        <p:spPr>
          <a:xfrm>
            <a:off x="5196673" y="3086518"/>
            <a:ext cx="932822" cy="601227"/>
          </a:xfrm>
          <a:prstGeom prst="straightConnector1">
            <a:avLst/>
          </a:prstGeom>
          <a:noFill/>
          <a:ln w="63500" cap="flat" cmpd="sng" algn="ctr">
            <a:solidFill>
              <a:schemeClr val="accent4"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B6BE6E8-B5DD-D85D-8998-1405EE66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576" y="6367834"/>
            <a:ext cx="42868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initialisation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6AFA3-2867-101C-BB03-AD950662E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90" y="1121143"/>
            <a:ext cx="1933845" cy="1219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176866" y="758016"/>
            <a:ext cx="118610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200" dirty="0"/>
              <a:t>In “physically transferrable” objects (samples), find a green handover button</a:t>
            </a: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n-US" sz="2200" dirty="0"/>
              <a:t>Select the recipient and press a blue button.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3C5C6-DB55-5369-4AF7-40FA292FF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22" y="2843682"/>
            <a:ext cx="3333107" cy="34291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853BB-335E-12D4-5F67-94F02BD49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650" y="2131582"/>
            <a:ext cx="4266971" cy="35817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Line 36">
            <a:extLst>
              <a:ext uri="{FF2B5EF4-FFF2-40B4-BE49-F238E27FC236}">
                <a16:creationId xmlns:a16="http://schemas.microsoft.com/office/drawing/2014/main" id="{FDA1EEBA-1651-0686-FBB3-5D878A8A01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8219" y="3155182"/>
            <a:ext cx="5154804" cy="55266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EC7C8-15FD-EDE2-ED79-F6BBDDFFD6E0}"/>
              </a:ext>
            </a:extLst>
          </p:cNvPr>
          <p:cNvSpPr txBox="1"/>
          <p:nvPr/>
        </p:nvSpPr>
        <p:spPr>
          <a:xfrm rot="21203749">
            <a:off x="3750547" y="2995637"/>
            <a:ext cx="1745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Select recipient</a:t>
            </a:r>
            <a:endParaRPr lang="en-US" dirty="0"/>
          </a:p>
        </p:txBody>
      </p:sp>
      <p:sp>
        <p:nvSpPr>
          <p:cNvPr id="17" name="Line 36">
            <a:extLst>
              <a:ext uri="{FF2B5EF4-FFF2-40B4-BE49-F238E27FC236}">
                <a16:creationId xmlns:a16="http://schemas.microsoft.com/office/drawing/2014/main" id="{4853E815-8544-F2EE-0127-E61E53D6F1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7718" y="4330840"/>
            <a:ext cx="4901922" cy="61964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30D1A-E972-7368-3879-2B9F8D4EBA18}"/>
              </a:ext>
            </a:extLst>
          </p:cNvPr>
          <p:cNvSpPr txBox="1"/>
          <p:nvPr/>
        </p:nvSpPr>
        <p:spPr>
          <a:xfrm>
            <a:off x="3705699" y="3992937"/>
            <a:ext cx="365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Specify Amount (optional)</a:t>
            </a:r>
            <a:endParaRPr lang="en-US" dirty="0"/>
          </a:p>
        </p:txBody>
      </p:sp>
      <p:sp>
        <p:nvSpPr>
          <p:cNvPr id="19" name="Line 36">
            <a:extLst>
              <a:ext uri="{FF2B5EF4-FFF2-40B4-BE49-F238E27FC236}">
                <a16:creationId xmlns:a16="http://schemas.microsoft.com/office/drawing/2014/main" id="{54FA15C2-93A1-623B-28D6-7002F487FC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393" y="5236865"/>
            <a:ext cx="4901922" cy="61964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AA3986-D636-EF8C-EFD5-B5CAA1949CC9}"/>
              </a:ext>
            </a:extLst>
          </p:cNvPr>
          <p:cNvSpPr txBox="1"/>
          <p:nvPr/>
        </p:nvSpPr>
        <p:spPr>
          <a:xfrm>
            <a:off x="3697325" y="4878867"/>
            <a:ext cx="365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Specify Comments</a:t>
            </a:r>
            <a:endParaRPr lang="en-US" dirty="0"/>
          </a:p>
        </p:txBody>
      </p:sp>
      <p:sp>
        <p:nvSpPr>
          <p:cNvPr id="21" name="Line 36">
            <a:extLst>
              <a:ext uri="{FF2B5EF4-FFF2-40B4-BE49-F238E27FC236}">
                <a16:creationId xmlns:a16="http://schemas.microsoft.com/office/drawing/2014/main" id="{CD465F2B-6AAC-77EE-5E7D-8BDBE7D45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1995" y="6059155"/>
            <a:ext cx="2627645" cy="2511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AAF461-DA99-F7E3-8C74-47A61C7880D1}"/>
              </a:ext>
            </a:extLst>
          </p:cNvPr>
          <p:cNvSpPr txBox="1"/>
          <p:nvPr/>
        </p:nvSpPr>
        <p:spPr>
          <a:xfrm>
            <a:off x="3940161" y="5704507"/>
            <a:ext cx="228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 to </a:t>
            </a:r>
            <a:r>
              <a:rPr lang="en-US" sz="1800" dirty="0" err="1"/>
              <a:t>initialise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0266246-D138-15A9-81E6-7940E645D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6675455" cy="485999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Handover is available in any sample view form.</a:t>
            </a:r>
          </a:p>
        </p:txBody>
      </p:sp>
    </p:spTree>
    <p:extLst>
      <p:ext uri="{BB962C8B-B14F-4D97-AF65-F5344CB8AC3E}">
        <p14:creationId xmlns:p14="http://schemas.microsoft.com/office/powerpoint/2010/main" val="347163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6386</TotalTime>
  <Words>4016</Words>
  <Application>Microsoft Office PowerPoint</Application>
  <PresentationFormat>Widescreen</PresentationFormat>
  <Paragraphs>662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Cascadia Mono</vt:lpstr>
      <vt:lpstr>Consolas</vt:lpstr>
      <vt:lpstr>Courier New</vt:lpstr>
      <vt:lpstr>Slack-Lato</vt:lpstr>
      <vt:lpstr>system-ui</vt:lpstr>
      <vt:lpstr>Verdana</vt:lpstr>
      <vt:lpstr>Wingdings</vt:lpstr>
      <vt:lpstr>Office</vt:lpstr>
      <vt:lpstr>PowerPoint Master RUB</vt:lpstr>
      <vt:lpstr> Data Management for MDI: Current Status &amp; Customisation via External API</vt:lpstr>
      <vt:lpstr>Agenda</vt:lpstr>
      <vt:lpstr>RDMS in Production: mdi.matinf.pro (since 13.11.2023)</vt:lpstr>
      <vt:lpstr>Personalised Home Page</vt:lpstr>
      <vt:lpstr>RDMS: Setting the Object Access Level</vt:lpstr>
      <vt:lpstr>RDMS: Providing Project Description</vt:lpstr>
      <vt:lpstr>Sample Customised Form</vt:lpstr>
      <vt:lpstr>Use Case: Sample Transformation Workflow (Sample edit form)</vt:lpstr>
      <vt:lpstr>Tracking Samples or Handover event: initialisation</vt:lpstr>
      <vt:lpstr>Tracking Samples or Handover event: delivering / delivered</vt:lpstr>
      <vt:lpstr>Tracking Samples or Handover event: user overview</vt:lpstr>
      <vt:lpstr>Tracking Samples or Handover event: project overview</vt:lpstr>
      <vt:lpstr>Object Links: object modification form</vt:lpstr>
      <vt:lpstr>Use-Case: add object links to a project</vt:lpstr>
      <vt:lpstr>User-Defined Type Support</vt:lpstr>
      <vt:lpstr>UI to create a new user-defined type</vt:lpstr>
      <vt:lpstr>Ways of customization</vt:lpstr>
      <vt:lpstr>RDMS no-code customisation: Templates for object type </vt:lpstr>
      <vt:lpstr>RDMS (no-code effort): Extended Properties Search</vt:lpstr>
      <vt:lpstr>Materials Library: integrating heterogeneous measurement data</vt:lpstr>
      <vt:lpstr>Customisation via External Services</vt:lpstr>
      <vt:lpstr>Type configuration: Data Validation types</vt:lpstr>
      <vt:lpstr>Type configuration: Data Validation via external Web Service</vt:lpstr>
      <vt:lpstr>Type configuration: Data Extraction (via external Web Service)</vt:lpstr>
      <vt:lpstr>Data Extraction: creating properties</vt:lpstr>
      <vt:lpstr>Data Extraction: creating compositions</vt:lpstr>
      <vt:lpstr>Data extraction: adding data to Measurement Area (Composition)</vt:lpstr>
      <vt:lpstr>Type configuration via JSON (extendable)</vt:lpstr>
      <vt:lpstr>Reports &amp; Statistics: Objects</vt:lpstr>
      <vt:lpstr>Reports &amp; Statistics: Users</vt:lpstr>
      <vt:lpstr>Project-wide Statistics / Person-wide Statistics</vt:lpstr>
      <vt:lpstr>Use Case: data upload Sample -&gt; EDX -&gt; Resistance &amp; Search</vt:lpstr>
      <vt:lpstr>Source Control (GitLab)</vt:lpstr>
      <vt:lpstr>Thanks for your kind attention</vt:lpstr>
      <vt:lpstr>RDMS Playground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Виктор Дударев</cp:lastModifiedBy>
  <cp:revision>472</cp:revision>
  <cp:lastPrinted>2021-07-01T07:54:40Z</cp:lastPrinted>
  <dcterms:created xsi:type="dcterms:W3CDTF">2018-11-13T11:45:51Z</dcterms:created>
  <dcterms:modified xsi:type="dcterms:W3CDTF">2024-03-20T10:48:01Z</dcterms:modified>
</cp:coreProperties>
</file>