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5" r:id="rId1"/>
    <p:sldMasterId id="2147483679" r:id="rId2"/>
  </p:sldMasterIdLst>
  <p:notesMasterIdLst>
    <p:notesMasterId r:id="rId21"/>
  </p:notesMasterIdLst>
  <p:sldIdLst>
    <p:sldId id="256" r:id="rId3"/>
    <p:sldId id="403" r:id="rId4"/>
    <p:sldId id="270" r:id="rId5"/>
    <p:sldId id="9456" r:id="rId6"/>
    <p:sldId id="9466" r:id="rId7"/>
    <p:sldId id="9469" r:id="rId8"/>
    <p:sldId id="9467" r:id="rId9"/>
    <p:sldId id="9468" r:id="rId10"/>
    <p:sldId id="9470" r:id="rId11"/>
    <p:sldId id="9462" r:id="rId12"/>
    <p:sldId id="9471" r:id="rId13"/>
    <p:sldId id="9472" r:id="rId14"/>
    <p:sldId id="9473" r:id="rId15"/>
    <p:sldId id="9474" r:id="rId16"/>
    <p:sldId id="9477" r:id="rId17"/>
    <p:sldId id="9476" r:id="rId18"/>
    <p:sldId id="9475" r:id="rId19"/>
    <p:sldId id="269" r:id="rId20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5B0BD07-221F-49F1-84C3-A636A7D2C99B}">
          <p14:sldIdLst>
            <p14:sldId id="256"/>
            <p14:sldId id="403"/>
            <p14:sldId id="270"/>
          </p14:sldIdLst>
        </p14:section>
        <p14:section name="App: Tafel slope" id="{AAF6B256-7652-4A27-83B8-5DBBBB852CFC}">
          <p14:sldIdLst>
            <p14:sldId id="9456"/>
            <p14:sldId id="9466"/>
            <p14:sldId id="9469"/>
            <p14:sldId id="9467"/>
            <p14:sldId id="9468"/>
            <p14:sldId id="9470"/>
            <p14:sldId id="9462"/>
            <p14:sldId id="9471"/>
            <p14:sldId id="9472"/>
            <p14:sldId id="9473"/>
            <p14:sldId id="9474"/>
            <p14:sldId id="9477"/>
            <p14:sldId id="9476"/>
            <p14:sldId id="9475"/>
          </p14:sldIdLst>
        </p14:section>
        <p14:section name="Conclusion" id="{0964B7A0-5128-4CC1-B3A8-54398A55AA56}">
          <p14:sldIdLst>
            <p14:sldId id="26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7FD401A-9AFC-CEB2-2E40-A6115EBD7297}" name="Carsten Placke-Yan" initials="CPY" userId="Carsten Placke-Yan" providerId="None"/>
  <p188:author id="{639AA42E-AEF7-5BC6-A619-3DB851885769}" name="Timo  Fockenberg" initials="TF" userId="S::timo.fockenberg@uni-due.de::ca5b5eaa-ed32-423f-b93f-7fe16104f67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17365C"/>
    <a:srgbClr val="004C93"/>
    <a:srgbClr val="2E316C"/>
    <a:srgbClr val="E9EBF5"/>
    <a:srgbClr val="4C0B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23" autoAdjust="0"/>
    <p:restoredTop sz="83293" autoAdjust="0"/>
  </p:normalViewPr>
  <p:slideViewPr>
    <p:cSldViewPr snapToGrid="0">
      <p:cViewPr>
        <p:scale>
          <a:sx n="200" d="100"/>
          <a:sy n="200" d="100"/>
        </p:scale>
        <p:origin x="144" y="-154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2525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8/10/relationships/authors" Target="author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1ABD12-B764-4614-BC86-391BAE625E29}" type="datetimeFigureOut">
              <a:rPr lang="de-DE" smtClean="0"/>
              <a:t>12.05.2025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D428B1-2554-491D-B226-BCE32FA9188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4753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428B1-2554-491D-B226-BCE32FA91880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69728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700D54-FB91-E5D3-F211-CA47D44B23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D89A64-1F81-157E-5823-16CB6735A9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669132-35F3-E6C0-AA8E-0E141A24CA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BEFC71-4E72-F077-BD2C-970ACB08CC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A045E6-D734-4DB2-BEE5-DF972DD20CA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65240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6CDF84-3CF9-F468-0AD0-23C853D8D3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ED29CF-4C06-9FFB-2AD4-DF671957F8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7657F65-B618-4971-6AF0-F55118BC52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22FABD-5C66-2936-2163-553E5D8971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A045E6-D734-4DB2-BEE5-DF972DD20CA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48359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01F2C9-801D-BD27-2B37-7372E87B72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ABDC0F-8B82-2D59-92C1-F64B4EA94C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E0BB0B-16CF-60A6-D8B2-89BDDCAB3C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RESISTANCE</a:t>
            </a:r>
            <a:r>
              <a:rPr lang="ru-RU" dirty="0"/>
              <a:t>??? </a:t>
            </a:r>
            <a:r>
              <a:rPr lang="en-US" dirty="0"/>
              <a:t>Ask Patrick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271364-B680-428D-FBB8-A0FCA8CDE5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A045E6-D734-4DB2-BEE5-DF972DD20CA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98341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AFA0F0-9E27-83DD-C697-0F50542CF0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7D062B1-9176-9CB7-9BCA-FF6B428A2A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0CA783-1028-4131-9DD4-65C125F774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6B5AF3-9E6E-421C-3E02-9E6291A4ED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A045E6-D734-4DB2-BEE5-DF972DD20CA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94587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06FB84-45E8-73AB-B87D-F57CD9018C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873372-6311-3051-76B8-3693F4ADC0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7C0E78-76D1-BFAF-8DA5-A958A4B0A9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D42C27-83EB-3565-A73C-FBC940F017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A045E6-D734-4DB2-BEE5-DF972DD20CA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8795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EB5C4E-2B46-8203-2035-6AB7F20263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892685-CF0B-E84D-97C6-CD5EBDAF5A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56C5A9-78B0-B5AC-545D-2AF617DA87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3E4081-D786-6ADB-39AD-95171DFE65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A045E6-D734-4DB2-BEE5-DF972DD20CA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79034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14378E-123A-70E6-1C59-2F194BE08B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5A6E31-1838-45D9-3DCF-F994ABA1EB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D307DB-75C5-EA29-4800-3761A63085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1C1E3F-7FAA-C9F9-0777-ECD4B2DEA3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A045E6-D734-4DB2-BEE5-DF972DD20CA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98071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428B1-2554-491D-B226-BCE32FA91880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6403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428B1-2554-491D-B226-BCE32FA91880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3056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A045E6-D734-4DB2-BEE5-DF972DD20CA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2616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2F7185-2D90-48B6-6BFF-D1E9605C5C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AED1F9-B9EA-1874-B513-18075F7D5A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D76F8E-081D-3456-D61F-DF3D489074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BB2A30-6748-2E68-95B0-9703AED54E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A045E6-D734-4DB2-BEE5-DF972DD20CA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0159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E20C6B-AF44-0181-B093-32ABDDDAA8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7632F6E-45B6-6378-63E4-1243DABBB1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4A8AE9-E117-FA9D-F3E2-653760F5C2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9C5068-4891-3493-A3F5-86D21F9566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A045E6-D734-4DB2-BEE5-DF972DD20CA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03945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27007D-BAB4-31AF-03EE-86C7DC0801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C61082-7089-8625-C038-B655FD545C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74FC56-FF06-9DAE-309B-E911BB705A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48F244-D39B-5C03-42D3-04CCAA6372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A045E6-D734-4DB2-BEE5-DF972DD20CA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59461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F20D65-1818-3C13-3C42-95BB323F41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4B05DC-0A7C-2C9F-95AF-CF8F8EF02F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A86274-7AF3-EFDC-C032-4D93383326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97171B-7EE5-06A9-AF52-E10DCCC17B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A045E6-D734-4DB2-BEE5-DF972DD20CA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80953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48A470-2146-2D6F-9909-12494BF8A5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47BD78-2776-846D-F8AA-25AD1C3A00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6DF67C-DC28-F32A-2D86-E9B6143789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F15C1C-FFEB-339D-3BD8-407944C799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A045E6-D734-4DB2-BEE5-DF972DD20CA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343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A045E6-D734-4DB2-BEE5-DF972DD20CA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3447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3765550"/>
            <a:ext cx="12192000" cy="3092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0" y="0"/>
            <a:ext cx="12192000" cy="3765550"/>
          </a:xfrm>
          <a:prstGeom prst="rect">
            <a:avLst/>
          </a:prstGeom>
          <a:solidFill>
            <a:srgbClr val="004C93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hteck 10"/>
          <p:cNvSpPr/>
          <p:nvPr userDrawn="1"/>
        </p:nvSpPr>
        <p:spPr>
          <a:xfrm>
            <a:off x="493776" y="742950"/>
            <a:ext cx="11201400" cy="55422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346200" y="3849688"/>
            <a:ext cx="9448800" cy="165576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rgbClr val="004C9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Name(s)</a:t>
            </a:r>
          </a:p>
        </p:txBody>
      </p:sp>
      <p:sp>
        <p:nvSpPr>
          <p:cNvPr id="12" name="Titel 1"/>
          <p:cNvSpPr>
            <a:spLocks noGrp="1"/>
          </p:cNvSpPr>
          <p:nvPr>
            <p:ph type="ctrTitle" hasCustomPrompt="1"/>
          </p:nvPr>
        </p:nvSpPr>
        <p:spPr>
          <a:xfrm>
            <a:off x="1337733" y="831853"/>
            <a:ext cx="9450000" cy="27987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 b="1" cap="small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440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 Title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61324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C3A98A1-0379-4B57-A126-017C70E1949C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2736000" y="624000"/>
            <a:ext cx="6720000" cy="448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97D7879-BA70-4DD0-99E9-74C1A1FA34B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422CC4-3EFE-4A06-B194-FAB2C24ECED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‹#›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DC3B07E-B021-4B5C-9450-33EDD58444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35999" y="5270400"/>
            <a:ext cx="6720000" cy="432000"/>
          </a:xfrm>
        </p:spPr>
        <p:txBody>
          <a:bodyPr/>
          <a:lstStyle>
            <a:lvl1pPr>
              <a:lnSpc>
                <a:spcPts val="1600"/>
              </a:lnSpc>
              <a:spcAft>
                <a:spcPts val="0"/>
              </a:spcAft>
              <a:defRPr sz="1200"/>
            </a:lvl1pPr>
            <a:lvl2pPr>
              <a:lnSpc>
                <a:spcPts val="1600"/>
              </a:lnSpc>
              <a:spcAft>
                <a:spcPts val="0"/>
              </a:spcAft>
              <a:defRPr sz="1200"/>
            </a:lvl2pPr>
            <a:lvl3pPr>
              <a:lnSpc>
                <a:spcPts val="1600"/>
              </a:lnSpc>
              <a:spcAft>
                <a:spcPts val="0"/>
              </a:spcAft>
              <a:defRPr sz="1200"/>
            </a:lvl3pPr>
            <a:lvl4pPr>
              <a:lnSpc>
                <a:spcPts val="1600"/>
              </a:lnSpc>
              <a:spcAft>
                <a:spcPts val="0"/>
              </a:spcAft>
              <a:defRPr sz="1200"/>
            </a:lvl4pPr>
            <a:lvl5pPr>
              <a:lnSpc>
                <a:spcPts val="1600"/>
              </a:lnSpc>
              <a:spcAft>
                <a:spcPts val="0"/>
              </a:spcAft>
              <a:defRPr sz="1200"/>
            </a:lvl5pPr>
            <a:lvl6pPr>
              <a:lnSpc>
                <a:spcPts val="1600"/>
              </a:lnSpc>
              <a:spcAft>
                <a:spcPts val="0"/>
              </a:spcAft>
              <a:defRPr sz="1200"/>
            </a:lvl6pPr>
            <a:lvl7pPr>
              <a:lnSpc>
                <a:spcPts val="1600"/>
              </a:lnSpc>
              <a:spcAft>
                <a:spcPts val="0"/>
              </a:spcAft>
              <a:defRPr sz="1200"/>
            </a:lvl7pPr>
            <a:lvl8pPr>
              <a:lnSpc>
                <a:spcPts val="1600"/>
              </a:lnSpc>
              <a:spcAft>
                <a:spcPts val="0"/>
              </a:spcAft>
              <a:defRPr sz="1200"/>
            </a:lvl8pPr>
            <a:lvl9pPr>
              <a:lnSpc>
                <a:spcPts val="16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de-DE" dirty="0"/>
              <a:t>Bildunterzeile // für weitere Ebenen (Text) 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31044257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92">
          <p15:clr>
            <a:srgbClr val="FBAE40"/>
          </p15:clr>
        </p15:guide>
        <p15:guide id="2" pos="4468">
          <p15:clr>
            <a:srgbClr val="FBAE40"/>
          </p15:clr>
        </p15:guide>
        <p15:guide id="3" orient="horz" pos="291">
          <p15:clr>
            <a:srgbClr val="FBAE40"/>
          </p15:clr>
        </p15:guide>
        <p15:guide id="4" orient="horz" pos="2419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C3A98A1-0379-4B57-A126-017C70E194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4000" y="624000"/>
            <a:ext cx="5280000" cy="352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97D7879-BA70-4DD0-99E9-74C1A1FA34B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422CC4-3EFE-4A06-B194-FAB2C24ECED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‹#›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DC3B07E-B021-4B5C-9450-33EDD58444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4000" y="4320000"/>
            <a:ext cx="5280000" cy="1392000"/>
          </a:xfrm>
        </p:spPr>
        <p:txBody>
          <a:bodyPr/>
          <a:lstStyle>
            <a:lvl1pPr>
              <a:lnSpc>
                <a:spcPts val="1600"/>
              </a:lnSpc>
              <a:spcAft>
                <a:spcPts val="0"/>
              </a:spcAft>
              <a:defRPr sz="1200"/>
            </a:lvl1pPr>
            <a:lvl2pPr>
              <a:lnSpc>
                <a:spcPts val="1600"/>
              </a:lnSpc>
              <a:spcAft>
                <a:spcPts val="0"/>
              </a:spcAft>
              <a:defRPr sz="1200"/>
            </a:lvl2pPr>
            <a:lvl3pPr>
              <a:lnSpc>
                <a:spcPts val="1600"/>
              </a:lnSpc>
              <a:spcAft>
                <a:spcPts val="0"/>
              </a:spcAft>
              <a:defRPr sz="1200"/>
            </a:lvl3pPr>
            <a:lvl4pPr>
              <a:lnSpc>
                <a:spcPts val="1600"/>
              </a:lnSpc>
              <a:spcAft>
                <a:spcPts val="0"/>
              </a:spcAft>
              <a:defRPr sz="1200"/>
            </a:lvl4pPr>
            <a:lvl5pPr>
              <a:lnSpc>
                <a:spcPts val="1600"/>
              </a:lnSpc>
              <a:spcAft>
                <a:spcPts val="0"/>
              </a:spcAft>
              <a:defRPr sz="1200"/>
            </a:lvl5pPr>
            <a:lvl6pPr>
              <a:lnSpc>
                <a:spcPts val="1600"/>
              </a:lnSpc>
              <a:spcAft>
                <a:spcPts val="0"/>
              </a:spcAft>
              <a:defRPr sz="1200"/>
            </a:lvl6pPr>
            <a:lvl7pPr>
              <a:lnSpc>
                <a:spcPts val="1600"/>
              </a:lnSpc>
              <a:spcAft>
                <a:spcPts val="0"/>
              </a:spcAft>
              <a:defRPr sz="1200"/>
            </a:lvl7pPr>
            <a:lvl8pPr>
              <a:lnSpc>
                <a:spcPts val="1600"/>
              </a:lnSpc>
              <a:spcAft>
                <a:spcPts val="0"/>
              </a:spcAft>
              <a:defRPr sz="1200"/>
            </a:lvl8pPr>
            <a:lvl9pPr>
              <a:lnSpc>
                <a:spcPts val="16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de-DE" dirty="0"/>
              <a:t>Bildunterzeile </a:t>
            </a:r>
            <a:r>
              <a:rPr lang="de-DE" dirty="0" err="1"/>
              <a:t>Bildunterzeile</a:t>
            </a:r>
            <a:r>
              <a:rPr lang="de-DE" dirty="0"/>
              <a:t> // für weitere Ebenen (Text) 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8" name="Bildplatzhalter 6">
            <a:extLst>
              <a:ext uri="{FF2B5EF4-FFF2-40B4-BE49-F238E27FC236}">
                <a16:creationId xmlns:a16="http://schemas.microsoft.com/office/drawing/2014/main" id="{CFABEA7C-7103-4FAC-AAB1-B8FF0684867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0000" y="624000"/>
            <a:ext cx="5280000" cy="352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9CA26BD8-E4CD-4A9F-ACC0-895F1FD2744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0000" y="4320000"/>
            <a:ext cx="5280000" cy="1392000"/>
          </a:xfrm>
        </p:spPr>
        <p:txBody>
          <a:bodyPr/>
          <a:lstStyle>
            <a:lvl1pPr>
              <a:lnSpc>
                <a:spcPts val="1600"/>
              </a:lnSpc>
              <a:spcAft>
                <a:spcPts val="0"/>
              </a:spcAft>
              <a:defRPr sz="1200"/>
            </a:lvl1pPr>
            <a:lvl2pPr>
              <a:lnSpc>
                <a:spcPts val="1600"/>
              </a:lnSpc>
              <a:spcAft>
                <a:spcPts val="0"/>
              </a:spcAft>
              <a:defRPr sz="1200"/>
            </a:lvl2pPr>
            <a:lvl3pPr>
              <a:lnSpc>
                <a:spcPts val="1600"/>
              </a:lnSpc>
              <a:spcAft>
                <a:spcPts val="0"/>
              </a:spcAft>
              <a:defRPr sz="1200"/>
            </a:lvl3pPr>
            <a:lvl4pPr>
              <a:lnSpc>
                <a:spcPts val="1600"/>
              </a:lnSpc>
              <a:spcAft>
                <a:spcPts val="0"/>
              </a:spcAft>
              <a:defRPr sz="1200"/>
            </a:lvl4pPr>
            <a:lvl5pPr>
              <a:lnSpc>
                <a:spcPts val="1600"/>
              </a:lnSpc>
              <a:spcAft>
                <a:spcPts val="0"/>
              </a:spcAft>
              <a:defRPr sz="1200"/>
            </a:lvl5pPr>
            <a:lvl6pPr>
              <a:lnSpc>
                <a:spcPts val="1600"/>
              </a:lnSpc>
              <a:spcAft>
                <a:spcPts val="0"/>
              </a:spcAft>
              <a:defRPr sz="1200"/>
            </a:lvl6pPr>
            <a:lvl7pPr>
              <a:lnSpc>
                <a:spcPts val="1600"/>
              </a:lnSpc>
              <a:spcAft>
                <a:spcPts val="0"/>
              </a:spcAft>
              <a:defRPr sz="1200"/>
            </a:lvl7pPr>
            <a:lvl8pPr>
              <a:lnSpc>
                <a:spcPts val="1600"/>
              </a:lnSpc>
              <a:spcAft>
                <a:spcPts val="0"/>
              </a:spcAft>
              <a:defRPr sz="1200"/>
            </a:lvl8pPr>
            <a:lvl9pPr>
              <a:lnSpc>
                <a:spcPts val="16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de-DE" dirty="0"/>
              <a:t>Bildunterzeile </a:t>
            </a:r>
            <a:r>
              <a:rPr lang="de-DE" dirty="0" err="1"/>
              <a:t>Bildunterzeile</a:t>
            </a:r>
            <a:r>
              <a:rPr lang="de-DE" dirty="0"/>
              <a:t> // für weitere Ebenen (Text)  &gt;&gt; Menü &gt; Start &gt; Absatz &gt; Listenebene erhöhen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36703707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45">
          <p15:clr>
            <a:srgbClr val="FBAE40"/>
          </p15:clr>
        </p15:guide>
        <p15:guide id="2" pos="5443">
          <p15:clr>
            <a:srgbClr val="FBAE40"/>
          </p15:clr>
        </p15:guide>
        <p15:guide id="3" orient="horz" pos="291">
          <p15:clr>
            <a:srgbClr val="FBAE40"/>
          </p15:clr>
        </p15:guide>
        <p15:guide id="4" orient="horz" pos="1963">
          <p15:clr>
            <a:srgbClr val="FBAE40"/>
          </p15:clr>
        </p15:guide>
        <p15:guide id="5" pos="279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inkl.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C3A98A1-0379-4B57-A126-017C70E194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4000" y="1272000"/>
            <a:ext cx="5280000" cy="352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97D7879-BA70-4DD0-99E9-74C1A1FA34B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422CC4-3EFE-4A06-B194-FAB2C24ECED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‹#›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DC3B07E-B021-4B5C-9450-33EDD58444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4000" y="4944000"/>
            <a:ext cx="5280000" cy="768000"/>
          </a:xfrm>
        </p:spPr>
        <p:txBody>
          <a:bodyPr/>
          <a:lstStyle>
            <a:lvl1pPr>
              <a:lnSpc>
                <a:spcPts val="1600"/>
              </a:lnSpc>
              <a:spcAft>
                <a:spcPts val="0"/>
              </a:spcAft>
              <a:defRPr sz="1200"/>
            </a:lvl1pPr>
            <a:lvl2pPr>
              <a:lnSpc>
                <a:spcPts val="1600"/>
              </a:lnSpc>
              <a:spcAft>
                <a:spcPts val="0"/>
              </a:spcAft>
              <a:defRPr sz="1200"/>
            </a:lvl2pPr>
            <a:lvl3pPr>
              <a:lnSpc>
                <a:spcPts val="1600"/>
              </a:lnSpc>
              <a:spcAft>
                <a:spcPts val="0"/>
              </a:spcAft>
              <a:defRPr sz="1200"/>
            </a:lvl3pPr>
            <a:lvl4pPr>
              <a:lnSpc>
                <a:spcPts val="1600"/>
              </a:lnSpc>
              <a:spcAft>
                <a:spcPts val="0"/>
              </a:spcAft>
              <a:defRPr sz="1200"/>
            </a:lvl4pPr>
            <a:lvl5pPr>
              <a:lnSpc>
                <a:spcPts val="1600"/>
              </a:lnSpc>
              <a:spcAft>
                <a:spcPts val="0"/>
              </a:spcAft>
              <a:defRPr sz="1200"/>
            </a:lvl5pPr>
            <a:lvl6pPr>
              <a:lnSpc>
                <a:spcPts val="1600"/>
              </a:lnSpc>
              <a:spcAft>
                <a:spcPts val="0"/>
              </a:spcAft>
              <a:defRPr sz="1200"/>
            </a:lvl6pPr>
            <a:lvl7pPr>
              <a:lnSpc>
                <a:spcPts val="1600"/>
              </a:lnSpc>
              <a:spcAft>
                <a:spcPts val="0"/>
              </a:spcAft>
              <a:defRPr sz="1200"/>
            </a:lvl7pPr>
            <a:lvl8pPr>
              <a:lnSpc>
                <a:spcPts val="1600"/>
              </a:lnSpc>
              <a:spcAft>
                <a:spcPts val="0"/>
              </a:spcAft>
              <a:defRPr sz="1200"/>
            </a:lvl8pPr>
            <a:lvl9pPr>
              <a:lnSpc>
                <a:spcPts val="16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de-DE" dirty="0"/>
              <a:t>Bildunterzeile // für weitere Ebenen (Text) 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8" name="Bildplatzhalter 6">
            <a:extLst>
              <a:ext uri="{FF2B5EF4-FFF2-40B4-BE49-F238E27FC236}">
                <a16:creationId xmlns:a16="http://schemas.microsoft.com/office/drawing/2014/main" id="{CFABEA7C-7103-4FAC-AAB1-B8FF0684867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0000" y="1272000"/>
            <a:ext cx="5280000" cy="352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9CA26BD8-E4CD-4A9F-ACC0-895F1FD2744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0000" y="4944000"/>
            <a:ext cx="5280000" cy="768000"/>
          </a:xfrm>
        </p:spPr>
        <p:txBody>
          <a:bodyPr/>
          <a:lstStyle>
            <a:lvl1pPr>
              <a:lnSpc>
                <a:spcPts val="1600"/>
              </a:lnSpc>
              <a:spcAft>
                <a:spcPts val="0"/>
              </a:spcAft>
              <a:defRPr sz="1200"/>
            </a:lvl1pPr>
            <a:lvl2pPr>
              <a:lnSpc>
                <a:spcPts val="1600"/>
              </a:lnSpc>
              <a:spcAft>
                <a:spcPts val="0"/>
              </a:spcAft>
              <a:defRPr sz="1200"/>
            </a:lvl2pPr>
            <a:lvl3pPr>
              <a:lnSpc>
                <a:spcPts val="1600"/>
              </a:lnSpc>
              <a:spcAft>
                <a:spcPts val="0"/>
              </a:spcAft>
              <a:defRPr sz="1200"/>
            </a:lvl3pPr>
            <a:lvl4pPr>
              <a:lnSpc>
                <a:spcPts val="1600"/>
              </a:lnSpc>
              <a:spcAft>
                <a:spcPts val="0"/>
              </a:spcAft>
              <a:defRPr sz="1200"/>
            </a:lvl4pPr>
            <a:lvl5pPr>
              <a:lnSpc>
                <a:spcPts val="1600"/>
              </a:lnSpc>
              <a:spcAft>
                <a:spcPts val="0"/>
              </a:spcAft>
              <a:defRPr sz="1200"/>
            </a:lvl5pPr>
            <a:lvl6pPr>
              <a:lnSpc>
                <a:spcPts val="1600"/>
              </a:lnSpc>
              <a:spcAft>
                <a:spcPts val="0"/>
              </a:spcAft>
              <a:defRPr sz="1200"/>
            </a:lvl6pPr>
            <a:lvl7pPr>
              <a:lnSpc>
                <a:spcPts val="1600"/>
              </a:lnSpc>
              <a:spcAft>
                <a:spcPts val="0"/>
              </a:spcAft>
              <a:defRPr sz="1200"/>
            </a:lvl7pPr>
            <a:lvl8pPr>
              <a:lnSpc>
                <a:spcPts val="1600"/>
              </a:lnSpc>
              <a:spcAft>
                <a:spcPts val="0"/>
              </a:spcAft>
              <a:defRPr sz="1200"/>
            </a:lvl8pPr>
            <a:lvl9pPr>
              <a:lnSpc>
                <a:spcPts val="16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de-DE" dirty="0"/>
              <a:t>Bildunterzeile // für weitere Ebenen (Text) 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0B3784F-BC20-4A45-986C-728B00F596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</p:spTree>
    <p:extLst>
      <p:ext uri="{BB962C8B-B14F-4D97-AF65-F5344CB8AC3E}">
        <p14:creationId xmlns:p14="http://schemas.microsoft.com/office/powerpoint/2010/main" val="13076508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45">
          <p15:clr>
            <a:srgbClr val="FBAE40"/>
          </p15:clr>
        </p15:guide>
        <p15:guide id="3" orient="horz" pos="596">
          <p15:clr>
            <a:srgbClr val="FBAE40"/>
          </p15:clr>
        </p15:guide>
        <p15:guide id="4" orient="horz" pos="2269">
          <p15:clr>
            <a:srgbClr val="FBAE40"/>
          </p15:clr>
        </p15:guide>
        <p15:guide id="5" pos="2790">
          <p15:clr>
            <a:srgbClr val="FBAE40"/>
          </p15:clr>
        </p15:guide>
        <p15:guide id="6" pos="544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Text /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24000" y="1224000"/>
            <a:ext cx="4320000" cy="448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‹#›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72000" y="1272000"/>
            <a:ext cx="6048000" cy="4032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8014974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83">
          <p15:clr>
            <a:srgbClr val="FBAE40"/>
          </p15:clr>
        </p15:guide>
        <p15:guide id="2" pos="5444">
          <p15:clr>
            <a:srgbClr val="FBAE40"/>
          </p15:clr>
        </p15:guide>
        <p15:guide id="3" orient="horz" pos="596">
          <p15:clr>
            <a:srgbClr val="FBAE40"/>
          </p15:clr>
        </p15:guide>
        <p15:guide id="4" orient="horz" pos="250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Text / Bild inkl. Bildunter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24000" y="1224000"/>
            <a:ext cx="5472000" cy="448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‹#›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40000" y="1272000"/>
            <a:ext cx="5280000" cy="352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E8C92916-9C2D-4160-84A7-92C7AE8CF3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0000" y="4944000"/>
            <a:ext cx="5280000" cy="768000"/>
          </a:xfrm>
        </p:spPr>
        <p:txBody>
          <a:bodyPr/>
          <a:lstStyle>
            <a:lvl1pPr>
              <a:lnSpc>
                <a:spcPts val="1600"/>
              </a:lnSpc>
              <a:spcAft>
                <a:spcPts val="0"/>
              </a:spcAft>
              <a:defRPr sz="1200"/>
            </a:lvl1pPr>
            <a:lvl2pPr>
              <a:lnSpc>
                <a:spcPts val="1600"/>
              </a:lnSpc>
              <a:spcAft>
                <a:spcPts val="0"/>
              </a:spcAft>
              <a:defRPr sz="1200"/>
            </a:lvl2pPr>
            <a:lvl3pPr>
              <a:lnSpc>
                <a:spcPts val="1600"/>
              </a:lnSpc>
              <a:spcAft>
                <a:spcPts val="0"/>
              </a:spcAft>
              <a:defRPr sz="1200"/>
            </a:lvl3pPr>
            <a:lvl4pPr>
              <a:lnSpc>
                <a:spcPts val="1600"/>
              </a:lnSpc>
              <a:spcAft>
                <a:spcPts val="0"/>
              </a:spcAft>
              <a:defRPr sz="1200"/>
            </a:lvl4pPr>
            <a:lvl5pPr>
              <a:lnSpc>
                <a:spcPts val="1600"/>
              </a:lnSpc>
              <a:spcAft>
                <a:spcPts val="0"/>
              </a:spcAft>
              <a:defRPr sz="1200"/>
            </a:lvl5pPr>
            <a:lvl6pPr>
              <a:lnSpc>
                <a:spcPts val="1600"/>
              </a:lnSpc>
              <a:spcAft>
                <a:spcPts val="0"/>
              </a:spcAft>
              <a:defRPr sz="1200"/>
            </a:lvl6pPr>
            <a:lvl7pPr>
              <a:lnSpc>
                <a:spcPts val="1600"/>
              </a:lnSpc>
              <a:spcAft>
                <a:spcPts val="0"/>
              </a:spcAft>
              <a:defRPr sz="1200"/>
            </a:lvl7pPr>
            <a:lvl8pPr>
              <a:lnSpc>
                <a:spcPts val="1600"/>
              </a:lnSpc>
              <a:spcAft>
                <a:spcPts val="0"/>
              </a:spcAft>
              <a:defRPr sz="1200"/>
            </a:lvl8pPr>
            <a:lvl9pPr>
              <a:lnSpc>
                <a:spcPts val="16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de-DE" dirty="0"/>
              <a:t>Bildunterzeile // für weitere Ebenen (Text)  &gt;&gt; Menü &gt; Start &gt; Absatz &gt; Listenebene erhöhen </a:t>
            </a:r>
          </a:p>
          <a:p>
            <a:pPr lvl="0"/>
            <a:endParaRPr lang="de-DE" dirty="0"/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27833529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45">
          <p15:clr>
            <a:srgbClr val="FBAE40"/>
          </p15:clr>
        </p15:guide>
        <p15:guide id="2" pos="5444">
          <p15:clr>
            <a:srgbClr val="FBAE40"/>
          </p15:clr>
        </p15:guide>
        <p15:guide id="3" orient="horz" pos="596">
          <p15:clr>
            <a:srgbClr val="FBAE40"/>
          </p15:clr>
        </p15:guide>
        <p15:guide id="4" orient="horz" pos="2269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Bild inkl. Bildunterzeile 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960000" y="1224000"/>
            <a:ext cx="4560000" cy="448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‹#›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4000" y="1272000"/>
            <a:ext cx="5280000" cy="352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E8C92916-9C2D-4160-84A7-92C7AE8CF3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000" y="4944000"/>
            <a:ext cx="5280000" cy="768000"/>
          </a:xfrm>
        </p:spPr>
        <p:txBody>
          <a:bodyPr/>
          <a:lstStyle>
            <a:lvl1pPr>
              <a:lnSpc>
                <a:spcPts val="1600"/>
              </a:lnSpc>
              <a:spcAft>
                <a:spcPts val="0"/>
              </a:spcAft>
              <a:defRPr sz="1200"/>
            </a:lvl1pPr>
            <a:lvl2pPr>
              <a:lnSpc>
                <a:spcPts val="1600"/>
              </a:lnSpc>
              <a:spcAft>
                <a:spcPts val="0"/>
              </a:spcAft>
              <a:defRPr sz="1200"/>
            </a:lvl2pPr>
            <a:lvl3pPr>
              <a:lnSpc>
                <a:spcPts val="1600"/>
              </a:lnSpc>
              <a:spcAft>
                <a:spcPts val="0"/>
              </a:spcAft>
              <a:defRPr sz="1200"/>
            </a:lvl3pPr>
            <a:lvl4pPr>
              <a:lnSpc>
                <a:spcPts val="1600"/>
              </a:lnSpc>
              <a:spcAft>
                <a:spcPts val="0"/>
              </a:spcAft>
              <a:defRPr sz="1200"/>
            </a:lvl4pPr>
            <a:lvl5pPr>
              <a:lnSpc>
                <a:spcPts val="1600"/>
              </a:lnSpc>
              <a:spcAft>
                <a:spcPts val="0"/>
              </a:spcAft>
              <a:defRPr sz="1200"/>
            </a:lvl5pPr>
            <a:lvl6pPr>
              <a:lnSpc>
                <a:spcPts val="1600"/>
              </a:lnSpc>
              <a:spcAft>
                <a:spcPts val="0"/>
              </a:spcAft>
              <a:defRPr sz="1200"/>
            </a:lvl6pPr>
            <a:lvl7pPr>
              <a:lnSpc>
                <a:spcPts val="1600"/>
              </a:lnSpc>
              <a:spcAft>
                <a:spcPts val="0"/>
              </a:spcAft>
              <a:defRPr sz="1200"/>
            </a:lvl7pPr>
            <a:lvl8pPr>
              <a:lnSpc>
                <a:spcPts val="1600"/>
              </a:lnSpc>
              <a:spcAft>
                <a:spcPts val="0"/>
              </a:spcAft>
              <a:defRPr sz="1200"/>
            </a:lvl8pPr>
            <a:lvl9pPr>
              <a:lnSpc>
                <a:spcPts val="16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de-DE" dirty="0"/>
              <a:t>Bildunterzeile // für weitere Ebenen (Text)  &gt;&gt; Menü &gt; Start &gt; Absatz &gt; Listenebene erhöhen </a:t>
            </a:r>
          </a:p>
          <a:p>
            <a:pPr lvl="0"/>
            <a:endParaRPr lang="de-DE" dirty="0"/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24427750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45">
          <p15:clr>
            <a:srgbClr val="FBAE40"/>
          </p15:clr>
        </p15:guide>
        <p15:guide id="2" pos="5444">
          <p15:clr>
            <a:srgbClr val="FBAE40"/>
          </p15:clr>
        </p15:guide>
        <p15:guide id="3" orient="horz" pos="596">
          <p15:clr>
            <a:srgbClr val="FBAE40"/>
          </p15:clr>
        </p15:guide>
        <p15:guide id="4" orient="horz" pos="2269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Text /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24000" y="1224000"/>
            <a:ext cx="7200000" cy="448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‹#›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40000" y="1272000"/>
            <a:ext cx="2880000" cy="192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73CCF540-0E4F-47A6-981D-1A856FBCB4E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640000" y="3504000"/>
            <a:ext cx="2880000" cy="192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4450512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77">
          <p15:clr>
            <a:srgbClr val="FBAE40"/>
          </p15:clr>
        </p15:guide>
        <p15:guide id="2" pos="5444">
          <p15:clr>
            <a:srgbClr val="FBAE40"/>
          </p15:clr>
        </p15:guide>
        <p15:guide id="3" orient="horz" pos="596">
          <p15:clr>
            <a:srgbClr val="FBAE40"/>
          </p15:clr>
        </p15:guide>
        <p15:guide id="4" orient="horz" pos="1653">
          <p15:clr>
            <a:srgbClr val="FBAE40"/>
          </p15:clr>
        </p15:guide>
        <p15:guide id="5" orient="horz" pos="2564">
          <p15:clr>
            <a:srgbClr val="FBAE40"/>
          </p15:clr>
        </p15:guide>
        <p15:guide id="6" orient="horz" pos="1513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2 Bilder 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320000" y="1224000"/>
            <a:ext cx="7200000" cy="448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‹#›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4000" y="1272000"/>
            <a:ext cx="2880000" cy="192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73CCF540-0E4F-47A6-981D-1A856FBCB4E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4000" y="3504000"/>
            <a:ext cx="2880000" cy="192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8156218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58">
          <p15:clr>
            <a:srgbClr val="FBAE40"/>
          </p15:clr>
        </p15:guide>
        <p15:guide id="2" pos="5444">
          <p15:clr>
            <a:srgbClr val="FBAE40"/>
          </p15:clr>
        </p15:guide>
        <p15:guide id="3" orient="horz" pos="596">
          <p15:clr>
            <a:srgbClr val="FBAE40"/>
          </p15:clr>
        </p15:guide>
        <p15:guide id="4" orient="horz" pos="1653">
          <p15:clr>
            <a:srgbClr val="FBAE40"/>
          </p15:clr>
        </p15:guide>
        <p15:guide id="5" orient="horz" pos="2564">
          <p15:clr>
            <a:srgbClr val="FBAE40"/>
          </p15:clr>
        </p15:guide>
        <p15:guide id="6" orient="horz" pos="1513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HEADLINE EINFÜGEN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62F6D41-300A-44A6-A773-F84C7424C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5674647-E98A-4E91-B769-603FBD38F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‹#›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00128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E7FEC2D-DBFC-481D-89EF-55316F02D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BC5583F-31A1-412C-900F-41106AD78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‹#›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2065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">
            <a:extLst>
              <a:ext uri="{FF2B5EF4-FFF2-40B4-BE49-F238E27FC236}">
                <a16:creationId xmlns:a16="http://schemas.microsoft.com/office/drawing/2014/main" id="{E10AE831-2867-F646-83B4-DA810147BE78}"/>
              </a:ext>
            </a:extLst>
          </p:cNvPr>
          <p:cNvSpPr txBox="1"/>
          <p:nvPr userDrawn="1"/>
        </p:nvSpPr>
        <p:spPr>
          <a:xfrm>
            <a:off x="219600" y="6390591"/>
            <a:ext cx="489047" cy="427215"/>
          </a:xfrm>
          <a:prstGeom prst="rect">
            <a:avLst/>
          </a:prstGeom>
          <a:noFill/>
        </p:spPr>
        <p:txBody>
          <a:bodyPr wrap="none" lIns="0" rtlCol="0" anchor="ctr" anchorCtr="0">
            <a:noAutofit/>
          </a:bodyPr>
          <a:lstStyle/>
          <a:p>
            <a:fld id="{C2010D74-AEB2-4A4B-A2EC-3697475144BD}" type="slidenum">
              <a:rPr lang="en-GB" sz="1400" b="0" kern="1200" smtClean="0">
                <a:solidFill>
                  <a:srgbClr val="004C93"/>
                </a:solidFill>
                <a:latin typeface="+mn-lt"/>
                <a:ea typeface="ＭＳ Ｐゴシック" charset="-128"/>
                <a:cs typeface="Calibri" panose="020F0502020204030204" pitchFamily="34" charset="0"/>
              </a:rPr>
              <a:t>‹#›</a:t>
            </a:fld>
            <a:endParaRPr lang="en-GB" sz="1400" b="0" kern="1200" dirty="0">
              <a:solidFill>
                <a:srgbClr val="004C93"/>
              </a:solidFill>
              <a:latin typeface="+mn-lt"/>
              <a:ea typeface="ＭＳ Ｐゴシック" charset="-128"/>
              <a:cs typeface="Calibri" panose="020F0502020204030204" pitchFamily="34" charset="0"/>
            </a:endParaRPr>
          </a:p>
        </p:txBody>
      </p:sp>
      <p:sp>
        <p:nvSpPr>
          <p:cNvPr id="6" name="Title">
            <a:extLst>
              <a:ext uri="{FF2B5EF4-FFF2-40B4-BE49-F238E27FC236}">
                <a16:creationId xmlns:a16="http://schemas.microsoft.com/office/drawing/2014/main" id="{60DD7736-FA16-9041-A930-CE6D748B0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99" y="108000"/>
            <a:ext cx="11764994" cy="792000"/>
          </a:xfrm>
        </p:spPr>
        <p:txBody>
          <a:bodyPr tIns="36000" bIns="36000">
            <a:noAutofit/>
          </a:bodyPr>
          <a:lstStyle>
            <a:lvl1pPr>
              <a:defRPr lang="de-DE" sz="3600" b="1" baseline="0" smtClean="0">
                <a:solidFill>
                  <a:srgbClr val="004C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 noProof="0" dirty="0"/>
          </a:p>
        </p:txBody>
      </p:sp>
      <p:grpSp>
        <p:nvGrpSpPr>
          <p:cNvPr id="22" name="Area C" hidden="1">
            <a:extLst>
              <a:ext uri="{FF2B5EF4-FFF2-40B4-BE49-F238E27FC236}">
                <a16:creationId xmlns:a16="http://schemas.microsoft.com/office/drawing/2014/main" id="{0F8AF86F-DAD4-E648-A096-8E7DDD34F16A}"/>
              </a:ext>
            </a:extLst>
          </p:cNvPr>
          <p:cNvGrpSpPr/>
          <p:nvPr userDrawn="1"/>
        </p:nvGrpSpPr>
        <p:grpSpPr>
          <a:xfrm>
            <a:off x="11407608" y="144000"/>
            <a:ext cx="720000" cy="720000"/>
            <a:chOff x="11448000" y="144000"/>
            <a:chExt cx="720000" cy="720000"/>
          </a:xfrm>
        </p:grpSpPr>
        <p:sp>
          <p:nvSpPr>
            <p:cNvPr id="23" name="Element_C">
              <a:extLst>
                <a:ext uri="{FF2B5EF4-FFF2-40B4-BE49-F238E27FC236}">
                  <a16:creationId xmlns:a16="http://schemas.microsoft.com/office/drawing/2014/main" id="{717E5556-728B-D449-9DB4-95716CFA47C0}"/>
                </a:ext>
              </a:extLst>
            </p:cNvPr>
            <p:cNvSpPr/>
            <p:nvPr/>
          </p:nvSpPr>
          <p:spPr>
            <a:xfrm flipH="1">
              <a:off x="11448000" y="144000"/>
              <a:ext cx="720000" cy="720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tIns="36000" rIns="36000" bIns="36000" rtlCol="0" anchor="ctr">
              <a:normAutofit/>
            </a:bodyPr>
            <a:lstStyle/>
            <a:p>
              <a:pPr algn="ctr"/>
              <a:endParaRPr lang="de-D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Text_C">
              <a:extLst>
                <a:ext uri="{FF2B5EF4-FFF2-40B4-BE49-F238E27FC236}">
                  <a16:creationId xmlns:a16="http://schemas.microsoft.com/office/drawing/2014/main" id="{3331879B-FD0F-4F43-8A20-22FB5D4129E5}"/>
                </a:ext>
              </a:extLst>
            </p:cNvPr>
            <p:cNvSpPr txBox="1"/>
            <p:nvPr/>
          </p:nvSpPr>
          <p:spPr>
            <a:xfrm>
              <a:off x="11448000" y="288000"/>
              <a:ext cx="720000" cy="432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rm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C01</a:t>
              </a:r>
              <a:endParaRPr lang="en-DE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6" name="Area B" hidden="1">
            <a:extLst>
              <a:ext uri="{FF2B5EF4-FFF2-40B4-BE49-F238E27FC236}">
                <a16:creationId xmlns:a16="http://schemas.microsoft.com/office/drawing/2014/main" id="{5F7337AB-AC00-9A4F-AE65-68CE30482C06}"/>
              </a:ext>
            </a:extLst>
          </p:cNvPr>
          <p:cNvGrpSpPr/>
          <p:nvPr userDrawn="1"/>
        </p:nvGrpSpPr>
        <p:grpSpPr>
          <a:xfrm>
            <a:off x="11407608" y="144000"/>
            <a:ext cx="720000" cy="720000"/>
            <a:chOff x="11448000" y="144000"/>
            <a:chExt cx="720000" cy="720000"/>
          </a:xfrm>
        </p:grpSpPr>
        <p:sp>
          <p:nvSpPr>
            <p:cNvPr id="17" name="Element_B">
              <a:extLst>
                <a:ext uri="{FF2B5EF4-FFF2-40B4-BE49-F238E27FC236}">
                  <a16:creationId xmlns:a16="http://schemas.microsoft.com/office/drawing/2014/main" id="{C489C6BB-48D0-214E-8C59-0E82FE50998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11448000" y="144000"/>
              <a:ext cx="720000" cy="72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tIns="36000" rIns="36000" bIns="36000" rtlCol="0" anchor="ctr">
              <a:normAutofit/>
            </a:bodyPr>
            <a:lstStyle/>
            <a:p>
              <a:pPr algn="ctr"/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Text_B">
              <a:extLst>
                <a:ext uri="{FF2B5EF4-FFF2-40B4-BE49-F238E27FC236}">
                  <a16:creationId xmlns:a16="http://schemas.microsoft.com/office/drawing/2014/main" id="{96CD414C-3C04-2E4A-897D-68B2E774E954}"/>
                </a:ext>
              </a:extLst>
            </p:cNvPr>
            <p:cNvSpPr txBox="1"/>
            <p:nvPr/>
          </p:nvSpPr>
          <p:spPr>
            <a:xfrm>
              <a:off x="11448000" y="288000"/>
              <a:ext cx="720000" cy="432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rm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B02</a:t>
              </a:r>
              <a:endParaRPr lang="en-DE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28" name="Design Element: Line">
            <a:extLst>
              <a:ext uri="{FF2B5EF4-FFF2-40B4-BE49-F238E27FC236}">
                <a16:creationId xmlns:a16="http://schemas.microsoft.com/office/drawing/2014/main" id="{78779EE9-EA30-7A40-A4ED-51C6928F2CBA}"/>
              </a:ext>
            </a:extLst>
          </p:cNvPr>
          <p:cNvCxnSpPr>
            <a:cxnSpLocks/>
          </p:cNvCxnSpPr>
          <p:nvPr userDrawn="1"/>
        </p:nvCxnSpPr>
        <p:spPr>
          <a:xfrm>
            <a:off x="215999" y="6342499"/>
            <a:ext cx="1176499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resentation Details">
            <a:extLst>
              <a:ext uri="{FF2B5EF4-FFF2-40B4-BE49-F238E27FC236}">
                <a16:creationId xmlns:a16="http://schemas.microsoft.com/office/drawing/2014/main" id="{4D7C228A-EAD6-1667-CBEA-C827F0274DC9}"/>
              </a:ext>
            </a:extLst>
          </p:cNvPr>
          <p:cNvSpPr txBox="1"/>
          <p:nvPr userDrawn="1"/>
        </p:nvSpPr>
        <p:spPr>
          <a:xfrm>
            <a:off x="580104" y="6372000"/>
            <a:ext cx="4995073" cy="485999"/>
          </a:xfrm>
          <a:prstGeom prst="rect">
            <a:avLst/>
          </a:prstGeom>
          <a:noFill/>
        </p:spPr>
        <p:txBody>
          <a:bodyPr wrap="none" lIns="90000" rIns="90000" rtlCol="0" anchor="ctr" anchorCtr="0">
            <a:noAutofit/>
          </a:bodyPr>
          <a:lstStyle/>
          <a:p>
            <a:r>
              <a:rPr lang="en-US" sz="1300" b="1" noProof="0" dirty="0">
                <a:solidFill>
                  <a:srgbClr val="004C93"/>
                </a:solidFill>
              </a:rPr>
              <a:t>MDI Group Meeting | </a:t>
            </a:r>
            <a:r>
              <a:rPr lang="en-US" sz="1200" noProof="0" dirty="0">
                <a:solidFill>
                  <a:srgbClr val="004C93"/>
                </a:solidFill>
              </a:rPr>
              <a:t> 12 May 2025</a:t>
            </a:r>
          </a:p>
        </p:txBody>
      </p:sp>
      <p:sp>
        <p:nvSpPr>
          <p:cNvPr id="7" name="References" hidden="1">
            <a:extLst>
              <a:ext uri="{FF2B5EF4-FFF2-40B4-BE49-F238E27FC236}">
                <a16:creationId xmlns:a16="http://schemas.microsoft.com/office/drawing/2014/main" id="{9F55CC67-CB81-B052-1C1C-EF8D44B1F4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69023" y="6362393"/>
            <a:ext cx="5313301" cy="485999"/>
          </a:xfrm>
        </p:spPr>
        <p:txBody>
          <a:bodyPr lIns="36000" tIns="18000" rIns="36000" bIns="0">
            <a:normAutofit/>
          </a:bodyPr>
          <a:lstStyle>
            <a:lvl1pPr marL="0" indent="-228600">
              <a:lnSpc>
                <a:spcPct val="100000"/>
              </a:lnSpc>
              <a:spcBef>
                <a:spcPts val="0"/>
              </a:spcBef>
              <a:buFont typeface="+mj-lt"/>
              <a:buAutoNum type="arabicParenBoth"/>
              <a:defRPr sz="1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noProof="0" dirty="0"/>
              <a:t>Reference 1</a:t>
            </a:r>
          </a:p>
          <a:p>
            <a:pPr lvl="0"/>
            <a:r>
              <a:rPr lang="en-US" noProof="0" dirty="0"/>
              <a:t>Reference 2</a:t>
            </a:r>
          </a:p>
          <a:p>
            <a:pPr lvl="0"/>
            <a:r>
              <a:rPr lang="en-US" noProof="0" dirty="0"/>
              <a:t>Reference 3</a:t>
            </a:r>
          </a:p>
        </p:txBody>
      </p:sp>
    </p:spTree>
    <p:extLst>
      <p:ext uri="{BB962C8B-B14F-4D97-AF65-F5344CB8AC3E}">
        <p14:creationId xmlns:p14="http://schemas.microsoft.com/office/powerpoint/2010/main" val="26881423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Headline //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 defTabSz="311992">
              <a:tabLst>
                <a:tab pos="311992" algn="l"/>
              </a:tabLst>
              <a:defRPr/>
            </a:lvl2pPr>
            <a:lvl3pPr defTabSz="311992">
              <a:tabLst>
                <a:tab pos="311992" algn="l"/>
              </a:tabLst>
              <a:defRPr/>
            </a:lvl3pPr>
            <a:lvl4pPr defTabSz="311992">
              <a:tabLst>
                <a:tab pos="311992" algn="l"/>
              </a:tabLst>
              <a:defRPr/>
            </a:lvl4pPr>
            <a:lvl5pPr defTabSz="311992">
              <a:tabLst>
                <a:tab pos="311992" algn="l"/>
              </a:tabLst>
              <a:defRPr/>
            </a:lvl5pPr>
            <a:lvl6pPr marL="0" indent="0" defTabSz="311992">
              <a:buFont typeface="+mj-lt"/>
              <a:buNone/>
              <a:tabLst>
                <a:tab pos="311992" algn="l"/>
              </a:tabLst>
              <a:defRPr/>
            </a:lvl6pPr>
            <a:lvl7pPr defTabSz="311992">
              <a:tabLst>
                <a:tab pos="311992" algn="l"/>
              </a:tabLst>
              <a:defRPr/>
            </a:lvl7pPr>
            <a:lvl8pPr defTabSz="311992">
              <a:tabLst>
                <a:tab pos="311992" algn="l"/>
              </a:tabLst>
              <a:defRPr/>
            </a:lvl8pPr>
            <a:lvl9pPr defTabSz="311992">
              <a:tabLst>
                <a:tab pos="311992" algn="l"/>
              </a:tabLst>
              <a:defRPr/>
            </a:lvl9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‹#›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7058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24000" y="5640000"/>
            <a:ext cx="10080000" cy="432000"/>
          </a:xfrm>
        </p:spPr>
        <p:txBody>
          <a:bodyPr/>
          <a:lstStyle>
            <a:lvl1pPr marL="0" indent="0" algn="l">
              <a:lnSpc>
                <a:spcPts val="32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bg2"/>
                </a:solidFill>
              </a:defRPr>
            </a:lvl1pPr>
            <a:lvl2pPr marL="0" indent="0" algn="l">
              <a:lnSpc>
                <a:spcPts val="32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bg2"/>
                </a:solidFill>
              </a:defRPr>
            </a:lvl2pPr>
            <a:lvl3pPr marL="0" indent="0" algn="l">
              <a:lnSpc>
                <a:spcPts val="32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bg2"/>
                </a:solidFill>
              </a:defRPr>
            </a:lvl3pPr>
            <a:lvl4pPr marL="0" indent="0" algn="l">
              <a:lnSpc>
                <a:spcPts val="32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bg2"/>
                </a:solidFill>
              </a:defRPr>
            </a:lvl4pPr>
            <a:lvl5pPr marL="0" indent="0" algn="l">
              <a:lnSpc>
                <a:spcPts val="32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bg2"/>
                </a:solidFill>
              </a:defRPr>
            </a:lvl5pPr>
            <a:lvl6pPr marL="0" indent="0" algn="l">
              <a:lnSpc>
                <a:spcPts val="32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bg2"/>
                </a:solidFill>
              </a:defRPr>
            </a:lvl6pPr>
            <a:lvl7pPr marL="0" indent="0" algn="l">
              <a:lnSpc>
                <a:spcPts val="32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bg2"/>
                </a:solidFill>
              </a:defRPr>
            </a:lvl7pPr>
            <a:lvl8pPr marL="0" indent="0" algn="l">
              <a:lnSpc>
                <a:spcPts val="32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bg2"/>
                </a:solidFill>
              </a:defRPr>
            </a:lvl8pPr>
            <a:lvl9pPr marL="0" indent="0" algn="l">
              <a:lnSpc>
                <a:spcPts val="32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624000" y="6240000"/>
            <a:ext cx="10080000" cy="192000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0D81F06-1D47-4C44-8C29-89662B0E16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4000" y="4665600"/>
            <a:ext cx="3340800" cy="231864"/>
          </a:xfrm>
          <a:prstGeom prst="rect">
            <a:avLst/>
          </a:prstGeom>
        </p:spPr>
      </p:pic>
      <p:sp>
        <p:nvSpPr>
          <p:cNvPr id="22" name="Bildplatzhalter 21">
            <a:extLst>
              <a:ext uri="{FF2B5EF4-FFF2-40B4-BE49-F238E27FC236}">
                <a16:creationId xmlns:a16="http://schemas.microsoft.com/office/drawing/2014/main" id="{84C7B36F-18FD-48F5-9A0D-FC40AEE68D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-1"/>
            <a:ext cx="10910400" cy="4248000"/>
          </a:xfrm>
          <a:custGeom>
            <a:avLst/>
            <a:gdLst>
              <a:gd name="connsiteX0" fmla="*/ 0 w 8182800"/>
              <a:gd name="connsiteY0" fmla="*/ 0 h 3186000"/>
              <a:gd name="connsiteX1" fmla="*/ 8182800 w 8182800"/>
              <a:gd name="connsiteY1" fmla="*/ 0 h 3186000"/>
              <a:gd name="connsiteX2" fmla="*/ 8182800 w 8182800"/>
              <a:gd name="connsiteY2" fmla="*/ 1 h 3186000"/>
              <a:gd name="connsiteX3" fmla="*/ 7225201 w 8182800"/>
              <a:gd name="connsiteY3" fmla="*/ 1 h 3186000"/>
              <a:gd name="connsiteX4" fmla="*/ 7225201 w 8182800"/>
              <a:gd name="connsiteY4" fmla="*/ 1440001 h 3186000"/>
              <a:gd name="connsiteX5" fmla="*/ 8182800 w 8182800"/>
              <a:gd name="connsiteY5" fmla="*/ 1440001 h 3186000"/>
              <a:gd name="connsiteX6" fmla="*/ 8182800 w 8182800"/>
              <a:gd name="connsiteY6" fmla="*/ 3186000 h 3186000"/>
              <a:gd name="connsiteX7" fmla="*/ 0 w 8182800"/>
              <a:gd name="connsiteY7" fmla="*/ 3186000 h 31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82800" h="3186000">
                <a:moveTo>
                  <a:pt x="0" y="0"/>
                </a:moveTo>
                <a:lnTo>
                  <a:pt x="8182800" y="0"/>
                </a:lnTo>
                <a:lnTo>
                  <a:pt x="8182800" y="1"/>
                </a:lnTo>
                <a:lnTo>
                  <a:pt x="7225201" y="1"/>
                </a:lnTo>
                <a:lnTo>
                  <a:pt x="7225201" y="1440001"/>
                </a:lnTo>
                <a:lnTo>
                  <a:pt x="8182800" y="1440001"/>
                </a:lnTo>
                <a:lnTo>
                  <a:pt x="8182800" y="3186000"/>
                </a:lnTo>
                <a:lnTo>
                  <a:pt x="0" y="3186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C28E9FB3-DC3C-4E55-9877-2DEEAAB329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33600" y="0"/>
            <a:ext cx="1920483" cy="1920000"/>
          </a:xfrm>
          <a:prstGeom prst="rect">
            <a:avLst/>
          </a:prstGeom>
        </p:spPr>
      </p:pic>
      <p:sp>
        <p:nvSpPr>
          <p:cNvPr id="23" name="Titel 22">
            <a:extLst>
              <a:ext uri="{FF2B5EF4-FFF2-40B4-BE49-F238E27FC236}">
                <a16:creationId xmlns:a16="http://schemas.microsoft.com/office/drawing/2014/main" id="{259FB325-4F00-4E24-9BB5-CBE59A8EE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000" y="5193600"/>
            <a:ext cx="4703915" cy="432000"/>
          </a:xfrm>
        </p:spPr>
        <p:txBody>
          <a:bodyPr/>
          <a:lstStyle>
            <a:lvl1pPr>
              <a:lnSpc>
                <a:spcPts val="3333"/>
              </a:lnSpc>
              <a:defRPr cap="all" baseline="0"/>
            </a:lvl1pPr>
          </a:lstStyle>
          <a:p>
            <a:pPr lv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EA11C8C5-D6EB-4C5D-9539-1ADEFC0908B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569599" y="5193600"/>
            <a:ext cx="3340800" cy="432000"/>
          </a:xfrm>
        </p:spPr>
        <p:txBody>
          <a:bodyPr anchor="ctr" anchorCtr="0"/>
          <a:lstStyle>
            <a:lvl1pPr algn="ctr">
              <a:defRPr sz="1400"/>
            </a:lvl1pPr>
          </a:lstStyle>
          <a:p>
            <a:r>
              <a:rPr lang="de-DE" dirty="0"/>
              <a:t>Logo auf Platzhalter ziehen</a:t>
            </a:r>
          </a:p>
        </p:txBody>
      </p:sp>
    </p:spTree>
    <p:extLst>
      <p:ext uri="{BB962C8B-B14F-4D97-AF65-F5344CB8AC3E}">
        <p14:creationId xmlns:p14="http://schemas.microsoft.com/office/powerpoint/2010/main" val="31691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HERVORHEBUNG MIT VIEL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88A6D120-9FDF-4BA4-88F2-0C6E4507EEA9}"/>
              </a:ext>
            </a:extLst>
          </p:cNvPr>
          <p:cNvSpPr/>
          <p:nvPr userDrawn="1"/>
        </p:nvSpPr>
        <p:spPr>
          <a:xfrm>
            <a:off x="0" y="0"/>
            <a:ext cx="12192000" cy="686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4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F15F71-44DB-4D13-AE55-D28F1D1B73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4000" y="1008000"/>
            <a:ext cx="10896000" cy="960000"/>
          </a:xfrm>
        </p:spPr>
        <p:txBody>
          <a:bodyPr/>
          <a:lstStyle>
            <a:lvl1pPr>
              <a:lnSpc>
                <a:spcPts val="7600"/>
              </a:lnSpc>
              <a:defRPr sz="6400" b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Kapitel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F3B6EDCF-E80D-4E83-A8E4-8D2B26F44C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4000" y="1968589"/>
            <a:ext cx="10896000" cy="1919817"/>
          </a:xfrm>
        </p:spPr>
        <p:txBody>
          <a:bodyPr/>
          <a:lstStyle>
            <a:lvl1pPr>
              <a:lnSpc>
                <a:spcPts val="7600"/>
              </a:lnSpc>
              <a:defRPr sz="6400" b="1">
                <a:solidFill>
                  <a:schemeClr val="bg1"/>
                </a:solidFill>
              </a:defRPr>
            </a:lvl1pPr>
            <a:lvl2pPr>
              <a:lnSpc>
                <a:spcPts val="7600"/>
              </a:lnSpc>
              <a:defRPr sz="6400" b="1">
                <a:solidFill>
                  <a:schemeClr val="bg1"/>
                </a:solidFill>
              </a:defRPr>
            </a:lvl2pPr>
            <a:lvl3pPr>
              <a:lnSpc>
                <a:spcPts val="7600"/>
              </a:lnSpc>
              <a:defRPr sz="6400" b="1">
                <a:solidFill>
                  <a:schemeClr val="bg1"/>
                </a:solidFill>
              </a:defRPr>
            </a:lvl3pPr>
            <a:lvl4pPr>
              <a:lnSpc>
                <a:spcPts val="7600"/>
              </a:lnSpc>
              <a:defRPr sz="6400" b="1">
                <a:solidFill>
                  <a:schemeClr val="bg1"/>
                </a:solidFill>
              </a:defRPr>
            </a:lvl4pPr>
            <a:lvl5pPr>
              <a:lnSpc>
                <a:spcPts val="7600"/>
              </a:lnSpc>
              <a:defRPr sz="6400" b="1">
                <a:solidFill>
                  <a:schemeClr val="bg1"/>
                </a:solidFill>
              </a:defRPr>
            </a:lvl5pPr>
            <a:lvl6pPr>
              <a:lnSpc>
                <a:spcPts val="7600"/>
              </a:lnSpc>
              <a:defRPr sz="6400" b="1">
                <a:solidFill>
                  <a:schemeClr val="bg1"/>
                </a:solidFill>
              </a:defRPr>
            </a:lvl6pPr>
            <a:lvl7pPr>
              <a:lnSpc>
                <a:spcPts val="7600"/>
              </a:lnSpc>
              <a:defRPr sz="6400" b="1">
                <a:solidFill>
                  <a:schemeClr val="bg1"/>
                </a:solidFill>
              </a:defRPr>
            </a:lvl7pPr>
            <a:lvl8pPr>
              <a:lnSpc>
                <a:spcPts val="7600"/>
              </a:lnSpc>
              <a:defRPr sz="6400" b="1">
                <a:solidFill>
                  <a:schemeClr val="bg1"/>
                </a:solidFill>
              </a:defRPr>
            </a:lvl8pPr>
            <a:lvl9pPr>
              <a:lnSpc>
                <a:spcPts val="7600"/>
              </a:lnSpc>
              <a:defRPr sz="64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Hervorhebung</a:t>
            </a:r>
          </a:p>
        </p:txBody>
      </p:sp>
    </p:spTree>
    <p:extLst>
      <p:ext uri="{BB962C8B-B14F-4D97-AF65-F5344CB8AC3E}">
        <p14:creationId xmlns:p14="http://schemas.microsoft.com/office/powerpoint/2010/main" val="18550497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HERVORHEBUNG MIT VIEL INH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88A6D120-9FDF-4BA4-88F2-0C6E4507EEA9}"/>
              </a:ext>
            </a:extLst>
          </p:cNvPr>
          <p:cNvSpPr/>
          <p:nvPr userDrawn="1"/>
        </p:nvSpPr>
        <p:spPr>
          <a:xfrm>
            <a:off x="0" y="0"/>
            <a:ext cx="12192000" cy="686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4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F15F71-44DB-4D13-AE55-D28F1D1B73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4000" y="1104000"/>
            <a:ext cx="10896000" cy="720000"/>
          </a:xfrm>
        </p:spPr>
        <p:txBody>
          <a:bodyPr/>
          <a:lstStyle>
            <a:lvl1pPr>
              <a:lnSpc>
                <a:spcPts val="5867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Kapitel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F3B6EDCF-E80D-4E83-A8E4-8D2B26F44C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4000" y="1823999"/>
            <a:ext cx="10896000" cy="3888000"/>
          </a:xfrm>
        </p:spPr>
        <p:txBody>
          <a:bodyPr/>
          <a:lstStyle>
            <a:lvl1pPr>
              <a:lnSpc>
                <a:spcPts val="5867"/>
              </a:lnSpc>
              <a:spcAft>
                <a:spcPts val="0"/>
              </a:spcAft>
              <a:defRPr sz="4800" b="0">
                <a:solidFill>
                  <a:schemeClr val="bg1"/>
                </a:solidFill>
              </a:defRPr>
            </a:lvl1pPr>
            <a:lvl2pPr>
              <a:lnSpc>
                <a:spcPts val="5867"/>
              </a:lnSpc>
              <a:defRPr sz="4800" b="0">
                <a:solidFill>
                  <a:schemeClr val="bg1"/>
                </a:solidFill>
              </a:defRPr>
            </a:lvl2pPr>
            <a:lvl3pPr>
              <a:lnSpc>
                <a:spcPts val="5867"/>
              </a:lnSpc>
              <a:defRPr sz="4800" b="0">
                <a:solidFill>
                  <a:schemeClr val="bg1"/>
                </a:solidFill>
              </a:defRPr>
            </a:lvl3pPr>
            <a:lvl4pPr>
              <a:lnSpc>
                <a:spcPts val="5867"/>
              </a:lnSpc>
              <a:defRPr sz="4800" b="0">
                <a:solidFill>
                  <a:schemeClr val="bg1"/>
                </a:solidFill>
              </a:defRPr>
            </a:lvl4pPr>
            <a:lvl5pPr>
              <a:lnSpc>
                <a:spcPts val="5867"/>
              </a:lnSpc>
              <a:defRPr sz="4800" b="0">
                <a:solidFill>
                  <a:schemeClr val="bg1"/>
                </a:solidFill>
              </a:defRPr>
            </a:lvl5pPr>
            <a:lvl6pPr>
              <a:lnSpc>
                <a:spcPts val="5867"/>
              </a:lnSpc>
              <a:defRPr sz="4800" b="0">
                <a:solidFill>
                  <a:schemeClr val="bg1"/>
                </a:solidFill>
              </a:defRPr>
            </a:lvl6pPr>
            <a:lvl7pPr>
              <a:lnSpc>
                <a:spcPts val="5867"/>
              </a:lnSpc>
              <a:defRPr sz="4800" b="0">
                <a:solidFill>
                  <a:schemeClr val="bg1"/>
                </a:solidFill>
              </a:defRPr>
            </a:lvl7pPr>
            <a:lvl8pPr>
              <a:lnSpc>
                <a:spcPts val="5867"/>
              </a:lnSpc>
              <a:defRPr sz="4800" b="0">
                <a:solidFill>
                  <a:schemeClr val="bg1"/>
                </a:solidFill>
              </a:defRPr>
            </a:lvl8pPr>
            <a:lvl9pPr>
              <a:lnSpc>
                <a:spcPts val="5867"/>
              </a:lnSpc>
              <a:defRPr sz="48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Hervorhebung</a:t>
            </a:r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225248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line //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 defTabSz="311992">
              <a:tabLst>
                <a:tab pos="311992" algn="l"/>
              </a:tabLst>
              <a:defRPr/>
            </a:lvl2pPr>
            <a:lvl3pPr defTabSz="311992">
              <a:tabLst>
                <a:tab pos="311992" algn="l"/>
              </a:tabLst>
              <a:defRPr/>
            </a:lvl3pPr>
            <a:lvl4pPr defTabSz="311992">
              <a:tabLst>
                <a:tab pos="311992" algn="l"/>
              </a:tabLst>
              <a:defRPr/>
            </a:lvl4pPr>
            <a:lvl5pPr defTabSz="311992">
              <a:tabLst>
                <a:tab pos="311992" algn="l"/>
              </a:tabLst>
              <a:defRPr/>
            </a:lvl5pPr>
            <a:lvl6pPr marL="0" indent="0" defTabSz="311992">
              <a:buFont typeface="+mj-lt"/>
              <a:buNone/>
              <a:tabLst>
                <a:tab pos="311992" algn="l"/>
              </a:tabLst>
              <a:defRPr/>
            </a:lvl6pPr>
            <a:lvl7pPr defTabSz="311992">
              <a:tabLst>
                <a:tab pos="311992" algn="l"/>
              </a:tabLst>
              <a:defRPr/>
            </a:lvl7pPr>
            <a:lvl8pPr defTabSz="311992">
              <a:tabLst>
                <a:tab pos="311992" algn="l"/>
              </a:tabLst>
              <a:defRPr/>
            </a:lvl8pPr>
            <a:lvl9pPr defTabSz="311992">
              <a:tabLst>
                <a:tab pos="311992" algn="l"/>
              </a:tabLst>
              <a:defRPr/>
            </a:lvl9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‹#›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6034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 //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‹#›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Tabellenplatzhalter 4">
            <a:extLst>
              <a:ext uri="{FF2B5EF4-FFF2-40B4-BE49-F238E27FC236}">
                <a16:creationId xmlns:a16="http://schemas.microsoft.com/office/drawing/2014/main" id="{F5A8BB0B-4BD0-4791-8A9B-89C9D0000E3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24000" y="1224000"/>
            <a:ext cx="10896000" cy="448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Tabelle durch Klicken auf Symbol hinzufügen</a:t>
            </a:r>
            <a:endParaRPr lang="de-DE" dirty="0"/>
          </a:p>
        </p:txBody>
      </p:sp>
      <p:grpSp>
        <p:nvGrpSpPr>
          <p:cNvPr id="6" name="Regieanweisungen">
            <a:extLst>
              <a:ext uri="{FF2B5EF4-FFF2-40B4-BE49-F238E27FC236}">
                <a16:creationId xmlns:a16="http://schemas.microsoft.com/office/drawing/2014/main" id="{20CE116F-C667-495A-B654-8B72C3A079E7}"/>
              </a:ext>
            </a:extLst>
          </p:cNvPr>
          <p:cNvGrpSpPr/>
          <p:nvPr userDrawn="1"/>
        </p:nvGrpSpPr>
        <p:grpSpPr>
          <a:xfrm>
            <a:off x="-3505067" y="-624000"/>
            <a:ext cx="19778197" cy="8111999"/>
            <a:chOff x="-2628800" y="-468000"/>
            <a:chExt cx="14833648" cy="6083999"/>
          </a:xfrm>
        </p:grpSpPr>
        <p:sp>
          <p:nvSpPr>
            <p:cNvPr id="16" name="Listenebenen">
              <a:extLst>
                <a:ext uri="{FF2B5EF4-FFF2-40B4-BE49-F238E27FC236}">
                  <a16:creationId xmlns:a16="http://schemas.microsoft.com/office/drawing/2014/main" id="{84A0104B-AA90-4DE7-ADAE-6959FBC15DB1}"/>
                </a:ext>
              </a:extLst>
            </p:cNvPr>
            <p:cNvSpPr txBox="1"/>
            <p:nvPr userDrawn="1"/>
          </p:nvSpPr>
          <p:spPr>
            <a:xfrm rot="10800000" flipH="1" flipV="1">
              <a:off x="-2628800" y="1368000"/>
              <a:ext cx="2520800" cy="1527786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12079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600" b="0" baseline="0" dirty="0">
                  <a:solidFill>
                    <a:schemeClr val="tx1"/>
                  </a:solidFill>
                  <a:latin typeface="+mn-lt"/>
                </a:rPr>
                <a:t>Einfärbung einer Spalte/Zeile: </a:t>
              </a:r>
              <a:br>
                <a:rPr lang="de-DE" sz="1600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600" b="1" baseline="0" dirty="0">
                  <a:solidFill>
                    <a:schemeClr val="tx1"/>
                  </a:solidFill>
                  <a:latin typeface="+mn-lt"/>
                </a:rPr>
                <a:t>Markieren der Spalte/Zeile:</a:t>
              </a:r>
            </a:p>
            <a:p>
              <a:pPr marL="0" marR="0" lvl="0" indent="0" algn="r" defTabSz="12079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600" b="1" baseline="0" dirty="0">
                  <a:solidFill>
                    <a:schemeClr val="tx1"/>
                  </a:solidFill>
                  <a:latin typeface="+mn-lt"/>
                </a:rPr>
                <a:t> Entwurf / Tabellentools &gt; Schattierung &gt;</a:t>
              </a:r>
            </a:p>
            <a:p>
              <a:pPr marL="0" marR="0" lvl="0" indent="0" algn="r" defTabSz="12079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de-DE" sz="1600" b="1" baseline="0" dirty="0">
                <a:solidFill>
                  <a:schemeClr val="tx1"/>
                </a:solidFill>
                <a:latin typeface="+mn-lt"/>
              </a:endParaRPr>
            </a:p>
            <a:p>
              <a:pPr marL="0" marR="0" lvl="0" indent="0" algn="r" defTabSz="12079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600" b="1" baseline="0" dirty="0">
                  <a:solidFill>
                    <a:schemeClr val="tx1"/>
                  </a:solidFill>
                  <a:latin typeface="+mn-lt"/>
                </a:rPr>
                <a:t>Die gewünschte Farbe aus den Designfarben auswählen</a:t>
              </a:r>
            </a:p>
          </p:txBody>
        </p:sp>
        <p:sp>
          <p:nvSpPr>
            <p:cNvPr id="10" name="Zurücksetzen">
              <a:extLst>
                <a:ext uri="{FF2B5EF4-FFF2-40B4-BE49-F238E27FC236}">
                  <a16:creationId xmlns:a16="http://schemas.microsoft.com/office/drawing/2014/main" id="{431D1FFE-03BA-4520-A89B-CDD1BC7E4751}"/>
                </a:ext>
              </a:extLst>
            </p:cNvPr>
            <p:cNvSpPr txBox="1"/>
            <p:nvPr userDrawn="1"/>
          </p:nvSpPr>
          <p:spPr>
            <a:xfrm rot="10800000" flipH="1" flipV="1">
              <a:off x="9252000" y="648000"/>
              <a:ext cx="1944000" cy="61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600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600" b="0" baseline="0" dirty="0">
                  <a:solidFill>
                    <a:schemeClr val="tx1"/>
                  </a:solidFill>
                  <a:latin typeface="+mn-lt"/>
                </a:rPr>
                <a:t>bringen über Menü: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600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11" name="Hilfslinien">
              <a:extLst>
                <a:ext uri="{FF2B5EF4-FFF2-40B4-BE49-F238E27FC236}">
                  <a16:creationId xmlns:a16="http://schemas.microsoft.com/office/drawing/2014/main" id="{38EA8585-E11F-4D10-9DAB-78E6756B2D63}"/>
                </a:ext>
              </a:extLst>
            </p:cNvPr>
            <p:cNvSpPr txBox="1"/>
            <p:nvPr userDrawn="1"/>
          </p:nvSpPr>
          <p:spPr>
            <a:xfrm rot="10800000" flipH="1" flipV="1">
              <a:off x="431801" y="-468000"/>
              <a:ext cx="82804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78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Löschen einer Spalte/Zeile: </a:t>
              </a:r>
              <a:r>
                <a:rPr kumimoji="0" lang="de-DE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Markieren der Spalte/Zeile: Layout &gt; Löschen &gt; Spalte bzw. Zeile löschen</a:t>
              </a:r>
            </a:p>
          </p:txBody>
        </p:sp>
        <p:sp>
          <p:nvSpPr>
            <p:cNvPr id="12" name="Fußzeile">
              <a:extLst>
                <a:ext uri="{FF2B5EF4-FFF2-40B4-BE49-F238E27FC236}">
                  <a16:creationId xmlns:a16="http://schemas.microsoft.com/office/drawing/2014/main" id="{4EFB3271-7B15-42ED-A704-B39FAEDC1436}"/>
                </a:ext>
              </a:extLst>
            </p:cNvPr>
            <p:cNvSpPr txBox="1"/>
            <p:nvPr userDrawn="1"/>
          </p:nvSpPr>
          <p:spPr>
            <a:xfrm rot="10800000" flipH="1" flipV="1">
              <a:off x="431800" y="5255998"/>
              <a:ext cx="8280400" cy="360001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78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600" b="0" baseline="0" dirty="0">
                  <a:solidFill>
                    <a:schemeClr val="tx1"/>
                  </a:solidFill>
                  <a:latin typeface="+mn-lt"/>
                </a:rPr>
                <a:t>Fußzeile anpassen: </a:t>
              </a:r>
              <a:r>
                <a:rPr lang="de-DE" sz="1600" b="1" baseline="0" dirty="0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</a:p>
          </p:txBody>
        </p:sp>
        <p:sp>
          <p:nvSpPr>
            <p:cNvPr id="13" name="Layoutwechsel">
              <a:extLst>
                <a:ext uri="{FF2B5EF4-FFF2-40B4-BE49-F238E27FC236}">
                  <a16:creationId xmlns:a16="http://schemas.microsoft.com/office/drawing/2014/main" id="{6BCDAEA0-53BC-4E57-84CA-5C530F05A90E}"/>
                </a:ext>
              </a:extLst>
            </p:cNvPr>
            <p:cNvSpPr txBox="1"/>
            <p:nvPr userDrawn="1"/>
          </p:nvSpPr>
          <p:spPr>
            <a:xfrm rot="10800000" flipH="1" flipV="1">
              <a:off x="9252000" y="2283786"/>
              <a:ext cx="2952848" cy="1044048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600" b="0" baseline="0" dirty="0">
                  <a:solidFill>
                    <a:schemeClr val="tx1"/>
                  </a:solidFill>
                  <a:latin typeface="+mn-lt"/>
                </a:rPr>
                <a:t>Einfügen einer Spalte/Zeile: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600" b="1" baseline="0" dirty="0">
                  <a:solidFill>
                    <a:schemeClr val="tx1"/>
                  </a:solidFill>
                  <a:latin typeface="+mn-lt"/>
                </a:rPr>
                <a:t>Markieren der Spalte/Zeile neben der eine weitere eingefügt werden soll: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600" b="1" baseline="0" dirty="0">
                  <a:solidFill>
                    <a:schemeClr val="tx1"/>
                  </a:solidFill>
                  <a:latin typeface="+mn-lt"/>
                </a:rPr>
                <a:t>Layout &gt; Hier die gewünschte Einfügeoption auswählen</a:t>
              </a:r>
            </a:p>
          </p:txBody>
        </p:sp>
      </p:grp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4573989D-8FFD-4555-AAB7-592C2CE3AC9F}"/>
              </a:ext>
            </a:extLst>
          </p:cNvPr>
          <p:cNvCxnSpPr/>
          <p:nvPr userDrawn="1"/>
        </p:nvCxnSpPr>
        <p:spPr>
          <a:xfrm>
            <a:off x="0" y="5980800"/>
            <a:ext cx="12192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fik 3">
            <a:extLst>
              <a:ext uri="{FF2B5EF4-FFF2-40B4-BE49-F238E27FC236}">
                <a16:creationId xmlns:a16="http://schemas.microsoft.com/office/drawing/2014/main" id="{F3269418-AEC9-43D6-9A0C-41CA02546B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4513"/>
          <a:stretch/>
        </p:blipFill>
        <p:spPr>
          <a:xfrm>
            <a:off x="12336001" y="4437031"/>
            <a:ext cx="2756284" cy="1152211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081CC49D-33BF-49DC-B533-86BE2EB412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44000" y="6239520"/>
            <a:ext cx="2016000" cy="38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588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C3A98A1-0379-4B57-A126-017C70E1949C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12192000" cy="6864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 dirty="0"/>
              <a:t>Vollbild durch klicken einfügen.</a:t>
            </a:r>
          </a:p>
        </p:txBody>
      </p:sp>
    </p:spTree>
    <p:extLst>
      <p:ext uri="{BB962C8B-B14F-4D97-AF65-F5344CB8AC3E}">
        <p14:creationId xmlns:p14="http://schemas.microsoft.com/office/powerpoint/2010/main" val="753158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image" Target="../media/image3.emf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790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9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 userDrawn="1">
            <p:ph type="title"/>
          </p:nvPr>
        </p:nvSpPr>
        <p:spPr>
          <a:xfrm>
            <a:off x="624000" y="528000"/>
            <a:ext cx="10080000" cy="62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KAPITEL | CHART-HEADLINE</a:t>
            </a:r>
          </a:p>
        </p:txBody>
      </p:sp>
      <p:sp>
        <p:nvSpPr>
          <p:cNvPr id="3" name="Textplatzhalter 2"/>
          <p:cNvSpPr>
            <a:spLocks noGrp="1"/>
          </p:cNvSpPr>
          <p:nvPr userDrawn="1">
            <p:ph type="body" idx="1"/>
          </p:nvPr>
        </p:nvSpPr>
        <p:spPr>
          <a:xfrm>
            <a:off x="624000" y="1224000"/>
            <a:ext cx="10080000" cy="448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(Text und Aufzählungen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4" name="Datumsplatzhalter 3"/>
          <p:cNvSpPr>
            <a:spLocks noGrp="1"/>
          </p:cNvSpPr>
          <p:nvPr userDrawn="1">
            <p:ph type="dt" sz="half" idx="2"/>
          </p:nvPr>
        </p:nvSpPr>
        <p:spPr>
          <a:xfrm>
            <a:off x="480000" y="7365485"/>
            <a:ext cx="5712011" cy="23997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aseline="0">
                <a:solidFill>
                  <a:schemeClr val="tx2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9pPr>
          </a:lstStyle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 userDrawn="1">
            <p:ph type="ftr" sz="quarter" idx="3"/>
          </p:nvPr>
        </p:nvSpPr>
        <p:spPr>
          <a:xfrm>
            <a:off x="960000" y="6336000"/>
            <a:ext cx="8400000" cy="144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aseline="0">
                <a:solidFill>
                  <a:schemeClr val="tx2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9pPr>
          </a:lstStyle>
          <a:p>
            <a:r>
              <a:rPr lang="de-DE" dirty="0"/>
              <a:t>Titel | ggf. weitere Angaben</a:t>
            </a:r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4"/>
          </p:nvPr>
        </p:nvSpPr>
        <p:spPr>
          <a:xfrm>
            <a:off x="432000" y="6336000"/>
            <a:ext cx="336000" cy="144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aseline="0">
                <a:solidFill>
                  <a:schemeClr val="tx2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9pPr>
          </a:lstStyle>
          <a:p>
            <a:fld id="{6C8FC03C-C266-4645-ABC5-645062898383}" type="slidenum">
              <a:rPr lang="de-DE" smtClean="0"/>
              <a:pPr/>
              <a:t>‹#›</a:t>
            </a:fld>
            <a:r>
              <a:rPr lang="de-DE"/>
              <a:t> </a:t>
            </a:r>
            <a:endParaRPr lang="de-DE" dirty="0"/>
          </a:p>
        </p:txBody>
      </p:sp>
      <p:grpSp>
        <p:nvGrpSpPr>
          <p:cNvPr id="31" name="Regieanweisungen"/>
          <p:cNvGrpSpPr/>
          <p:nvPr userDrawn="1"/>
        </p:nvGrpSpPr>
        <p:grpSpPr>
          <a:xfrm>
            <a:off x="-2784000" y="-624000"/>
            <a:ext cx="17712000" cy="8111999"/>
            <a:chOff x="-2088000" y="-468000"/>
            <a:chExt cx="13284000" cy="6083999"/>
          </a:xfrm>
        </p:grpSpPr>
        <p:grpSp>
          <p:nvGrpSpPr>
            <p:cNvPr id="29" name="Listenebenen"/>
            <p:cNvGrpSpPr/>
            <p:nvPr userDrawn="1"/>
          </p:nvGrpSpPr>
          <p:grpSpPr>
            <a:xfrm>
              <a:off x="-2088000" y="1368000"/>
              <a:ext cx="1980000" cy="2319874"/>
              <a:chOff x="-2088000" y="1368000"/>
              <a:chExt cx="1980000" cy="2319874"/>
            </a:xfrm>
          </p:grpSpPr>
          <p:sp>
            <p:nvSpPr>
              <p:cNvPr id="12" name="Text // Listenebene erhöhen"/>
              <p:cNvSpPr txBox="1"/>
              <p:nvPr userDrawn="1"/>
            </p:nvSpPr>
            <p:spPr>
              <a:xfrm>
                <a:off x="-2016000" y="2787874"/>
                <a:ext cx="936000" cy="396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r" defTabSz="12079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600" b="1" baseline="0" dirty="0">
                    <a:solidFill>
                      <a:schemeClr val="tx1"/>
                    </a:solidFill>
                    <a:latin typeface="+mn-lt"/>
                  </a:rPr>
                  <a:t>Listenebene</a:t>
                </a:r>
              </a:p>
              <a:p>
                <a:pPr marL="0" marR="0" lvl="0" indent="0" algn="r" defTabSz="12079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600" b="1" baseline="0" dirty="0">
                    <a:solidFill>
                      <a:schemeClr val="tx1"/>
                    </a:solidFill>
                    <a:latin typeface="+mn-lt"/>
                  </a:rPr>
                  <a:t>erhöhen</a:t>
                </a:r>
              </a:p>
            </p:txBody>
          </p:sp>
          <p:sp>
            <p:nvSpPr>
              <p:cNvPr id="13" name="Text // Listenebene verringern"/>
              <p:cNvSpPr txBox="1"/>
              <p:nvPr userDrawn="1"/>
            </p:nvSpPr>
            <p:spPr>
              <a:xfrm>
                <a:off x="-2016000" y="3291874"/>
                <a:ext cx="936000" cy="396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r" defTabSz="12079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600" b="1" baseline="0" dirty="0">
                    <a:solidFill>
                      <a:schemeClr val="tx1"/>
                    </a:solidFill>
                    <a:latin typeface="+mn-lt"/>
                  </a:rPr>
                  <a:t>Listenebene</a:t>
                </a:r>
              </a:p>
              <a:p>
                <a:pPr marL="0" marR="0" lvl="0" indent="0" algn="r" defTabSz="12079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600" b="1" baseline="0" dirty="0">
                    <a:solidFill>
                      <a:schemeClr val="tx1"/>
                    </a:solidFill>
                    <a:latin typeface="+mn-lt"/>
                  </a:rPr>
                  <a:t>verringern</a:t>
                </a:r>
              </a:p>
            </p:txBody>
          </p:sp>
          <p:sp>
            <p:nvSpPr>
              <p:cNvPr id="25" name="Listenebenen"/>
              <p:cNvSpPr txBox="1"/>
              <p:nvPr userDrawn="1"/>
            </p:nvSpPr>
            <p:spPr>
              <a:xfrm rot="10800000" flipH="1" flipV="1">
                <a:off x="-2088000" y="1368000"/>
                <a:ext cx="1980000" cy="828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12079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600" b="0" baseline="0" dirty="0">
                    <a:solidFill>
                      <a:schemeClr val="tx1"/>
                    </a:solidFill>
                    <a:latin typeface="+mn-lt"/>
                  </a:rPr>
                  <a:t>Listen erstellen</a:t>
                </a:r>
              </a:p>
              <a:p>
                <a:pPr marL="0" marR="0" lvl="0" indent="0" algn="r" defTabSz="12079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600" b="0" baseline="0" dirty="0">
                    <a:solidFill>
                      <a:schemeClr val="tx1"/>
                    </a:solidFill>
                    <a:latin typeface="+mn-lt"/>
                  </a:rPr>
                  <a:t>Wechseln Sie die Textebene</a:t>
                </a:r>
              </a:p>
              <a:p>
                <a:pPr marL="0" marR="0" lvl="0" indent="0" algn="r" defTabSz="12079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600" b="0" baseline="0" dirty="0">
                    <a:solidFill>
                      <a:schemeClr val="tx1"/>
                    </a:solidFill>
                    <a:latin typeface="+mn-lt"/>
                  </a:rPr>
                  <a:t>im Menü über: </a:t>
                </a:r>
                <a:br>
                  <a:rPr lang="de-DE" sz="1600" b="0" baseline="0" dirty="0">
                    <a:solidFill>
                      <a:schemeClr val="tx1"/>
                    </a:solidFill>
                    <a:latin typeface="+mn-lt"/>
                  </a:rPr>
                </a:br>
                <a:r>
                  <a:rPr lang="de-DE" sz="1600" b="1" baseline="0" dirty="0">
                    <a:solidFill>
                      <a:schemeClr val="tx1"/>
                    </a:solidFill>
                    <a:latin typeface="+mn-lt"/>
                  </a:rPr>
                  <a:t>Start &gt; Absatz &gt; Listenebene erhöhen/verringern</a:t>
                </a:r>
              </a:p>
            </p:txBody>
          </p:sp>
          <p:pic>
            <p:nvPicPr>
              <p:cNvPr id="27" name="Bild // Listenebene verringern"/>
              <p:cNvPicPr>
                <a:picLocks noChangeAspect="1"/>
              </p:cNvPicPr>
              <p:nvPr userDrawn="1"/>
            </p:nvPicPr>
            <p:blipFill>
              <a:blip r:embed="rId18"/>
              <a:stretch>
                <a:fillRect/>
              </a:stretch>
            </p:blipFill>
            <p:spPr>
              <a:xfrm>
                <a:off x="-963360" y="3291874"/>
                <a:ext cx="855360" cy="396000"/>
              </a:xfrm>
              <a:prstGeom prst="rect">
                <a:avLst/>
              </a:prstGeom>
            </p:spPr>
          </p:pic>
          <p:pic>
            <p:nvPicPr>
              <p:cNvPr id="28" name="Bild // Listenebene erhöhen"/>
              <p:cNvPicPr>
                <a:picLocks noChangeAspect="1"/>
              </p:cNvPicPr>
              <p:nvPr userDrawn="1"/>
            </p:nvPicPr>
            <p:blipFill>
              <a:blip r:embed="rId19"/>
              <a:stretch>
                <a:fillRect/>
              </a:stretch>
            </p:blipFill>
            <p:spPr>
              <a:xfrm>
                <a:off x="-963360" y="2787874"/>
                <a:ext cx="855360" cy="396000"/>
              </a:xfrm>
              <a:prstGeom prst="rect">
                <a:avLst/>
              </a:prstGeom>
            </p:spPr>
          </p:pic>
        </p:grpSp>
        <p:sp>
          <p:nvSpPr>
            <p:cNvPr id="14" name="Zurücksetzen"/>
            <p:cNvSpPr txBox="1"/>
            <p:nvPr userDrawn="1"/>
          </p:nvSpPr>
          <p:spPr>
            <a:xfrm rot="10800000" flipH="1" flipV="1">
              <a:off x="9252000" y="648000"/>
              <a:ext cx="1944000" cy="61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600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600" b="0" baseline="0" dirty="0">
                  <a:solidFill>
                    <a:schemeClr val="tx1"/>
                  </a:solidFill>
                  <a:latin typeface="+mn-lt"/>
                </a:rPr>
                <a:t>bringen über Menü: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600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15" name="Hilfslinien"/>
            <p:cNvSpPr txBox="1"/>
            <p:nvPr userDrawn="1"/>
          </p:nvSpPr>
          <p:spPr>
            <a:xfrm rot="10800000" flipH="1" flipV="1">
              <a:off x="431801" y="-468000"/>
              <a:ext cx="82804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78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Menü: </a:t>
              </a:r>
              <a:r>
                <a:rPr kumimoji="0" lang="de-DE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Haken bei Führungslinien setzen</a:t>
              </a:r>
            </a:p>
          </p:txBody>
        </p:sp>
        <p:sp>
          <p:nvSpPr>
            <p:cNvPr id="16" name="Fußzeile"/>
            <p:cNvSpPr txBox="1"/>
            <p:nvPr userDrawn="1"/>
          </p:nvSpPr>
          <p:spPr>
            <a:xfrm rot="10800000" flipH="1" flipV="1">
              <a:off x="431800" y="5255998"/>
              <a:ext cx="8280400" cy="360001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78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600" b="0" baseline="0" dirty="0">
                  <a:solidFill>
                    <a:schemeClr val="tx1"/>
                  </a:solidFill>
                  <a:latin typeface="+mn-lt"/>
                </a:rPr>
                <a:t>Fußzeile anpassen: </a:t>
              </a:r>
              <a:r>
                <a:rPr lang="de-DE" sz="1600" b="1" baseline="0" dirty="0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</a:p>
          </p:txBody>
        </p:sp>
        <p:sp>
          <p:nvSpPr>
            <p:cNvPr id="30" name="Layoutwechsel"/>
            <p:cNvSpPr txBox="1"/>
            <p:nvPr userDrawn="1"/>
          </p:nvSpPr>
          <p:spPr>
            <a:xfrm rot="10800000" flipH="1" flipV="1">
              <a:off x="9252000" y="2283786"/>
              <a:ext cx="1944000" cy="61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600" b="0" baseline="0" dirty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1600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600" b="0" baseline="0" dirty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l" defTabSz="12079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600" b="1" baseline="0" dirty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</p:txBody>
        </p:sp>
      </p:grp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F61B1FA0-8233-4248-B899-BF9702E3E986}"/>
              </a:ext>
            </a:extLst>
          </p:cNvPr>
          <p:cNvCxnSpPr/>
          <p:nvPr userDrawn="1"/>
        </p:nvCxnSpPr>
        <p:spPr>
          <a:xfrm>
            <a:off x="0" y="5980800"/>
            <a:ext cx="12192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>
            <a:extLst>
              <a:ext uri="{FF2B5EF4-FFF2-40B4-BE49-F238E27FC236}">
                <a16:creationId xmlns:a16="http://schemas.microsoft.com/office/drawing/2014/main" id="{289C4D98-9606-4382-895C-2F9999CA3289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9744000" y="6239520"/>
            <a:ext cx="2016000" cy="38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103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</p:sldLayoutIdLst>
  <p:hf hdr="0" dt="0"/>
  <p:txStyles>
    <p:titleStyle>
      <a:lvl1pPr marL="0" indent="0" algn="l" defTabSz="914377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3600" b="0" kern="1200" baseline="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ts val="2400"/>
        </a:lnSpc>
        <a:spcBef>
          <a:spcPts val="0"/>
        </a:spcBef>
        <a:spcAft>
          <a:spcPts val="1600"/>
        </a:spcAft>
        <a:buSzPct val="75000"/>
        <a:buFont typeface="Arial" panose="020B0604020202020204" pitchFamily="34" charset="0"/>
        <a:buNone/>
        <a:defRPr sz="2000" b="1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377" rtl="0" eaLnBrk="1" latinLnBrk="0" hangingPunct="1">
        <a:lnSpc>
          <a:spcPts val="2400"/>
        </a:lnSpc>
        <a:spcBef>
          <a:spcPts val="0"/>
        </a:spcBef>
        <a:spcAft>
          <a:spcPts val="800"/>
        </a:spcAft>
        <a:buSzPct val="75000"/>
        <a:buFont typeface="Arial" panose="020B0604020202020204" pitchFamily="34" charset="0"/>
        <a:buNone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311992" indent="-311992" algn="l" defTabSz="914377" rtl="0" eaLnBrk="1" latinLnBrk="0" hangingPunct="1">
        <a:lnSpc>
          <a:spcPts val="2400"/>
        </a:lnSpc>
        <a:spcBef>
          <a:spcPts val="0"/>
        </a:spcBef>
        <a:spcAft>
          <a:spcPts val="800"/>
        </a:spcAft>
        <a:buClr>
          <a:schemeClr val="bg2"/>
        </a:buClr>
        <a:buSzPct val="100000"/>
        <a:buFont typeface="Wingdings" panose="05000000000000000000" pitchFamily="2" charset="2"/>
        <a:buChar char="§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623984" indent="-311992" algn="l" defTabSz="914377" rtl="0" eaLnBrk="1" latinLnBrk="0" hangingPunct="1">
        <a:lnSpc>
          <a:spcPts val="2400"/>
        </a:lnSpc>
        <a:spcBef>
          <a:spcPts val="0"/>
        </a:spcBef>
        <a:spcAft>
          <a:spcPts val="800"/>
        </a:spcAft>
        <a:buClr>
          <a:schemeClr val="tx2"/>
        </a:buClr>
        <a:buSzPct val="100000"/>
        <a:buFont typeface="Wingdings" panose="05000000000000000000" pitchFamily="2" charset="2"/>
        <a:buChar char="§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935977" indent="-311992" algn="l" defTabSz="914377" rtl="0" eaLnBrk="1" latinLnBrk="0" hangingPunct="1">
        <a:lnSpc>
          <a:spcPts val="2400"/>
        </a:lnSpc>
        <a:spcBef>
          <a:spcPts val="0"/>
        </a:spcBef>
        <a:spcAft>
          <a:spcPts val="800"/>
        </a:spcAft>
        <a:buClr>
          <a:schemeClr val="tx2"/>
        </a:buClr>
        <a:buSzPct val="100000"/>
        <a:buFont typeface="Wingdings" panose="05000000000000000000" pitchFamily="2" charset="2"/>
        <a:buChar char="§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0" indent="0" algn="l" defTabSz="914377" rtl="0" eaLnBrk="1" latinLnBrk="0" hangingPunct="1">
        <a:lnSpc>
          <a:spcPts val="2400"/>
        </a:lnSpc>
        <a:spcBef>
          <a:spcPts val="0"/>
        </a:spcBef>
        <a:spcAft>
          <a:spcPts val="800"/>
        </a:spcAft>
        <a:buSzPct val="75000"/>
        <a:buFont typeface="Arial" panose="020B0604020202020204" pitchFamily="34" charset="0"/>
        <a:buNone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914377" rtl="0" eaLnBrk="1" latinLnBrk="0" hangingPunct="1">
        <a:lnSpc>
          <a:spcPts val="2400"/>
        </a:lnSpc>
        <a:spcBef>
          <a:spcPts val="0"/>
        </a:spcBef>
        <a:spcAft>
          <a:spcPts val="800"/>
        </a:spcAft>
        <a:buSzPct val="75000"/>
        <a:buFont typeface="Arial" panose="020B0604020202020204" pitchFamily="34" charset="0"/>
        <a:buNone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0" indent="0" algn="l" defTabSz="914377" rtl="0" eaLnBrk="1" latinLnBrk="0" hangingPunct="1">
        <a:lnSpc>
          <a:spcPts val="2400"/>
        </a:lnSpc>
        <a:spcBef>
          <a:spcPts val="0"/>
        </a:spcBef>
        <a:spcAft>
          <a:spcPts val="800"/>
        </a:spcAft>
        <a:buSzPct val="75000"/>
        <a:buFont typeface="Arial" panose="020B0604020202020204" pitchFamily="34" charset="0"/>
        <a:buNone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914377" rtl="0" eaLnBrk="1" latinLnBrk="0" hangingPunct="1">
        <a:lnSpc>
          <a:spcPts val="2400"/>
        </a:lnSpc>
        <a:spcBef>
          <a:spcPts val="0"/>
        </a:spcBef>
        <a:spcAft>
          <a:spcPts val="800"/>
        </a:spcAft>
        <a:buSzPct val="75000"/>
        <a:buFont typeface="Arial" panose="020B0604020202020204" pitchFamily="34" charset="0"/>
        <a:buNone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92">
          <p15:clr>
            <a:srgbClr val="5ACBF0"/>
          </p15:clr>
        </p15:guide>
        <p15:guide id="2" pos="5059">
          <p15:clr>
            <a:srgbClr val="5ACBF0"/>
          </p15:clr>
        </p15:guide>
        <p15:guide id="3" orient="horz" pos="245">
          <p15:clr>
            <a:srgbClr val="5ACBF0"/>
          </p15:clr>
        </p15:guide>
        <p15:guide id="4" orient="horz" pos="2700">
          <p15:clr>
            <a:srgbClr val="5ACBF0"/>
          </p15:clr>
        </p15:guide>
        <p15:guide id="5" pos="5443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di.matinf.pro/file/csv/122315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di.matinf.pro/object/0010680_xrd-phase-overview-122315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di.matinf.pro/object/graph/0010680_xrd-phase-overview-122315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di.matinf.pro/object/0010267_xrd-phase-overview-117085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hyperlink" Target="https://mdi.matinf.pro/file/csv/117085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rc247.mdi.ruhr-uni-bochum.de/object/lsv_900mv_5mvpers_19_07_2023_cpy88_0_calc_ecbalanced_04_co3o4nps-on-gc_01-m-koh-2576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di.matinf.pro/object/0010267_xrd-phase-overview-117085" TargetMode="External"/><Relationship Id="rId4" Type="http://schemas.openxmlformats.org/officeDocument/2006/relationships/hyperlink" Target="https://mdi.matinf.pro/object/0010680_xrd-phase-overview-122315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mdi.matinf.pro/admintype/edititem/13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hyperlink" Target="https://mdi.matinf.pro/admintype/edititem/126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hyperlink" Target="https://mdi.matinf.pro/object/9838-mg-mn-al-o-mg-mn-al-o-56489" TargetMode="External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rc247.mdi.ruhr-uni-bochum.de/object/lsv_900mv_5mvpers_19_07_2023_cpy88_0_calc_ecbalanced_04_co3o4nps-on-gc_01-m-koh-2576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di.matinf.pro/object/9838-mg-mn-al-o-mg-mn-al-o-56489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Victor.Dudarev@rub.de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dudarev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ubs.acs.org/doi/10.1021/acscatal.2c0358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otentiosta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s://en.wikipedia.org/wiki/Savitzky%E2%80%93Golay_filter" TargetMode="Externa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https://crc247.mdi.ruhr-uni-bochum.de/app/lsv/1.html?oid=2576&amp;url=https%3A%2F%2Fcrc247.mdi.ruhr-uni-bochum.de%2Ffile%2Fdownload%2F2576" TargetMode="External"/><Relationship Id="rId4" Type="http://schemas.openxmlformats.org/officeDocument/2006/relationships/hyperlink" Target="https://crc247.mdi.ruhr-uni-bochum.de/object/lsv_900mv_5mvpers_19_07_2023_cpy88_0_calc_ecbalanced_04_co3o4nps-on-gc_01-m-koh-2576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s://crc247.mdi.ruhr-uni-bochum.de/object/ak250408_005_lsv_730mv_a_co3o4_cpy131_gc_rde-27605" TargetMode="External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hyperlink" Target="https://crc247.mdi.ruhr-uni-bochum.de/app/lsv/1.html?oid=27605&amp;url=https%3A%2F%2Fcrc247.mdi.ruhr-uni-bochum.de%2Ffile%2Fdownload%2F27605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rc247.mdi.ruhr-uni-bochum.de/object/ak250408_005_lsv_730mv_a_co3o4_cpy131_gc_rde-27605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hyperlink" Target="https://crc247.mdi.ruhr-uni-bochum.de/app/lsv/1.html?oid=27605&amp;url=https%3A%2F%2Fcrc247.mdi.ruhr-uni-bochum.de%2Ffile%2Fdownload%2F27605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rc247.mdi.ruhr-uni-bochum.de/object/lsv_900mv_5mvpers_19_07_2023_cpy88_0_calc_ecbalanced_04_co3o4nps-on-gc_01-m-koh-2576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c247.mdi.ruhr-uni-bochum.de/object/ak250408_005_lsv_730mv_a_co3o4_cpy131_gc_rde-2760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16CCD21-E299-5C7E-CA0C-A0E5FDD35A78}"/>
              </a:ext>
            </a:extLst>
          </p:cNvPr>
          <p:cNvSpPr/>
          <p:nvPr/>
        </p:nvSpPr>
        <p:spPr>
          <a:xfrm>
            <a:off x="0" y="5752682"/>
            <a:ext cx="12192000" cy="1105318"/>
          </a:xfrm>
          <a:prstGeom prst="rect">
            <a:avLst/>
          </a:prstGeom>
          <a:solidFill>
            <a:srgbClr val="17365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12F0A855-EB3C-04D6-EFE5-D5946B1C1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6200" y="3849688"/>
            <a:ext cx="9448800" cy="1022115"/>
          </a:xfrm>
        </p:spPr>
        <p:txBody>
          <a:bodyPr>
            <a:normAutofit/>
          </a:bodyPr>
          <a:lstStyle/>
          <a:p>
            <a:r>
              <a:rPr lang="en-US" dirty="0"/>
              <a:t>Victor </a:t>
            </a:r>
            <a:r>
              <a:rPr lang="en-US" dirty="0" err="1"/>
              <a:t>Dudarev</a:t>
            </a:r>
            <a:endParaRPr lang="en-US" dirty="0"/>
          </a:p>
        </p:txBody>
      </p:sp>
      <p:sp>
        <p:nvSpPr>
          <p:cNvPr id="19" name="Titel 5">
            <a:extLst>
              <a:ext uri="{FF2B5EF4-FFF2-40B4-BE49-F238E27FC236}">
                <a16:creationId xmlns:a16="http://schemas.microsoft.com/office/drawing/2014/main" id="{1FD4D80D-43CE-4DFC-2871-ED5F1AF6FF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8142" y="831853"/>
            <a:ext cx="10264877" cy="2798763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 Data Management System: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Apps, XRD, XPS</a:t>
            </a:r>
            <a:endParaRPr lang="de-DE" sz="4000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CC8B0B-DF98-5F00-355E-7ADE055E0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351" y="6073677"/>
            <a:ext cx="2114845" cy="552527"/>
          </a:xfrm>
          <a:prstGeom prst="rect">
            <a:avLst/>
          </a:prstGeom>
        </p:spPr>
      </p:pic>
      <p:pic>
        <p:nvPicPr>
          <p:cNvPr id="2" name="Picture 6" descr="Logo Lehrstuhl Materials Discovery">
            <a:extLst>
              <a:ext uri="{FF2B5EF4-FFF2-40B4-BE49-F238E27FC236}">
                <a16:creationId xmlns:a16="http://schemas.microsoft.com/office/drawing/2014/main" id="{F97A00EE-C72C-29D5-F5E3-475687912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71" y="962255"/>
            <a:ext cx="1781894" cy="43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3EAC628-C8D8-0840-2D64-3A3BE04D8F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674" y="285008"/>
            <a:ext cx="1352550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049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9C2457B-D10B-DB97-7508-6338A564BB0D}"/>
              </a:ext>
            </a:extLst>
          </p:cNvPr>
          <p:cNvSpPr txBox="1"/>
          <p:nvPr/>
        </p:nvSpPr>
        <p:spPr>
          <a:xfrm>
            <a:off x="238990" y="771364"/>
            <a:ext cx="919381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>
              <a:spcAft>
                <a:spcPts val="600"/>
              </a:spcAft>
            </a:pPr>
            <a:r>
              <a:rPr lang="en-US" sz="2200" b="1" u="sng" dirty="0">
                <a:solidFill>
                  <a:prstClr val="black"/>
                </a:solidFill>
              </a:rPr>
              <a:t>Motivation:</a:t>
            </a:r>
            <a:r>
              <a:rPr lang="en-US" sz="2200" b="1" dirty="0">
                <a:solidFill>
                  <a:prstClr val="black"/>
                </a:solidFill>
              </a:rPr>
              <a:t> Identify phases in every Measurement Area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Type: XRD Phase Overview CSV</a:t>
            </a:r>
            <a:endParaRPr lang="en-US" sz="160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5FF43E2-BF0C-C6B5-C7B0-DD373195A2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indent="0">
              <a:buNone/>
            </a:pPr>
            <a:r>
              <a:rPr lang="en-US" dirty="0">
                <a:hlinkClick r:id="rId3"/>
              </a:rPr>
              <a:t>https://mdi.matinf.pro/object/0010680_xrd-phase-overview-122315</a:t>
            </a:r>
          </a:p>
          <a:p>
            <a:pPr indent="0">
              <a:buNone/>
            </a:pPr>
            <a:r>
              <a:rPr lang="en-US" dirty="0">
                <a:hlinkClick r:id="rId3"/>
              </a:rPr>
              <a:t>https://mdi.matinf.pro/file/csv/122315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DC63F02-33B7-F528-F82E-81A11433D2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438" y="1255868"/>
            <a:ext cx="4448796" cy="19147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BB6D33D8-75DB-FBB6-B7C3-6D03B3716371}"/>
              </a:ext>
            </a:extLst>
          </p:cNvPr>
          <p:cNvGrpSpPr/>
          <p:nvPr/>
        </p:nvGrpSpPr>
        <p:grpSpPr>
          <a:xfrm>
            <a:off x="5140227" y="1224534"/>
            <a:ext cx="6796100" cy="4916492"/>
            <a:chOff x="5140227" y="1224534"/>
            <a:chExt cx="6796100" cy="491649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4544D79-D286-71F4-30E4-F9722CF9294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19162" y="1224534"/>
              <a:ext cx="5117165" cy="4916492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EA71E533-76FD-29EC-9CEA-C9872D525A58}"/>
                </a:ext>
              </a:extLst>
            </p:cNvPr>
            <p:cNvCxnSpPr>
              <a:cxnSpLocks/>
            </p:cNvCxnSpPr>
            <p:nvPr/>
          </p:nvCxnSpPr>
          <p:spPr>
            <a:xfrm>
              <a:off x="5140227" y="2272302"/>
              <a:ext cx="1322919" cy="0"/>
            </a:xfrm>
            <a:prstGeom prst="straightConnector1">
              <a:avLst/>
            </a:prstGeom>
            <a:noFill/>
            <a:ln w="63500" cap="flat" cmpd="sng" algn="ctr">
              <a:solidFill>
                <a:srgbClr val="0070C0">
                  <a:alpha val="60000"/>
                </a:srgbClr>
              </a:solidFill>
              <a:prstDash val="solid"/>
              <a:miter lim="800000"/>
              <a:tailEnd type="triangle"/>
            </a:ln>
            <a:effectLst/>
          </p:spPr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B8FFF87-BA76-C34F-1D27-7B73EE1F1658}"/>
              </a:ext>
            </a:extLst>
          </p:cNvPr>
          <p:cNvGrpSpPr/>
          <p:nvPr/>
        </p:nvGrpSpPr>
        <p:grpSpPr>
          <a:xfrm>
            <a:off x="136327" y="3574473"/>
            <a:ext cx="6586591" cy="2571525"/>
            <a:chOff x="136327" y="3574473"/>
            <a:chExt cx="6586591" cy="2571525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C673B44-E960-8AB8-32CF-C3769ACE07F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6327" y="3574473"/>
              <a:ext cx="6013918" cy="2571525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</p:pic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4AA8DE27-92D9-50E9-7187-CEFF6E5C16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31082" y="4793829"/>
              <a:ext cx="491836" cy="0"/>
            </a:xfrm>
            <a:prstGeom prst="straightConnector1">
              <a:avLst/>
            </a:prstGeom>
            <a:noFill/>
            <a:ln w="63500" cap="flat" cmpd="sng" algn="ctr">
              <a:solidFill>
                <a:srgbClr val="0070C0">
                  <a:alpha val="60000"/>
                </a:srgbClr>
              </a:solidFill>
              <a:prstDash val="solid"/>
              <a:miter lim="800000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04508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453E8D-61A1-B38A-0F43-B6A9AD4D3E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E37455-CA16-929A-DF8D-F5DD78C30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flow on </a:t>
            </a:r>
            <a:r>
              <a:rPr lang="en-US" u="sng" dirty="0"/>
              <a:t>XRD Phase Overview CSV</a:t>
            </a:r>
            <a:r>
              <a:rPr lang="en-US" dirty="0"/>
              <a:t> upload</a:t>
            </a:r>
            <a:endParaRPr lang="en-US" sz="160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40F4A15-2A2A-2EF1-2E30-9E6CE427C0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indent="0">
              <a:buNone/>
            </a:pPr>
            <a:r>
              <a:rPr lang="en-US" dirty="0">
                <a:hlinkClick r:id="rId3"/>
              </a:rPr>
              <a:t>https://mdi.matinf.pro/object/0010680_xrd-phase-overview-122315</a:t>
            </a:r>
            <a:endParaRPr lang="en-US" dirty="0"/>
          </a:p>
        </p:txBody>
      </p:sp>
      <p:sp>
        <p:nvSpPr>
          <p:cNvPr id="3" name="Text Box 10">
            <a:extLst>
              <a:ext uri="{FF2B5EF4-FFF2-40B4-BE49-F238E27FC236}">
                <a16:creationId xmlns:a16="http://schemas.microsoft.com/office/drawing/2014/main" id="{DF4A4DBC-CCFB-4998-EE92-9F19EE1B8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514" y="1246892"/>
            <a:ext cx="2160588" cy="461665"/>
          </a:xfrm>
          <a:prstGeom prst="rect">
            <a:avLst/>
          </a:prstGeom>
          <a:solidFill>
            <a:srgbClr val="0070C0">
              <a:alpha val="30196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ru-RU" b="1" dirty="0">
                <a:solidFill>
                  <a:schemeClr val="tx1"/>
                </a:solidFill>
                <a:latin typeface="Arial" panose="020B0604020202020204" pitchFamily="34" charset="0"/>
              </a:rPr>
              <a:t>Sample</a:t>
            </a:r>
            <a:endParaRPr lang="ru-RU" altLang="ru-RU" sz="12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75DC816-7FD5-86DB-61A3-F726E370CDC7}"/>
              </a:ext>
            </a:extLst>
          </p:cNvPr>
          <p:cNvGrpSpPr/>
          <p:nvPr/>
        </p:nvGrpSpPr>
        <p:grpSpPr>
          <a:xfrm>
            <a:off x="2727102" y="1071920"/>
            <a:ext cx="4778296" cy="830997"/>
            <a:chOff x="2727102" y="1071920"/>
            <a:chExt cx="4778296" cy="830997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F2ED4038-3E18-9FE9-DA4D-19EB5A5D4389}"/>
                </a:ext>
              </a:extLst>
            </p:cNvPr>
            <p:cNvCxnSpPr>
              <a:cxnSpLocks/>
              <a:stCxn id="3" idx="3"/>
              <a:endCxn id="6" idx="1"/>
            </p:cNvCxnSpPr>
            <p:nvPr/>
          </p:nvCxnSpPr>
          <p:spPr>
            <a:xfrm>
              <a:off x="2727102" y="1477725"/>
              <a:ext cx="2617708" cy="9694"/>
            </a:xfrm>
            <a:prstGeom prst="straightConnector1">
              <a:avLst/>
            </a:prstGeom>
            <a:noFill/>
            <a:ln w="63500" cap="flat" cmpd="sng" algn="ctr">
              <a:solidFill>
                <a:schemeClr val="bg2">
                  <a:lumMod val="75000"/>
                  <a:alpha val="60000"/>
                </a:schemeClr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6" name="Text Box 10">
              <a:extLst>
                <a:ext uri="{FF2B5EF4-FFF2-40B4-BE49-F238E27FC236}">
                  <a16:creationId xmlns:a16="http://schemas.microsoft.com/office/drawing/2014/main" id="{5974EF24-B1D3-119A-B148-50EB00E8BB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44810" y="1071920"/>
              <a:ext cx="2160588" cy="830997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5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2400">
                  <a:solidFill>
                    <a:schemeClr val="accent2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defRPr sz="2000">
                  <a:solidFill>
                    <a:schemeClr val="accent2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defRPr>
                  <a:solidFill>
                    <a:schemeClr val="accent2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defRPr sz="1600">
                  <a:solidFill>
                    <a:schemeClr val="accent2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defRPr sz="1400">
                  <a:solidFill>
                    <a:schemeClr val="accent2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ru-RU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XRD Phase Overview</a:t>
              </a:r>
              <a:endParaRPr lang="ru-RU" altLang="ru-RU" sz="12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2E9CBD1-4BED-6DF2-AB79-CEE52B5F0631}"/>
              </a:ext>
            </a:extLst>
          </p:cNvPr>
          <p:cNvGrpSpPr/>
          <p:nvPr/>
        </p:nvGrpSpPr>
        <p:grpSpPr>
          <a:xfrm>
            <a:off x="758816" y="1708434"/>
            <a:ext cx="1567543" cy="1805675"/>
            <a:chOff x="3751399" y="3724272"/>
            <a:chExt cx="1567543" cy="1805675"/>
          </a:xfrm>
        </p:grpSpPr>
        <p:sp>
          <p:nvSpPr>
            <p:cNvPr id="14" name="Flowchart: Multidocument 13">
              <a:extLst>
                <a:ext uri="{FF2B5EF4-FFF2-40B4-BE49-F238E27FC236}">
                  <a16:creationId xmlns:a16="http://schemas.microsoft.com/office/drawing/2014/main" id="{6C605170-1720-713D-638D-28FFF3DE83A9}"/>
                </a:ext>
              </a:extLst>
            </p:cNvPr>
            <p:cNvSpPr/>
            <p:nvPr/>
          </p:nvSpPr>
          <p:spPr>
            <a:xfrm>
              <a:off x="3751399" y="4263854"/>
              <a:ext cx="1567543" cy="1266093"/>
            </a:xfrm>
            <a:prstGeom prst="flowChartMultidocument">
              <a:avLst/>
            </a:prstGeom>
            <a:solidFill>
              <a:schemeClr val="tx2">
                <a:lumMod val="40000"/>
                <a:lumOff val="60000"/>
                <a:alpha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>
                  <a:solidFill>
                    <a:schemeClr val="tx1"/>
                  </a:solidFill>
                </a:rPr>
                <a:t>342 x Volume composition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0407D363-A81A-6857-E9CE-2EF6D7FAABE2}"/>
                </a:ext>
              </a:extLst>
            </p:cNvPr>
            <p:cNvCxnSpPr>
              <a:cxnSpLocks/>
              <a:endCxn id="14" idx="0"/>
            </p:cNvCxnSpPr>
            <p:nvPr/>
          </p:nvCxnSpPr>
          <p:spPr>
            <a:xfrm>
              <a:off x="4639375" y="3724272"/>
              <a:ext cx="3637" cy="539582"/>
            </a:xfrm>
            <a:prstGeom prst="straightConnector1">
              <a:avLst/>
            </a:prstGeom>
            <a:noFill/>
            <a:ln w="63500" cap="flat" cmpd="sng" algn="ctr">
              <a:solidFill>
                <a:srgbClr val="0070C0">
                  <a:alpha val="50000"/>
                </a:srgbClr>
              </a:solidFill>
              <a:prstDash val="solid"/>
              <a:miter lim="800000"/>
              <a:tailEnd type="triangle"/>
            </a:ln>
            <a:effectLst/>
          </p:spPr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F348FD1-B1AE-7DF9-2DFA-CE78AD19141A}"/>
              </a:ext>
            </a:extLst>
          </p:cNvPr>
          <p:cNvGrpSpPr/>
          <p:nvPr/>
        </p:nvGrpSpPr>
        <p:grpSpPr>
          <a:xfrm>
            <a:off x="1574229" y="2598327"/>
            <a:ext cx="6602694" cy="3698564"/>
            <a:chOff x="1574229" y="2598327"/>
            <a:chExt cx="6602694" cy="3698564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8396129C-AA2F-A315-E8B0-4561A8A2D2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21297" y="2598327"/>
              <a:ext cx="5655626" cy="3698564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</p:pic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94B6D484-1414-7434-B59A-96B5810F5230}"/>
                </a:ext>
              </a:extLst>
            </p:cNvPr>
            <p:cNvCxnSpPr>
              <a:cxnSpLocks/>
              <a:stCxn id="26" idx="1"/>
            </p:cNvCxnSpPr>
            <p:nvPr/>
          </p:nvCxnSpPr>
          <p:spPr>
            <a:xfrm flipH="1" flipV="1">
              <a:off x="1574229" y="3377162"/>
              <a:ext cx="947068" cy="1070447"/>
            </a:xfrm>
            <a:prstGeom prst="straightConnector1">
              <a:avLst/>
            </a:prstGeom>
            <a:noFill/>
            <a:ln w="63500" cap="flat" cmpd="sng" algn="ctr">
              <a:solidFill>
                <a:srgbClr val="92D050">
                  <a:alpha val="50000"/>
                </a:srgbClr>
              </a:solidFill>
              <a:prstDash val="solid"/>
              <a:miter lim="800000"/>
              <a:tailEnd type="triangle"/>
            </a:ln>
            <a:effectLst/>
          </p:spPr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009194F-BDB1-C0D0-F45F-B5A4CC06F103}"/>
              </a:ext>
            </a:extLst>
          </p:cNvPr>
          <p:cNvGrpSpPr/>
          <p:nvPr/>
        </p:nvGrpSpPr>
        <p:grpSpPr>
          <a:xfrm>
            <a:off x="7505398" y="1487419"/>
            <a:ext cx="4178037" cy="3124999"/>
            <a:chOff x="7297579" y="541847"/>
            <a:chExt cx="4178037" cy="3124999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50543DCD-C738-5FAC-32BD-2493311986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236929" y="1466264"/>
              <a:ext cx="2238687" cy="2200582"/>
            </a:xfrm>
            <a:prstGeom prst="rect">
              <a:avLst/>
            </a:prstGeom>
            <a:ln>
              <a:solidFill>
                <a:schemeClr val="accent1">
                  <a:shade val="15000"/>
                </a:schemeClr>
              </a:solidFill>
            </a:ln>
          </p:spPr>
        </p:pic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D12D7FA0-E964-6C2F-AC8D-CA41994B57BA}"/>
                </a:ext>
              </a:extLst>
            </p:cNvPr>
            <p:cNvCxnSpPr>
              <a:cxnSpLocks/>
              <a:stCxn id="32" idx="1"/>
              <a:endCxn id="6" idx="3"/>
            </p:cNvCxnSpPr>
            <p:nvPr/>
          </p:nvCxnSpPr>
          <p:spPr>
            <a:xfrm flipH="1" flipV="1">
              <a:off x="7297579" y="541847"/>
              <a:ext cx="1939350" cy="2024708"/>
            </a:xfrm>
            <a:prstGeom prst="straightConnector1">
              <a:avLst/>
            </a:prstGeom>
            <a:noFill/>
            <a:ln w="63500" cap="flat" cmpd="sng" algn="ctr">
              <a:solidFill>
                <a:srgbClr val="92D050">
                  <a:alpha val="50000"/>
                </a:srgbClr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6D296AA-4BA8-990E-7326-0E5CA868FA0B}"/>
                </a:ext>
              </a:extLst>
            </p:cNvPr>
            <p:cNvSpPr txBox="1"/>
            <p:nvPr/>
          </p:nvSpPr>
          <p:spPr>
            <a:xfrm>
              <a:off x="9447934" y="1020679"/>
              <a:ext cx="183659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dirty="0">
                  <a:solidFill>
                    <a:prstClr val="black"/>
                  </a:solidFill>
                </a:rPr>
                <a:t>Table Properties:</a:t>
              </a:r>
              <a:endParaRPr lang="en-US" dirty="0"/>
            </a:p>
          </p:txBody>
        </p: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011612BC-F023-98A6-12B0-1C9F2B7706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38812" y="0"/>
            <a:ext cx="3653188" cy="183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096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B76326-D556-C89F-3D43-57E3E273DA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C70529A0-E6B4-D9B6-C50A-32CAC0CC9144}"/>
              </a:ext>
            </a:extLst>
          </p:cNvPr>
          <p:cNvSpPr txBox="1"/>
          <p:nvPr/>
        </p:nvSpPr>
        <p:spPr>
          <a:xfrm>
            <a:off x="238990" y="771364"/>
            <a:ext cx="919381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>
              <a:spcAft>
                <a:spcPts val="600"/>
              </a:spcAft>
            </a:pPr>
            <a:r>
              <a:rPr lang="en-US" sz="2200" b="1" u="sng" dirty="0">
                <a:solidFill>
                  <a:prstClr val="black"/>
                </a:solidFill>
              </a:rPr>
              <a:t>Motivation:</a:t>
            </a:r>
            <a:r>
              <a:rPr lang="en-US" sz="2200" b="1" dirty="0">
                <a:solidFill>
                  <a:prstClr val="black"/>
                </a:solidFill>
              </a:rPr>
              <a:t> add Composition-based objects with CIF-files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4ABF1B0-896B-7724-C1E0-7D47CF8F7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Type: Phase or Crystal Structure (</a:t>
            </a:r>
            <a:r>
              <a:rPr lang="en-US" dirty="0" err="1"/>
              <a:t>cif</a:t>
            </a:r>
            <a:r>
              <a:rPr lang="en-US" dirty="0"/>
              <a:t>)</a:t>
            </a:r>
            <a:endParaRPr lang="en-US" sz="160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6DBF9D6-CC5C-D5B5-F995-ED9DBE2ABA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l">
              <a:spcBef>
                <a:spcPts val="225"/>
              </a:spcBef>
              <a:buNone/>
            </a:pPr>
            <a:r>
              <a:rPr lang="en-US" b="0" i="0" u="none" strike="noStrike" dirty="0">
                <a:effectLst/>
                <a:latin typeface="Arial" panose="020B0604020202020204" pitchFamily="34" charset="0"/>
              </a:rPr>
              <a:t>CIF - Crystallographic Information File</a:t>
            </a:r>
          </a:p>
          <a:p>
            <a:pPr>
              <a:buNone/>
            </a:pPr>
            <a:r>
              <a:rPr lang="en-US" dirty="0">
                <a:hlinkClick r:id="rId3"/>
              </a:rPr>
              <a:t>https://mdi.matinf.pro/object/graph/0010680_xrd-phase-overview-122315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D77570-ABA0-57C3-8015-30D3EF68BE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959" y="1315427"/>
            <a:ext cx="10536120" cy="46012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7B11C1-4B7E-6C09-7D27-A257754C9C75}"/>
              </a:ext>
            </a:extLst>
          </p:cNvPr>
          <p:cNvSpPr txBox="1"/>
          <p:nvPr/>
        </p:nvSpPr>
        <p:spPr>
          <a:xfrm>
            <a:off x="225135" y="5838664"/>
            <a:ext cx="1141268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>
              <a:spcAft>
                <a:spcPts val="600"/>
              </a:spcAft>
            </a:pPr>
            <a:r>
              <a:rPr lang="en-US" sz="2200" b="1" u="sng" dirty="0">
                <a:solidFill>
                  <a:prstClr val="black"/>
                </a:solidFill>
              </a:rPr>
              <a:t>Inefficiency:</a:t>
            </a:r>
            <a:r>
              <a:rPr lang="en-US" sz="2200" b="1" dirty="0">
                <a:solidFill>
                  <a:prstClr val="black"/>
                </a:solidFill>
              </a:rPr>
              <a:t> ICSD-objects &amp; corresponding CIF-files were added manually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B083D8-158F-F6E5-4F50-32BFAC2E16A5}"/>
              </a:ext>
            </a:extLst>
          </p:cNvPr>
          <p:cNvSpPr txBox="1"/>
          <p:nvPr/>
        </p:nvSpPr>
        <p:spPr>
          <a:xfrm>
            <a:off x="8450406" y="5228998"/>
            <a:ext cx="10157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prstClr val="black"/>
                </a:solidFill>
              </a:rPr>
              <a:t>CIF-files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59E7F2-F50F-1474-6731-5C1BBCFF54C9}"/>
              </a:ext>
            </a:extLst>
          </p:cNvPr>
          <p:cNvSpPr txBox="1"/>
          <p:nvPr/>
        </p:nvSpPr>
        <p:spPr>
          <a:xfrm>
            <a:off x="1578552" y="1962788"/>
            <a:ext cx="10157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Sample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937933-A68B-A97D-52C5-189297754D7A}"/>
              </a:ext>
            </a:extLst>
          </p:cNvPr>
          <p:cNvSpPr txBox="1"/>
          <p:nvPr/>
        </p:nvSpPr>
        <p:spPr>
          <a:xfrm>
            <a:off x="8495433" y="2021671"/>
            <a:ext cx="28618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XRD Phase Overview CSV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B32966-543C-F8A2-F72C-85E244A24560}"/>
              </a:ext>
            </a:extLst>
          </p:cNvPr>
          <p:cNvSpPr txBox="1"/>
          <p:nvPr/>
        </p:nvSpPr>
        <p:spPr>
          <a:xfrm>
            <a:off x="8523144" y="4044433"/>
            <a:ext cx="31458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1D1C1D"/>
                </a:solidFill>
                <a:effectLst/>
                <a:latin typeface="Slack-Lato"/>
              </a:rPr>
              <a:t>Phase or Crystal Structure (</a:t>
            </a:r>
            <a:r>
              <a:rPr lang="en-US" b="0" i="0" dirty="0" err="1">
                <a:solidFill>
                  <a:srgbClr val="1D1C1D"/>
                </a:solidFill>
                <a:effectLst/>
                <a:latin typeface="Slack-Lato"/>
              </a:rPr>
              <a:t>cif</a:t>
            </a:r>
            <a:r>
              <a:rPr lang="en-US" b="0" i="0" dirty="0">
                <a:solidFill>
                  <a:srgbClr val="1D1C1D"/>
                </a:solidFill>
                <a:effectLst/>
                <a:latin typeface="Slack-Lato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165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2E9E79-8B33-D406-46F3-5752E81D1A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384BC841-D178-F660-825B-C39DFE5DCCDD}"/>
              </a:ext>
            </a:extLst>
          </p:cNvPr>
          <p:cNvSpPr txBox="1"/>
          <p:nvPr/>
        </p:nvSpPr>
        <p:spPr>
          <a:xfrm>
            <a:off x="238990" y="771364"/>
            <a:ext cx="919381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>
              <a:spcAft>
                <a:spcPts val="600"/>
              </a:spcAft>
            </a:pPr>
            <a:r>
              <a:rPr lang="en-US" sz="2200" b="1" u="sng" dirty="0">
                <a:solidFill>
                  <a:prstClr val="black"/>
                </a:solidFill>
              </a:rPr>
              <a:t>Sample 10267</a:t>
            </a:r>
            <a:r>
              <a:rPr lang="en-US" sz="2200" b="1" dirty="0">
                <a:solidFill>
                  <a:prstClr val="black"/>
                </a:solidFill>
              </a:rPr>
              <a:t> has even more phases: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9EA19D-0517-7E4B-58B1-E08DDA416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API access to ICSD?</a:t>
            </a:r>
            <a:endParaRPr lang="en-US" sz="160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ECF637F-2262-5BCA-A66D-4E930A0548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indent="0">
              <a:buNone/>
            </a:pPr>
            <a:r>
              <a:rPr lang="en-US" dirty="0">
                <a:hlinkClick r:id="rId3"/>
              </a:rPr>
              <a:t>https://mdi.matinf.pro/object/0010267_xrd-phase-overview-117085</a:t>
            </a:r>
            <a:endParaRPr lang="en-US" dirty="0"/>
          </a:p>
          <a:p>
            <a:pPr indent="0">
              <a:buNone/>
            </a:pPr>
            <a:r>
              <a:rPr lang="en-US" dirty="0">
                <a:hlinkClick r:id="rId4"/>
              </a:rPr>
              <a:t>https://mdi.matinf.pro/file/csv/117085</a:t>
            </a:r>
            <a:endParaRPr lang="en-US" dirty="0"/>
          </a:p>
          <a:p>
            <a:pPr indent="0">
              <a:buNone/>
            </a:pPr>
            <a:r>
              <a:rPr lang="en-US" dirty="0"/>
              <a:t>API Costs &amp; Terms: e-mail from Dr. Stephan Rühl on 28.04.2025</a:t>
            </a:r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61CCB2-B716-9C8B-8251-198A2247EC63}"/>
              </a:ext>
            </a:extLst>
          </p:cNvPr>
          <p:cNvSpPr txBox="1"/>
          <p:nvPr/>
        </p:nvSpPr>
        <p:spPr>
          <a:xfrm>
            <a:off x="225135" y="5797100"/>
            <a:ext cx="1141268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>
              <a:spcAft>
                <a:spcPts val="600"/>
              </a:spcAft>
            </a:pPr>
            <a:r>
              <a:rPr lang="en-US" sz="2200" b="1" u="sng" dirty="0">
                <a:solidFill>
                  <a:prstClr val="black"/>
                </a:solidFill>
              </a:rPr>
              <a:t>Question:</a:t>
            </a:r>
            <a:r>
              <a:rPr lang="en-US" sz="2200" b="1" dirty="0">
                <a:solidFill>
                  <a:prstClr val="black"/>
                </a:solidFill>
              </a:rPr>
              <a:t> buy API access to ICSD (650 EUR/year)?				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D0BC6A-AAC7-4A3C-5D70-24E7709175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0002" y="1873190"/>
            <a:ext cx="6830378" cy="29245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59780B-DD6E-1D57-CE22-29916C0953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852" y="2419209"/>
            <a:ext cx="1991003" cy="201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279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AC4796-DACF-567B-B344-99F7976644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6E0CC5-A235-ACC0-D8CA-976355BF8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Demo: XRD Phase Overview</a:t>
            </a:r>
            <a:endParaRPr lang="en-US" sz="16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FF25B0F-A145-18F7-4E15-D01C75705A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A4ACD4-FB58-56F2-4277-9896B8CD4F67}"/>
              </a:ext>
            </a:extLst>
          </p:cNvPr>
          <p:cNvSpPr txBox="1"/>
          <p:nvPr/>
        </p:nvSpPr>
        <p:spPr>
          <a:xfrm>
            <a:off x="344630" y="967085"/>
            <a:ext cx="11698433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defTabSz="914377">
              <a:buNone/>
            </a:pPr>
            <a:r>
              <a:rPr lang="en-US" sz="2400" dirty="0"/>
              <a:t>A couple of examples:</a:t>
            </a:r>
          </a:p>
          <a:p>
            <a:pPr marL="285750" indent="-285750" defTabSz="914377">
              <a:buFont typeface="Arial" panose="020B0604020202020204" pitchFamily="34" charset="0"/>
              <a:buChar char="•"/>
            </a:pPr>
            <a:endParaRPr lang="en-US" dirty="0">
              <a:hlinkClick r:id="rId3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https://mdi.matinf.pro/object/0010680_xrd-phase-overview-122315</a:t>
            </a:r>
            <a:endParaRPr lang="en-US" dirty="0"/>
          </a:p>
          <a:p>
            <a:pPr marL="285750" indent="-285750" defTabSz="914377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5"/>
              </a:rPr>
              <a:t>https://mdi.matinf.pro/object/0010267_xrd-phase-overview-117085</a:t>
            </a:r>
            <a:endParaRPr lang="en-US" dirty="0"/>
          </a:p>
          <a:p>
            <a:pPr indent="0" defTabSz="914377">
              <a:buNone/>
            </a:pPr>
            <a:endParaRPr lang="en-US" sz="1800" dirty="0"/>
          </a:p>
          <a:p>
            <a:pPr indent="0" defTabSz="914377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753376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769D89-095C-A28E-CDD8-2D3E4DA7FF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147AAF47-2248-8772-3F84-A7F596949220}"/>
              </a:ext>
            </a:extLst>
          </p:cNvPr>
          <p:cNvSpPr txBox="1"/>
          <p:nvPr/>
        </p:nvSpPr>
        <p:spPr>
          <a:xfrm>
            <a:off x="238990" y="771364"/>
            <a:ext cx="9193811" cy="2154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>
              <a:spcAft>
                <a:spcPts val="600"/>
              </a:spcAft>
            </a:pPr>
            <a:r>
              <a:rPr lang="en-US" sz="2200" b="1" u="sng" dirty="0">
                <a:solidFill>
                  <a:prstClr val="black"/>
                </a:solidFill>
              </a:rPr>
              <a:t>Motivation</a:t>
            </a:r>
            <a:r>
              <a:rPr lang="en-US" sz="2200" b="1" dirty="0">
                <a:solidFill>
                  <a:prstClr val="black"/>
                </a:solidFill>
              </a:rPr>
              <a:t>: </a:t>
            </a:r>
            <a:r>
              <a:rPr lang="en-US" sz="2200" dirty="0">
                <a:solidFill>
                  <a:prstClr val="black"/>
                </a:solidFill>
              </a:rPr>
              <a:t>distinguish between </a:t>
            </a:r>
            <a:r>
              <a:rPr lang="en-US" sz="2200" b="1" dirty="0">
                <a:solidFill>
                  <a:prstClr val="black"/>
                </a:solidFill>
              </a:rPr>
              <a:t>volume </a:t>
            </a:r>
            <a:r>
              <a:rPr lang="en-US" sz="2200" dirty="0">
                <a:solidFill>
                  <a:prstClr val="black"/>
                </a:solidFill>
              </a:rPr>
              <a:t>and</a:t>
            </a:r>
            <a:r>
              <a:rPr lang="en-US" sz="2200" b="1" dirty="0">
                <a:solidFill>
                  <a:prstClr val="black"/>
                </a:solidFill>
              </a:rPr>
              <a:t> surface composition</a:t>
            </a:r>
          </a:p>
          <a:p>
            <a:pPr defTabSz="914377">
              <a:spcAft>
                <a:spcPts val="600"/>
              </a:spcAft>
            </a:pPr>
            <a:r>
              <a:rPr lang="en-US" sz="2200" b="1" dirty="0">
                <a:solidFill>
                  <a:prstClr val="black"/>
                </a:solidFill>
              </a:rPr>
              <a:t>Workflows: </a:t>
            </a:r>
          </a:p>
          <a:p>
            <a:pPr marL="342900" indent="-342900" defTabSz="914377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prstClr val="black"/>
                </a:solidFill>
              </a:rPr>
              <a:t>EDX CSV</a:t>
            </a:r>
            <a:r>
              <a:rPr lang="en-US" sz="2400" b="0" i="0" dirty="0">
                <a:solidFill>
                  <a:srgbClr val="212529"/>
                </a:solidFill>
                <a:effectLst/>
                <a:latin typeface="system-ui"/>
              </a:rPr>
              <a:t> → 342 x </a:t>
            </a:r>
            <a:r>
              <a:rPr lang="en-US" sz="2400" b="1" i="0" dirty="0">
                <a:solidFill>
                  <a:srgbClr val="212529"/>
                </a:solidFill>
                <a:effectLst/>
                <a:latin typeface="system-ui"/>
              </a:rPr>
              <a:t>Volume Composition</a:t>
            </a:r>
          </a:p>
          <a:p>
            <a:pPr marL="342900" indent="-342900" defTabSz="914377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prstClr val="black"/>
                </a:solidFill>
              </a:rPr>
              <a:t>XPS CSV</a:t>
            </a:r>
            <a:r>
              <a:rPr lang="en-US" sz="2400" b="0" i="0" dirty="0">
                <a:solidFill>
                  <a:srgbClr val="212529"/>
                </a:solidFill>
                <a:effectLst/>
                <a:latin typeface="system-ui"/>
              </a:rPr>
              <a:t> → 342 x </a:t>
            </a:r>
            <a:r>
              <a:rPr lang="en-US" sz="2400" b="1" i="0" dirty="0">
                <a:solidFill>
                  <a:srgbClr val="212529"/>
                </a:solidFill>
                <a:effectLst/>
                <a:latin typeface="system-ui"/>
              </a:rPr>
              <a:t>Surface Composition</a:t>
            </a:r>
          </a:p>
          <a:p>
            <a:pPr defTabSz="914377">
              <a:spcAft>
                <a:spcPts val="600"/>
              </a:spcAft>
            </a:pPr>
            <a:endParaRPr lang="en-US" sz="2200" b="1" dirty="0">
              <a:solidFill>
                <a:prstClr val="black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BBB51C1-55FD-5742-BD9E-177C2294D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Types: XPS CSV and Surface Composition</a:t>
            </a:r>
            <a:endParaRPr lang="en-US" sz="160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CF8CCC4-8FD8-3B5C-D3D4-BAC9714F5D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indent="0">
              <a:buNone/>
            </a:pPr>
            <a:r>
              <a:rPr lang="en-US" dirty="0">
                <a:hlinkClick r:id="rId3"/>
              </a:rPr>
              <a:t>https://mdi.matinf.pro/admintype/edititem/13</a:t>
            </a:r>
            <a:endParaRPr lang="en-US" dirty="0"/>
          </a:p>
          <a:p>
            <a:pPr indent="0">
              <a:buNone/>
            </a:pPr>
            <a:r>
              <a:rPr lang="en-US" dirty="0">
                <a:hlinkClick r:id="rId4"/>
              </a:rPr>
              <a:t>https://mdi.matinf.pro/admintype/edititem/126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0F9755-95A6-6587-C1B2-541B416095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2742" y="2570682"/>
            <a:ext cx="6570903" cy="3589207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8BB4B3B-A723-CA4A-967B-9EA6842DCE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7806" y="2562321"/>
            <a:ext cx="6615813" cy="3568316"/>
          </a:xfrm>
          <a:prstGeom prst="rect">
            <a:avLst/>
          </a:prstGeom>
          <a:ln>
            <a:solidFill>
              <a:srgbClr val="0070C0"/>
            </a:solidFill>
          </a:ln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1783C0E-9740-2EC8-C706-93271ABE86FD}"/>
              </a:ext>
            </a:extLst>
          </p:cNvPr>
          <p:cNvCxnSpPr>
            <a:cxnSpLocks/>
          </p:cNvCxnSpPr>
          <p:nvPr/>
        </p:nvCxnSpPr>
        <p:spPr>
          <a:xfrm flipH="1" flipV="1">
            <a:off x="2847109" y="1932709"/>
            <a:ext cx="2930237" cy="3429000"/>
          </a:xfrm>
          <a:prstGeom prst="straightConnector1">
            <a:avLst/>
          </a:prstGeom>
          <a:noFill/>
          <a:ln w="63500" cap="flat" cmpd="sng" algn="ctr">
            <a:solidFill>
              <a:srgbClr val="0070C0">
                <a:alpha val="50000"/>
              </a:srgb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F729D97-1C4E-8CC6-0B72-DAD782374E8D}"/>
              </a:ext>
            </a:extLst>
          </p:cNvPr>
          <p:cNvCxnSpPr>
            <a:cxnSpLocks/>
          </p:cNvCxnSpPr>
          <p:nvPr/>
        </p:nvCxnSpPr>
        <p:spPr>
          <a:xfrm flipH="1" flipV="1">
            <a:off x="3616036" y="2400300"/>
            <a:ext cx="5704609" cy="2971800"/>
          </a:xfrm>
          <a:prstGeom prst="straightConnector1">
            <a:avLst/>
          </a:prstGeom>
          <a:noFill/>
          <a:ln w="63500" cap="flat" cmpd="sng" algn="ctr">
            <a:solidFill>
              <a:srgbClr val="0070C0">
                <a:alpha val="50000"/>
              </a:srgbClr>
            </a:solidFill>
            <a:prstDash val="solid"/>
            <a:miter lim="800000"/>
            <a:tailEnd type="triangle"/>
          </a:ln>
          <a:effectLst/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DBF903B-E300-F424-5881-86FB085EDF3D}"/>
              </a:ext>
            </a:extLst>
          </p:cNvPr>
          <p:cNvSpPr txBox="1"/>
          <p:nvPr/>
        </p:nvSpPr>
        <p:spPr>
          <a:xfrm>
            <a:off x="5575588" y="1166152"/>
            <a:ext cx="66164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0" dirty="0">
                <a:solidFill>
                  <a:srgbClr val="0070C0"/>
                </a:solidFill>
                <a:effectLst/>
                <a:latin typeface="system-ui"/>
              </a:rPr>
              <a:t>The type </a:t>
            </a:r>
            <a:r>
              <a:rPr lang="en-US" sz="1800" b="1" i="0" dirty="0">
                <a:solidFill>
                  <a:srgbClr val="0070C0"/>
                </a:solidFill>
                <a:effectLst/>
                <a:latin typeface="system-ui"/>
              </a:rPr>
              <a:t>Volume Composition </a:t>
            </a:r>
            <a:r>
              <a:rPr lang="en-US" sz="1800" i="0" dirty="0">
                <a:solidFill>
                  <a:srgbClr val="0070C0"/>
                </a:solidFill>
                <a:effectLst/>
                <a:latin typeface="system-ui"/>
              </a:rPr>
              <a:t>was named </a:t>
            </a:r>
            <a:r>
              <a:rPr lang="en-US" sz="1800" b="1" i="0" dirty="0">
                <a:solidFill>
                  <a:srgbClr val="0070C0"/>
                </a:solidFill>
                <a:effectLst/>
                <a:latin typeface="system-ui"/>
              </a:rPr>
              <a:t>Composition </a:t>
            </a:r>
            <a:r>
              <a:rPr lang="en-US" sz="1800" i="0" dirty="0">
                <a:solidFill>
                  <a:srgbClr val="0070C0"/>
                </a:solidFill>
                <a:effectLst/>
                <a:latin typeface="system-ui"/>
              </a:rPr>
              <a:t>previously.</a:t>
            </a:r>
            <a:endParaRPr lang="en-US" dirty="0">
              <a:solidFill>
                <a:srgbClr val="0070C0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110F171-024D-4D5D-1BDB-7CB5F9EC5E63}"/>
              </a:ext>
            </a:extLst>
          </p:cNvPr>
          <p:cNvGrpSpPr/>
          <p:nvPr/>
        </p:nvGrpSpPr>
        <p:grpSpPr>
          <a:xfrm>
            <a:off x="3512127" y="3556061"/>
            <a:ext cx="8679873" cy="1182194"/>
            <a:chOff x="3512127" y="3556061"/>
            <a:chExt cx="8679873" cy="118219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13A9670-0920-3E38-AE6D-14E928A5F66B}"/>
                </a:ext>
              </a:extLst>
            </p:cNvPr>
            <p:cNvSpPr txBox="1"/>
            <p:nvPr/>
          </p:nvSpPr>
          <p:spPr>
            <a:xfrm>
              <a:off x="9520670" y="3556061"/>
              <a:ext cx="267133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  <a:latin typeface="+mj-lt"/>
                </a:rPr>
                <a:t>efficient code reuse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821AE63-52DD-B8AE-270F-AC15B46D63BF}"/>
                </a:ext>
              </a:extLst>
            </p:cNvPr>
            <p:cNvSpPr/>
            <p:nvPr/>
          </p:nvSpPr>
          <p:spPr>
            <a:xfrm>
              <a:off x="3512127" y="4031673"/>
              <a:ext cx="6452755" cy="706582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8938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547F8F-1F1A-D032-BBC2-441C87CD00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1DDE62-AF3B-07EF-43DA-DB11CE4CB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9838: EDX &amp; XPS</a:t>
            </a:r>
            <a:endParaRPr lang="en-US" sz="160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D928507-5ED1-76CD-246A-CBB2B7CF74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indent="0">
              <a:buNone/>
            </a:pPr>
            <a:r>
              <a:rPr lang="en-US" dirty="0">
                <a:hlinkClick r:id="rId3"/>
              </a:rPr>
              <a:t>https://mdi.matinf.pro/object/9838-mg-mn-al-o-mg-mn-al-o-56489</a:t>
            </a:r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237EF18-948E-A283-9DC5-FD86A4E49B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4382" y="-1"/>
            <a:ext cx="6227618" cy="6330433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8D50D5C-2471-D548-839A-5368007C5225}"/>
              </a:ext>
            </a:extLst>
          </p:cNvPr>
          <p:cNvSpPr txBox="1"/>
          <p:nvPr/>
        </p:nvSpPr>
        <p:spPr>
          <a:xfrm>
            <a:off x="93517" y="792147"/>
            <a:ext cx="5517574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>
              <a:spcAft>
                <a:spcPts val="600"/>
              </a:spcAft>
            </a:pPr>
            <a:r>
              <a:rPr lang="en-US" sz="2200" b="1" u="sng" dirty="0">
                <a:solidFill>
                  <a:prstClr val="black"/>
                </a:solidFill>
              </a:rPr>
              <a:t>Comparison</a:t>
            </a:r>
            <a:r>
              <a:rPr lang="en-US" sz="2200" b="1" dirty="0">
                <a:solidFill>
                  <a:prstClr val="black"/>
                </a:solidFill>
              </a:rPr>
              <a:t>: volume </a:t>
            </a:r>
            <a:r>
              <a:rPr lang="en-US" sz="2200" dirty="0">
                <a:solidFill>
                  <a:prstClr val="black"/>
                </a:solidFill>
              </a:rPr>
              <a:t>vs</a:t>
            </a:r>
            <a:r>
              <a:rPr lang="en-US" sz="2200" b="1" dirty="0">
                <a:solidFill>
                  <a:prstClr val="black"/>
                </a:solidFill>
              </a:rPr>
              <a:t> surface composition</a:t>
            </a:r>
          </a:p>
          <a:p>
            <a:pPr defTabSz="914377">
              <a:spcAft>
                <a:spcPts val="600"/>
              </a:spcAft>
            </a:pPr>
            <a:endParaRPr lang="en-US" sz="2200" b="1" dirty="0">
              <a:solidFill>
                <a:prstClr val="black"/>
              </a:solidFill>
            </a:endParaRPr>
          </a:p>
          <a:p>
            <a:pPr defTabSz="914377">
              <a:spcAft>
                <a:spcPts val="600"/>
              </a:spcAft>
            </a:pPr>
            <a:endParaRPr lang="en-US" sz="2200" b="1" dirty="0">
              <a:solidFill>
                <a:prstClr val="black"/>
              </a:solidFill>
            </a:endParaRPr>
          </a:p>
          <a:p>
            <a:pPr defTabSz="914377">
              <a:spcAft>
                <a:spcPts val="600"/>
              </a:spcAft>
            </a:pPr>
            <a:endParaRPr lang="en-US" sz="2200" b="1" dirty="0">
              <a:solidFill>
                <a:prstClr val="black"/>
              </a:solidFill>
            </a:endParaRPr>
          </a:p>
          <a:p>
            <a:pPr defTabSz="914377">
              <a:spcAft>
                <a:spcPts val="600"/>
              </a:spcAft>
            </a:pPr>
            <a:endParaRPr lang="en-US" sz="2200" b="1" dirty="0">
              <a:solidFill>
                <a:prstClr val="black"/>
              </a:solidFill>
            </a:endParaRPr>
          </a:p>
          <a:p>
            <a:pPr defTabSz="914377">
              <a:spcAft>
                <a:spcPts val="600"/>
              </a:spcAft>
            </a:pPr>
            <a:endParaRPr lang="en-US" sz="2200" b="1" dirty="0">
              <a:solidFill>
                <a:prstClr val="black"/>
              </a:solidFill>
            </a:endParaRPr>
          </a:p>
          <a:p>
            <a:pPr defTabSz="914377">
              <a:spcAft>
                <a:spcPts val="600"/>
              </a:spcAft>
            </a:pPr>
            <a:endParaRPr lang="en-US" sz="2200" b="1" dirty="0">
              <a:solidFill>
                <a:prstClr val="black"/>
              </a:solidFill>
            </a:endParaRPr>
          </a:p>
          <a:p>
            <a:pPr defTabSz="914377">
              <a:spcAft>
                <a:spcPts val="600"/>
              </a:spcAft>
            </a:pPr>
            <a:endParaRPr lang="en-US" sz="2200" b="1" dirty="0">
              <a:solidFill>
                <a:prstClr val="black"/>
              </a:solidFill>
            </a:endParaRPr>
          </a:p>
          <a:p>
            <a:pPr defTabSz="914377">
              <a:spcAft>
                <a:spcPts val="600"/>
              </a:spcAft>
            </a:pPr>
            <a:endParaRPr lang="en-US" sz="2200" b="1" dirty="0">
              <a:solidFill>
                <a:prstClr val="black"/>
              </a:solidFill>
            </a:endParaRPr>
          </a:p>
          <a:p>
            <a:pPr defTabSz="914377">
              <a:spcAft>
                <a:spcPts val="600"/>
              </a:spcAft>
            </a:pPr>
            <a:endParaRPr lang="en-US" sz="2200" b="1" dirty="0">
              <a:solidFill>
                <a:prstClr val="black"/>
              </a:solidFill>
            </a:endParaRPr>
          </a:p>
          <a:p>
            <a:pPr defTabSz="914377">
              <a:spcAft>
                <a:spcPts val="600"/>
              </a:spcAft>
            </a:pPr>
            <a:endParaRPr lang="en-US" sz="2200" b="1" dirty="0">
              <a:solidFill>
                <a:prstClr val="black"/>
              </a:solidFill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64EF87E-0BBA-ACE7-E8A6-E6DE73A6B6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81" y="1153390"/>
            <a:ext cx="5750751" cy="323530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054D048-FB4C-D049-B166-88E45A2D02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9827" y="6631483"/>
            <a:ext cx="8032173" cy="226517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48543A7B-7983-5DFF-EB8D-B56232ECEC06}"/>
              </a:ext>
            </a:extLst>
          </p:cNvPr>
          <p:cNvSpPr txBox="1"/>
          <p:nvPr/>
        </p:nvSpPr>
        <p:spPr>
          <a:xfrm>
            <a:off x="72736" y="4532807"/>
            <a:ext cx="57461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Mg</a:t>
            </a:r>
            <a:r>
              <a:rPr lang="en-US" dirty="0">
                <a:solidFill>
                  <a:prstClr val="black"/>
                </a:solidFill>
              </a:rPr>
              <a:t>: Volume vs Surface			 </a:t>
            </a:r>
            <a:r>
              <a:rPr lang="en-US" b="1" dirty="0">
                <a:solidFill>
                  <a:prstClr val="black"/>
                </a:solidFill>
              </a:rPr>
              <a:t>Mg</a:t>
            </a:r>
            <a:r>
              <a:rPr lang="en-US" dirty="0">
                <a:solidFill>
                  <a:prstClr val="black"/>
                </a:solidFill>
              </a:rPr>
              <a:t>: S</a:t>
            </a:r>
            <a:r>
              <a:rPr lang="en-US" sz="1800" dirty="0">
                <a:solidFill>
                  <a:prstClr val="black"/>
                </a:solidFill>
              </a:rPr>
              <a:t>urface vs. volume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52301B7-D390-51DC-5BCF-F7D9DEC1FE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38624" y="4866464"/>
            <a:ext cx="2365985" cy="143045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018905E-1409-B33A-AEE1-156A62FFD0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342" y="4883727"/>
            <a:ext cx="2314870" cy="1411456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6894114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A1F5DD-7A72-592B-61BD-4EEA05654E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F0FF55-E50D-2B49-1509-CCFE74243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Demo: XPS CSV &amp; Surface Composition</a:t>
            </a:r>
            <a:endParaRPr lang="en-US" sz="16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75358DD-C8BA-08BD-1AD4-2B22A0DF3D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AD3073-2DB9-4B9E-39B9-F8411188518E}"/>
              </a:ext>
            </a:extLst>
          </p:cNvPr>
          <p:cNvSpPr txBox="1"/>
          <p:nvPr/>
        </p:nvSpPr>
        <p:spPr>
          <a:xfrm>
            <a:off x="344630" y="967085"/>
            <a:ext cx="1169843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defTabSz="914377">
              <a:buNone/>
            </a:pPr>
            <a:r>
              <a:rPr lang="en-US" sz="2400"/>
              <a:t>An example:</a:t>
            </a:r>
            <a:endParaRPr lang="en-US" sz="2400" dirty="0"/>
          </a:p>
          <a:p>
            <a:pPr marL="285750" indent="-285750" defTabSz="914377">
              <a:buFont typeface="Arial" panose="020B0604020202020204" pitchFamily="34" charset="0"/>
              <a:buChar char="•"/>
            </a:pPr>
            <a:endParaRPr lang="en-US" dirty="0">
              <a:hlinkClick r:id="rId3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https://mdi.matinf.pro/object/9838-mg-mn-al-o-mg-mn-al-o-56489</a:t>
            </a:r>
            <a:endParaRPr lang="en-US" dirty="0"/>
          </a:p>
          <a:p>
            <a:pPr indent="0" defTabSz="914377">
              <a:buNone/>
            </a:pPr>
            <a:endParaRPr lang="en-US" sz="1800" dirty="0"/>
          </a:p>
          <a:p>
            <a:pPr indent="0" defTabSz="914377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754508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23B201B8-24F4-4B45-84DE-D68A9557A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dirty="0">
                <a:latin typeface="Arial" panose="020B0604020202020204" pitchFamily="34" charset="0"/>
              </a:rPr>
              <a:t>Thanks for your kind attention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0ACCA0-8621-F316-A835-02AA0C0152B3}"/>
              </a:ext>
            </a:extLst>
          </p:cNvPr>
          <p:cNvSpPr txBox="1"/>
          <p:nvPr/>
        </p:nvSpPr>
        <p:spPr>
          <a:xfrm>
            <a:off x="285007" y="1152580"/>
            <a:ext cx="11625943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de-DE" sz="8000" dirty="0"/>
          </a:p>
          <a:p>
            <a:pPr algn="ctr"/>
            <a:r>
              <a:rPr lang="de-DE" sz="8000" dirty="0"/>
              <a:t>Questions &amp; </a:t>
            </a:r>
            <a:r>
              <a:rPr lang="de-DE" sz="8000" dirty="0" err="1"/>
              <a:t>Answers</a:t>
            </a:r>
            <a:endParaRPr lang="de-DE" sz="8000" dirty="0"/>
          </a:p>
          <a:p>
            <a:endParaRPr lang="de-DE" sz="2400" dirty="0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F2FCA08F-F595-E922-63C8-30406A6EA0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2913" y="5417848"/>
            <a:ext cx="5313301" cy="485999"/>
          </a:xfrm>
        </p:spPr>
        <p:txBody>
          <a:bodyPr>
            <a:noAutofit/>
          </a:bodyPr>
          <a:lstStyle/>
          <a:p>
            <a:pPr indent="0" defTabSz="914377">
              <a:buNone/>
            </a:pPr>
            <a:r>
              <a:rPr lang="en-US" sz="2400" dirty="0">
                <a:solidFill>
                  <a:srgbClr val="1D1C1D"/>
                </a:solidFill>
                <a:latin typeface="+mn-lt"/>
              </a:rPr>
              <a:t>Victor Dudarev</a:t>
            </a:r>
          </a:p>
          <a:p>
            <a:pPr indent="0" defTabSz="914377">
              <a:buNone/>
            </a:pPr>
            <a:r>
              <a:rPr lang="en-US" sz="2400" dirty="0">
                <a:solidFill>
                  <a:srgbClr val="1D1C1D"/>
                </a:solidFill>
                <a:latin typeface="+mn-lt"/>
                <a:hlinkClick r:id="rId3"/>
              </a:rPr>
              <a:t>Victor.Dudarev@rub.de</a:t>
            </a:r>
            <a:endParaRPr lang="en-US" sz="2400" dirty="0">
              <a:solidFill>
                <a:prstClr val="black"/>
              </a:solidFill>
              <a:latin typeface="+mn-lt"/>
            </a:endParaRPr>
          </a:p>
          <a:p>
            <a:pPr indent="0">
              <a:buNone/>
            </a:pPr>
            <a:endParaRPr lang="en-US" sz="2400" dirty="0">
              <a:latin typeface="+mn-lt"/>
            </a:endParaRP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BF5B7F41-2497-9FD8-16DB-0134FF742C8B}"/>
              </a:ext>
            </a:extLst>
          </p:cNvPr>
          <p:cNvSpPr txBox="1">
            <a:spLocks/>
          </p:cNvSpPr>
          <p:nvPr/>
        </p:nvSpPr>
        <p:spPr>
          <a:xfrm>
            <a:off x="5669023" y="6362393"/>
            <a:ext cx="5313301" cy="485999"/>
          </a:xfrm>
          <a:prstGeom prst="rect">
            <a:avLst/>
          </a:prstGeom>
        </p:spPr>
        <p:txBody>
          <a:bodyPr vert="horz" lIns="36000" tIns="18000" rIns="36000" bIns="0" rtlCol="0">
            <a:normAutofit/>
          </a:bodyPr>
          <a:lstStyle>
            <a:lvl1pPr mar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AutoNum type="arabicParenBoth"/>
              <a:defRPr sz="1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Font typeface="+mj-lt"/>
              <a:buNone/>
            </a:pPr>
            <a:r>
              <a:rPr lang="en-US" dirty="0">
                <a:hlinkClick r:id="rId4"/>
              </a:rPr>
              <a:t>https://vdudarev.ru</a:t>
            </a:r>
            <a:endParaRPr lang="en-US" dirty="0"/>
          </a:p>
          <a:p>
            <a:pPr indent="0">
              <a:buFont typeface="+mj-lt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985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23B201B8-24F4-4B45-84DE-D68A9557A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Workflow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3D4107F-AEFD-34BB-D040-2AB6EFB2944F}"/>
              </a:ext>
            </a:extLst>
          </p:cNvPr>
          <p:cNvGrpSpPr/>
          <p:nvPr/>
        </p:nvGrpSpPr>
        <p:grpSpPr>
          <a:xfrm>
            <a:off x="3751399" y="3724272"/>
            <a:ext cx="1567543" cy="1805675"/>
            <a:chOff x="3751399" y="3724272"/>
            <a:chExt cx="1567543" cy="1805675"/>
          </a:xfrm>
        </p:grpSpPr>
        <p:sp>
          <p:nvSpPr>
            <p:cNvPr id="53" name="Flowchart: Multidocument 52">
              <a:extLst>
                <a:ext uri="{FF2B5EF4-FFF2-40B4-BE49-F238E27FC236}">
                  <a16:creationId xmlns:a16="http://schemas.microsoft.com/office/drawing/2014/main" id="{C34E2817-B967-6D26-CD01-1D6DAAE15650}"/>
                </a:ext>
              </a:extLst>
            </p:cNvPr>
            <p:cNvSpPr/>
            <p:nvPr/>
          </p:nvSpPr>
          <p:spPr>
            <a:xfrm>
              <a:off x="3751399" y="4263854"/>
              <a:ext cx="1567543" cy="1266093"/>
            </a:xfrm>
            <a:prstGeom prst="flowChartMultidocument">
              <a:avLst/>
            </a:prstGeom>
            <a:solidFill>
              <a:schemeClr val="bg1">
                <a:lumMod val="50000"/>
                <a:alpha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u="sng" dirty="0" err="1">
                  <a:solidFill>
                    <a:schemeClr val="tx1"/>
                  </a:solidFill>
                </a:rPr>
                <a:t>Characterisation</a:t>
              </a:r>
              <a:r>
                <a:rPr lang="en-US" sz="1300" dirty="0">
                  <a:solidFill>
                    <a:schemeClr val="tx1"/>
                  </a:solidFill>
                </a:rPr>
                <a:t>:</a:t>
              </a:r>
              <a:br>
                <a:rPr lang="en-US" sz="1300" dirty="0">
                  <a:solidFill>
                    <a:schemeClr val="tx1"/>
                  </a:solidFill>
                </a:rPr>
              </a:br>
              <a:r>
                <a:rPr lang="en-US" sz="1300" dirty="0">
                  <a:solidFill>
                    <a:schemeClr val="tx1"/>
                  </a:solidFill>
                </a:rPr>
                <a:t>EDX, XRD, Resistance, Bandgap, …</a:t>
              </a:r>
            </a:p>
          </p:txBody>
        </p: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DC949F08-3575-0DC7-83C4-E2241457AFC9}"/>
                </a:ext>
              </a:extLst>
            </p:cNvPr>
            <p:cNvCxnSpPr>
              <a:cxnSpLocks/>
              <a:endCxn id="53" idx="0"/>
            </p:cNvCxnSpPr>
            <p:nvPr/>
          </p:nvCxnSpPr>
          <p:spPr>
            <a:xfrm>
              <a:off x="4639375" y="3724272"/>
              <a:ext cx="3637" cy="539582"/>
            </a:xfrm>
            <a:prstGeom prst="straightConnector1">
              <a:avLst/>
            </a:prstGeom>
            <a:noFill/>
            <a:ln w="63500" cap="flat" cmpd="sng" algn="ctr">
              <a:solidFill>
                <a:schemeClr val="bg1">
                  <a:lumMod val="50000"/>
                  <a:alpha val="50000"/>
                </a:schemeClr>
              </a:solidFill>
              <a:prstDash val="solid"/>
              <a:miter lim="800000"/>
              <a:tailEnd type="triangle"/>
            </a:ln>
            <a:effectLst/>
          </p:spPr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D69E55C-0812-919B-A12B-9D868C863A07}"/>
              </a:ext>
            </a:extLst>
          </p:cNvPr>
          <p:cNvGrpSpPr/>
          <p:nvPr/>
        </p:nvGrpSpPr>
        <p:grpSpPr>
          <a:xfrm>
            <a:off x="452480" y="2662813"/>
            <a:ext cx="2220385" cy="1132770"/>
            <a:chOff x="452480" y="2662813"/>
            <a:chExt cx="2220385" cy="1132770"/>
          </a:xfrm>
        </p:grpSpPr>
        <p:sp>
          <p:nvSpPr>
            <p:cNvPr id="4" name="Text Box 10">
              <a:extLst>
                <a:ext uri="{FF2B5EF4-FFF2-40B4-BE49-F238E27FC236}">
                  <a16:creationId xmlns:a16="http://schemas.microsoft.com/office/drawing/2014/main" id="{99C727D9-1DA9-5856-583C-4F3C23D240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2480" y="3210808"/>
              <a:ext cx="2220385" cy="584775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defRPr sz="2400">
                  <a:solidFill>
                    <a:schemeClr val="accent2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defRPr sz="2000">
                  <a:solidFill>
                    <a:schemeClr val="accent2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defRPr>
                  <a:solidFill>
                    <a:schemeClr val="accent2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defRPr sz="1600">
                  <a:solidFill>
                    <a:schemeClr val="accent2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defRPr sz="1400">
                  <a:solidFill>
                    <a:schemeClr val="accent2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ru-RU" sz="16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Calculation / Compu-</a:t>
              </a:r>
              <a:r>
                <a:rPr lang="en-US" altLang="ru-RU" sz="1600" b="1" dirty="0" err="1">
                  <a:solidFill>
                    <a:schemeClr val="tx1"/>
                  </a:solidFill>
                  <a:latin typeface="Arial" panose="020B0604020202020204" pitchFamily="34" charset="0"/>
                </a:rPr>
                <a:t>tational</a:t>
              </a:r>
              <a:r>
                <a:rPr lang="en-US" altLang="ru-RU" sz="16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 Composition</a:t>
              </a:r>
              <a:endParaRPr lang="ru-RU" altLang="ru-RU" sz="16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4E2B606D-7076-C3B1-70FF-3D56DD8D3EF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62673" y="2662813"/>
              <a:ext cx="1" cy="537947"/>
            </a:xfrm>
            <a:prstGeom prst="straightConnector1">
              <a:avLst/>
            </a:prstGeom>
            <a:noFill/>
            <a:ln w="63500" cap="flat" cmpd="sng" algn="ctr">
              <a:solidFill>
                <a:srgbClr val="FF0000">
                  <a:alpha val="50000"/>
                </a:srgbClr>
              </a:solidFill>
              <a:prstDash val="solid"/>
              <a:miter lim="800000"/>
              <a:tailEnd type="triangle"/>
            </a:ln>
            <a:effectLst/>
          </p:spPr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0BE3683-83AE-A939-B142-8311B441B438}"/>
              </a:ext>
            </a:extLst>
          </p:cNvPr>
          <p:cNvGrpSpPr/>
          <p:nvPr/>
        </p:nvGrpSpPr>
        <p:grpSpPr>
          <a:xfrm>
            <a:off x="2606138" y="2415660"/>
            <a:ext cx="3113547" cy="2299398"/>
            <a:chOff x="2606138" y="2415660"/>
            <a:chExt cx="3113547" cy="2299398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E989F477-9A98-7B4A-F6FA-1756407C0C0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06138" y="3737986"/>
              <a:ext cx="971079" cy="977072"/>
            </a:xfrm>
            <a:prstGeom prst="straightConnector1">
              <a:avLst/>
            </a:prstGeom>
            <a:noFill/>
            <a:ln w="63500" cap="flat" cmpd="sng" algn="ctr">
              <a:solidFill>
                <a:srgbClr val="0070C0">
                  <a:alpha val="50000"/>
                </a:srgbClr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6" name="Text Box 10">
              <a:extLst>
                <a:ext uri="{FF2B5EF4-FFF2-40B4-BE49-F238E27FC236}">
                  <a16:creationId xmlns:a16="http://schemas.microsoft.com/office/drawing/2014/main" id="{99448755-4E5C-17E1-9E5D-74A835440C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9097" y="3262730"/>
              <a:ext cx="2160588" cy="461665"/>
            </a:xfrm>
            <a:prstGeom prst="rect">
              <a:avLst/>
            </a:prstGeom>
            <a:solidFill>
              <a:srgbClr val="0070C0">
                <a:alpha val="30196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2400">
                  <a:solidFill>
                    <a:schemeClr val="accent2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defRPr sz="2000">
                  <a:solidFill>
                    <a:schemeClr val="accent2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defRPr>
                  <a:solidFill>
                    <a:schemeClr val="accent2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defRPr sz="1600">
                  <a:solidFill>
                    <a:schemeClr val="accent2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defRPr sz="1400">
                  <a:solidFill>
                    <a:schemeClr val="accent2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ru-RU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Sample</a:t>
              </a:r>
              <a:endParaRPr lang="ru-RU" altLang="ru-RU" sz="12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24DFCDEE-BE65-8405-36EA-9C0726137A44}"/>
                </a:ext>
              </a:extLst>
            </p:cNvPr>
            <p:cNvCxnSpPr>
              <a:cxnSpLocks/>
            </p:cNvCxnSpPr>
            <p:nvPr/>
          </p:nvCxnSpPr>
          <p:spPr>
            <a:xfrm>
              <a:off x="2658055" y="2415660"/>
              <a:ext cx="919162" cy="870150"/>
            </a:xfrm>
            <a:prstGeom prst="straightConnector1">
              <a:avLst/>
            </a:prstGeom>
            <a:noFill/>
            <a:ln w="63500" cap="flat" cmpd="sng" algn="ctr">
              <a:solidFill>
                <a:srgbClr val="0070C0">
                  <a:alpha val="50000"/>
                </a:srgbClr>
              </a:solidFill>
              <a:prstDash val="solid"/>
              <a:miter lim="800000"/>
              <a:tailEnd type="triangle"/>
            </a:ln>
            <a:effectLst/>
          </p:spPr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01923C3-6BD7-3050-F9B1-101D9026BE2D}"/>
              </a:ext>
            </a:extLst>
          </p:cNvPr>
          <p:cNvGrpSpPr/>
          <p:nvPr/>
        </p:nvGrpSpPr>
        <p:grpSpPr>
          <a:xfrm>
            <a:off x="5729240" y="3187723"/>
            <a:ext cx="3438705" cy="1200329"/>
            <a:chOff x="5729240" y="3187723"/>
            <a:chExt cx="3438705" cy="1200329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E0F2A870-E5CF-0F50-3540-2633688DC36F}"/>
                </a:ext>
              </a:extLst>
            </p:cNvPr>
            <p:cNvSpPr txBox="1"/>
            <p:nvPr/>
          </p:nvSpPr>
          <p:spPr>
            <a:xfrm>
              <a:off x="5787854" y="3187723"/>
              <a:ext cx="1215850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685800"/>
              <a:r>
                <a:rPr lang="en-US" sz="1600" b="1" dirty="0">
                  <a:solidFill>
                    <a:prstClr val="black"/>
                  </a:solidFill>
                </a:rPr>
                <a:t>Treatment</a:t>
              </a:r>
              <a:r>
                <a:rPr lang="en-US" sz="1600" dirty="0">
                  <a:solidFill>
                    <a:prstClr val="black"/>
                  </a:solidFill>
                </a:rPr>
                <a:t>:</a:t>
              </a:r>
            </a:p>
            <a:p>
              <a:pPr defTabSz="685800"/>
              <a:endParaRPr lang="en-US" sz="800" dirty="0">
                <a:solidFill>
                  <a:prstClr val="black"/>
                </a:solidFill>
              </a:endParaRPr>
            </a:p>
            <a:p>
              <a:pPr defTabSz="685800"/>
              <a:r>
                <a:rPr lang="en-US" sz="1600" dirty="0">
                  <a:solidFill>
                    <a:prstClr val="black"/>
                  </a:solidFill>
                </a:rPr>
                <a:t>annealing,</a:t>
              </a:r>
            </a:p>
            <a:p>
              <a:pPr defTabSz="685800"/>
              <a:r>
                <a:rPr lang="en-US" sz="1600" dirty="0">
                  <a:solidFill>
                    <a:prstClr val="black"/>
                  </a:solidFill>
                </a:rPr>
                <a:t>oxidation,</a:t>
              </a:r>
            </a:p>
            <a:p>
              <a:pPr defTabSz="685800"/>
              <a:r>
                <a:rPr lang="en-US" sz="1600" dirty="0">
                  <a:solidFill>
                    <a:prstClr val="black"/>
                  </a:solidFill>
                </a:rPr>
                <a:t>polishing, …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AF06ED51-FFA6-05B7-9AEA-B368F7EB65F9}"/>
                </a:ext>
              </a:extLst>
            </p:cNvPr>
            <p:cNvCxnSpPr>
              <a:cxnSpLocks/>
            </p:cNvCxnSpPr>
            <p:nvPr/>
          </p:nvCxnSpPr>
          <p:spPr>
            <a:xfrm>
              <a:off x="5729240" y="3528643"/>
              <a:ext cx="1274466" cy="0"/>
            </a:xfrm>
            <a:prstGeom prst="straightConnector1">
              <a:avLst/>
            </a:prstGeom>
            <a:noFill/>
            <a:ln w="63500" cap="flat" cmpd="sng" algn="ctr">
              <a:solidFill>
                <a:schemeClr val="accent6">
                  <a:alpha val="60000"/>
                </a:schemeClr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36" name="Text Box 10">
              <a:extLst>
                <a:ext uri="{FF2B5EF4-FFF2-40B4-BE49-F238E27FC236}">
                  <a16:creationId xmlns:a16="http://schemas.microsoft.com/office/drawing/2014/main" id="{62468020-2B72-B7D1-2F4D-6C64B40FF9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07357" y="3264405"/>
              <a:ext cx="2160588" cy="461665"/>
            </a:xfrm>
            <a:prstGeom prst="rect">
              <a:avLst/>
            </a:prstGeom>
            <a:solidFill>
              <a:srgbClr val="0070C0">
                <a:alpha val="30196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2400">
                  <a:solidFill>
                    <a:schemeClr val="accent2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defRPr sz="2000">
                  <a:solidFill>
                    <a:schemeClr val="accent2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defRPr>
                  <a:solidFill>
                    <a:schemeClr val="accent2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defRPr sz="1600">
                  <a:solidFill>
                    <a:schemeClr val="accent2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defRPr sz="1400">
                  <a:solidFill>
                    <a:schemeClr val="accent2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ru-RU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Sample_2</a:t>
              </a:r>
              <a:endParaRPr lang="ru-RU" altLang="ru-RU" sz="12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F85A91A-A5DC-6430-50BB-4323E8510286}"/>
              </a:ext>
            </a:extLst>
          </p:cNvPr>
          <p:cNvGrpSpPr/>
          <p:nvPr/>
        </p:nvGrpSpPr>
        <p:grpSpPr>
          <a:xfrm>
            <a:off x="7159471" y="3725952"/>
            <a:ext cx="1567543" cy="1805675"/>
            <a:chOff x="7159471" y="3725952"/>
            <a:chExt cx="1567543" cy="1805675"/>
          </a:xfrm>
        </p:grpSpPr>
        <p:sp>
          <p:nvSpPr>
            <p:cNvPr id="39" name="Flowchart: Multidocument 38">
              <a:extLst>
                <a:ext uri="{FF2B5EF4-FFF2-40B4-BE49-F238E27FC236}">
                  <a16:creationId xmlns:a16="http://schemas.microsoft.com/office/drawing/2014/main" id="{A49D7880-4085-87E2-333C-085D6BC51AD9}"/>
                </a:ext>
              </a:extLst>
            </p:cNvPr>
            <p:cNvSpPr/>
            <p:nvPr/>
          </p:nvSpPr>
          <p:spPr>
            <a:xfrm>
              <a:off x="7159471" y="4265534"/>
              <a:ext cx="1567543" cy="1266093"/>
            </a:xfrm>
            <a:prstGeom prst="flowChartMultidocument">
              <a:avLst/>
            </a:prstGeom>
            <a:solidFill>
              <a:schemeClr val="bg1">
                <a:lumMod val="50000"/>
                <a:alpha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u="sng" dirty="0" err="1">
                  <a:solidFill>
                    <a:schemeClr val="tx1"/>
                  </a:solidFill>
                </a:rPr>
                <a:t>Characterisation</a:t>
              </a:r>
              <a:r>
                <a:rPr lang="en-US" sz="1300" dirty="0">
                  <a:solidFill>
                    <a:schemeClr val="tx1"/>
                  </a:solidFill>
                </a:rPr>
                <a:t>:</a:t>
              </a:r>
              <a:br>
                <a:rPr lang="en-US" sz="1300" dirty="0">
                  <a:solidFill>
                    <a:schemeClr val="tx1"/>
                  </a:solidFill>
                </a:rPr>
              </a:br>
              <a:r>
                <a:rPr lang="en-US" sz="1300" dirty="0">
                  <a:solidFill>
                    <a:schemeClr val="tx1"/>
                  </a:solidFill>
                </a:rPr>
                <a:t>EDX, XRD, Resistance, Bandgap, …</a:t>
              </a:r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A8DC7752-BB29-DF39-79EF-3632CB9C3707}"/>
                </a:ext>
              </a:extLst>
            </p:cNvPr>
            <p:cNvCxnSpPr>
              <a:cxnSpLocks/>
              <a:endCxn id="39" idx="0"/>
            </p:cNvCxnSpPr>
            <p:nvPr/>
          </p:nvCxnSpPr>
          <p:spPr>
            <a:xfrm>
              <a:off x="8047447" y="3725952"/>
              <a:ext cx="3637" cy="539582"/>
            </a:xfrm>
            <a:prstGeom prst="straightConnector1">
              <a:avLst/>
            </a:prstGeom>
            <a:noFill/>
            <a:ln w="63500" cap="flat" cmpd="sng" algn="ctr">
              <a:solidFill>
                <a:schemeClr val="bg1">
                  <a:lumMod val="50000"/>
                  <a:alpha val="50000"/>
                </a:schemeClr>
              </a:solidFill>
              <a:prstDash val="solid"/>
              <a:miter lim="800000"/>
              <a:tailEnd type="triangle"/>
            </a:ln>
            <a:effectLst/>
          </p:spPr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E5211D4-F516-E066-D4C0-09455A822294}"/>
              </a:ext>
            </a:extLst>
          </p:cNvPr>
          <p:cNvGrpSpPr/>
          <p:nvPr/>
        </p:nvGrpSpPr>
        <p:grpSpPr>
          <a:xfrm>
            <a:off x="72017" y="3799952"/>
            <a:ext cx="2520938" cy="1295663"/>
            <a:chOff x="72017" y="3799952"/>
            <a:chExt cx="2520938" cy="1295663"/>
          </a:xfrm>
        </p:grpSpPr>
        <p:sp>
          <p:nvSpPr>
            <p:cNvPr id="27" name="Text Box 10">
              <a:extLst>
                <a:ext uri="{FF2B5EF4-FFF2-40B4-BE49-F238E27FC236}">
                  <a16:creationId xmlns:a16="http://schemas.microsoft.com/office/drawing/2014/main" id="{C3C051E9-09AF-1744-672B-F151D381D4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367" y="4326174"/>
              <a:ext cx="2160588" cy="769441"/>
            </a:xfrm>
            <a:prstGeom prst="rect">
              <a:avLst/>
            </a:prstGeom>
            <a:solidFill>
              <a:srgbClr val="FFC000">
                <a:alpha val="40000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defRPr sz="2400">
                  <a:solidFill>
                    <a:schemeClr val="accent2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defRPr sz="2000">
                  <a:solidFill>
                    <a:schemeClr val="accent2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defRPr>
                  <a:solidFill>
                    <a:schemeClr val="accent2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defRPr sz="1600">
                  <a:solidFill>
                    <a:schemeClr val="accent2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defRPr sz="1400">
                  <a:solidFill>
                    <a:schemeClr val="accent2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ru-RU" sz="22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Request for Synthesis</a:t>
              </a:r>
              <a:endParaRPr lang="ru-RU" altLang="ru-RU" sz="2200" b="1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BA3D8817-09BE-B089-0E6C-E70A93DD7C3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54299" y="3799952"/>
              <a:ext cx="1" cy="537947"/>
            </a:xfrm>
            <a:prstGeom prst="straightConnector1">
              <a:avLst/>
            </a:prstGeom>
            <a:noFill/>
            <a:ln w="63500" cap="flat" cmpd="sng" algn="ctr">
              <a:solidFill>
                <a:srgbClr val="FF0000">
                  <a:alpha val="50000"/>
                </a:srgbClr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1FD193F0-0CE9-6EE5-994A-8C1F7B354DE3}"/>
                </a:ext>
              </a:extLst>
            </p:cNvPr>
            <p:cNvCxnSpPr>
              <a:cxnSpLocks/>
            </p:cNvCxnSpPr>
            <p:nvPr/>
          </p:nvCxnSpPr>
          <p:spPr>
            <a:xfrm>
              <a:off x="72017" y="4721411"/>
              <a:ext cx="378639" cy="0"/>
            </a:xfrm>
            <a:prstGeom prst="straightConnector1">
              <a:avLst/>
            </a:prstGeom>
            <a:noFill/>
            <a:ln w="63500" cap="flat" cmpd="sng" algn="ctr">
              <a:solidFill>
                <a:srgbClr val="4C0B07">
                  <a:alpha val="50000"/>
                </a:srgbClr>
              </a:solidFill>
              <a:prstDash val="solid"/>
              <a:miter lim="800000"/>
              <a:tailEnd type="triangle"/>
            </a:ln>
            <a:effectLst/>
          </p:spPr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02CE27E-1939-E0D3-CFBB-D4613FE954B5}"/>
              </a:ext>
            </a:extLst>
          </p:cNvPr>
          <p:cNvGrpSpPr/>
          <p:nvPr/>
        </p:nvGrpSpPr>
        <p:grpSpPr>
          <a:xfrm>
            <a:off x="100484" y="2194248"/>
            <a:ext cx="2551087" cy="461665"/>
            <a:chOff x="100484" y="2194248"/>
            <a:chExt cx="2551087" cy="461665"/>
          </a:xfrm>
        </p:grpSpPr>
        <p:sp>
          <p:nvSpPr>
            <p:cNvPr id="2" name="Text Box 10">
              <a:extLst>
                <a:ext uri="{FF2B5EF4-FFF2-40B4-BE49-F238E27FC236}">
                  <a16:creationId xmlns:a16="http://schemas.microsoft.com/office/drawing/2014/main" id="{B11A2F9E-5C88-5224-E5C4-59716E3255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0983" y="2194248"/>
              <a:ext cx="2160588" cy="461665"/>
            </a:xfrm>
            <a:prstGeom prst="rect">
              <a:avLst/>
            </a:prstGeom>
            <a:solidFill>
              <a:srgbClr val="FFFF00">
                <a:alpha val="40000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defRPr sz="2400">
                  <a:solidFill>
                    <a:schemeClr val="accent2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defRPr sz="2000">
                  <a:solidFill>
                    <a:schemeClr val="accent2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defRPr>
                  <a:solidFill>
                    <a:schemeClr val="accent2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defRPr sz="1600">
                  <a:solidFill>
                    <a:schemeClr val="accent2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defRPr sz="1400">
                  <a:solidFill>
                    <a:schemeClr val="accent2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ru-RU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Idea or Plan</a:t>
              </a:r>
              <a:endParaRPr lang="ru-RU" altLang="ru-RU" b="1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048E80F5-F43A-8D0D-1D12-B308ECB50956}"/>
                </a:ext>
              </a:extLst>
            </p:cNvPr>
            <p:cNvCxnSpPr>
              <a:cxnSpLocks/>
            </p:cNvCxnSpPr>
            <p:nvPr/>
          </p:nvCxnSpPr>
          <p:spPr>
            <a:xfrm>
              <a:off x="100484" y="2422014"/>
              <a:ext cx="412137" cy="0"/>
            </a:xfrm>
            <a:prstGeom prst="straightConnector1">
              <a:avLst/>
            </a:prstGeom>
            <a:noFill/>
            <a:ln w="63500" cap="flat" cmpd="sng" algn="ctr">
              <a:solidFill>
                <a:srgbClr val="4C0B07">
                  <a:alpha val="50000"/>
                </a:srgbClr>
              </a:solidFill>
              <a:prstDash val="solid"/>
              <a:miter lim="800000"/>
              <a:tailEnd type="triangle"/>
            </a:ln>
            <a:effectLst/>
          </p:spPr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15915E2-9ECB-61BD-6116-9D0EA8C65307}"/>
              </a:ext>
            </a:extLst>
          </p:cNvPr>
          <p:cNvGrpSpPr/>
          <p:nvPr/>
        </p:nvGrpSpPr>
        <p:grpSpPr>
          <a:xfrm>
            <a:off x="9177499" y="3261048"/>
            <a:ext cx="2921194" cy="461665"/>
            <a:chOff x="9177499" y="3261048"/>
            <a:chExt cx="2921194" cy="461665"/>
          </a:xfrm>
        </p:grpSpPr>
        <p:sp>
          <p:nvSpPr>
            <p:cNvPr id="51" name="Text Box 10">
              <a:extLst>
                <a:ext uri="{FF2B5EF4-FFF2-40B4-BE49-F238E27FC236}">
                  <a16:creationId xmlns:a16="http://schemas.microsoft.com/office/drawing/2014/main" id="{97FC09D8-7C9D-A82C-F1E4-A627798E08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38105" y="3261048"/>
              <a:ext cx="2160588" cy="461665"/>
            </a:xfrm>
            <a:prstGeom prst="rect">
              <a:avLst/>
            </a:prstGeom>
            <a:solidFill>
              <a:srgbClr val="92D050">
                <a:alpha val="50000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defRPr sz="2400">
                  <a:solidFill>
                    <a:schemeClr val="accent2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defRPr sz="2000">
                  <a:solidFill>
                    <a:schemeClr val="accent2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defRPr>
                  <a:solidFill>
                    <a:schemeClr val="accent2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defRPr sz="1600">
                  <a:solidFill>
                    <a:schemeClr val="accent2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defRPr sz="1400">
                  <a:solidFill>
                    <a:schemeClr val="accent2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ru-RU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Report</a:t>
              </a:r>
              <a:endParaRPr lang="ru-RU" altLang="ru-RU" b="1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0EB6456E-0E92-5764-D492-677045C335DF}"/>
                </a:ext>
              </a:extLst>
            </p:cNvPr>
            <p:cNvCxnSpPr>
              <a:cxnSpLocks/>
            </p:cNvCxnSpPr>
            <p:nvPr/>
          </p:nvCxnSpPr>
          <p:spPr>
            <a:xfrm>
              <a:off x="9177499" y="3490124"/>
              <a:ext cx="780702" cy="1757"/>
            </a:xfrm>
            <a:prstGeom prst="straightConnector1">
              <a:avLst/>
            </a:prstGeom>
            <a:noFill/>
            <a:ln w="63500" cap="flat" cmpd="sng" algn="ctr">
              <a:solidFill>
                <a:srgbClr val="0070C0">
                  <a:alpha val="60000"/>
                </a:srgbClr>
              </a:solidFill>
              <a:prstDash val="solid"/>
              <a:miter lim="800000"/>
              <a:tailEnd type="triangle"/>
            </a:ln>
            <a:effectLst/>
          </p:spPr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07A0124-4309-CAE6-EA5F-D96F0780AF93}"/>
              </a:ext>
            </a:extLst>
          </p:cNvPr>
          <p:cNvGrpSpPr/>
          <p:nvPr/>
        </p:nvGrpSpPr>
        <p:grpSpPr>
          <a:xfrm>
            <a:off x="80387" y="2404905"/>
            <a:ext cx="10929412" cy="3804975"/>
            <a:chOff x="80387" y="2404905"/>
            <a:chExt cx="10929412" cy="3804975"/>
          </a:xfrm>
        </p:grpSpPr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1939115D-3370-C060-D803-A73ED60E252B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799" y="3729613"/>
              <a:ext cx="0" cy="2480267"/>
            </a:xfrm>
            <a:prstGeom prst="straightConnector1">
              <a:avLst/>
            </a:prstGeom>
            <a:noFill/>
            <a:ln w="63500" cap="flat" cmpd="sng" algn="ctr">
              <a:solidFill>
                <a:schemeClr val="bg1">
                  <a:lumMod val="50000"/>
                  <a:alpha val="50000"/>
                </a:schemeClr>
              </a:solidFill>
              <a:prstDash val="sysDash"/>
              <a:miter lim="800000"/>
              <a:tailEnd type="none"/>
            </a:ln>
            <a:effectLst/>
          </p:spPr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B38C1C4B-A193-84C8-D7F9-B38E40639DA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387" y="6179735"/>
              <a:ext cx="10902461" cy="0"/>
            </a:xfrm>
            <a:prstGeom prst="straightConnector1">
              <a:avLst/>
            </a:prstGeom>
            <a:noFill/>
            <a:ln w="63500" cap="flat" cmpd="sng" algn="ctr">
              <a:solidFill>
                <a:schemeClr val="bg1">
                  <a:lumMod val="50000"/>
                  <a:alpha val="50000"/>
                </a:schemeClr>
              </a:solidFill>
              <a:prstDash val="dash"/>
              <a:miter lim="800000"/>
              <a:tailEnd type="none"/>
            </a:ln>
            <a:effectLst/>
          </p:spPr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E34E8AA0-4283-F9A3-CB6B-300E0E0D296F}"/>
                </a:ext>
              </a:extLst>
            </p:cNvPr>
            <p:cNvCxnSpPr>
              <a:cxnSpLocks/>
            </p:cNvCxnSpPr>
            <p:nvPr/>
          </p:nvCxnSpPr>
          <p:spPr>
            <a:xfrm>
              <a:off x="109011" y="2404905"/>
              <a:ext cx="0" cy="3774830"/>
            </a:xfrm>
            <a:prstGeom prst="straightConnector1">
              <a:avLst/>
            </a:prstGeom>
            <a:noFill/>
            <a:ln w="63500" cap="flat" cmpd="sng" algn="ctr">
              <a:solidFill>
                <a:schemeClr val="bg1">
                  <a:lumMod val="50000"/>
                  <a:alpha val="50000"/>
                </a:schemeClr>
              </a:solidFill>
              <a:prstDash val="sysDash"/>
              <a:miter lim="800000"/>
              <a:tailEnd type="none"/>
            </a:ln>
            <a:effectLst/>
          </p:spPr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DC3F917-11A3-6F78-B6C2-D6BE53D13BC5}"/>
              </a:ext>
            </a:extLst>
          </p:cNvPr>
          <p:cNvGrpSpPr/>
          <p:nvPr/>
        </p:nvGrpSpPr>
        <p:grpSpPr>
          <a:xfrm>
            <a:off x="2647745" y="1930513"/>
            <a:ext cx="5338183" cy="523220"/>
            <a:chOff x="2647745" y="1930513"/>
            <a:chExt cx="5338183" cy="523220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5FD105E9-F178-8989-7DFE-999039C076A1}"/>
                </a:ext>
              </a:extLst>
            </p:cNvPr>
            <p:cNvCxnSpPr>
              <a:cxnSpLocks/>
            </p:cNvCxnSpPr>
            <p:nvPr/>
          </p:nvCxnSpPr>
          <p:spPr>
            <a:xfrm>
              <a:off x="2647745" y="2195561"/>
              <a:ext cx="849081" cy="0"/>
            </a:xfrm>
            <a:prstGeom prst="straightConnector1">
              <a:avLst/>
            </a:prstGeom>
            <a:noFill/>
            <a:ln w="63500" cap="flat" cmpd="dbl" algn="ctr">
              <a:solidFill>
                <a:schemeClr val="bg1">
                  <a:lumMod val="50000"/>
                  <a:alpha val="60000"/>
                </a:schemeClr>
              </a:solidFill>
              <a:prstDash val="sysDot"/>
              <a:miter lim="800000"/>
              <a:tailEnd type="triangle"/>
            </a:ln>
            <a:effectLst/>
          </p:spPr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1291A6D-D135-A13C-088D-AA3B443FFC92}"/>
                </a:ext>
              </a:extLst>
            </p:cNvPr>
            <p:cNvSpPr txBox="1"/>
            <p:nvPr/>
          </p:nvSpPr>
          <p:spPr>
            <a:xfrm>
              <a:off x="3506876" y="1930513"/>
              <a:ext cx="447905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 eaLnBrk="1" hangingPunct="1"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ru-RU" sz="14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Defines characterizations</a:t>
              </a:r>
            </a:p>
            <a:p>
              <a:pPr marL="285750" indent="-285750" eaLnBrk="1" hangingPunct="1"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ru-RU" sz="1400" b="1" dirty="0">
                  <a:latin typeface="Arial" panose="020B0604020202020204" pitchFamily="34" charset="0"/>
                </a:rPr>
                <a:t>Provides report on samples &amp; measurements</a:t>
              </a:r>
              <a:endParaRPr lang="ru-RU" altLang="ru-RU" sz="14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7A82772-96EB-4A68-E3B0-97A01B90AC2C}"/>
              </a:ext>
            </a:extLst>
          </p:cNvPr>
          <p:cNvSpPr txBox="1"/>
          <p:nvPr/>
        </p:nvSpPr>
        <p:spPr>
          <a:xfrm>
            <a:off x="3938153" y="238991"/>
            <a:ext cx="10183091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/>
            <a:r>
              <a:rPr lang="en-US" sz="2800" u="sng" dirty="0"/>
              <a:t>Please, no more samples without a parent</a:t>
            </a:r>
            <a:r>
              <a:rPr lang="en-US" sz="2800" dirty="0"/>
              <a:t>:</a:t>
            </a:r>
          </a:p>
          <a:p>
            <a:pPr marL="457200" lvl="3" indent="-457200">
              <a:buFont typeface="Arial" panose="020B0604020202020204" pitchFamily="34" charset="0"/>
              <a:buChar char="•"/>
            </a:pPr>
            <a:r>
              <a:rPr lang="en-US" sz="2400" dirty="0"/>
              <a:t>Root: “Idea or experiment plan” OR  “Request for synthesis”!</a:t>
            </a:r>
          </a:p>
          <a:p>
            <a:pPr marL="457200" lvl="3" indent="-457200">
              <a:buFont typeface="Arial" panose="020B0604020202020204" pitchFamily="34" charset="0"/>
              <a:buChar char="•"/>
            </a:pPr>
            <a:r>
              <a:rPr lang="en-US" sz="2400" dirty="0"/>
              <a:t>Samples with characterizations</a:t>
            </a:r>
          </a:p>
          <a:p>
            <a:pPr marL="457200" lvl="3" indent="-457200">
              <a:buFont typeface="Arial" panose="020B0604020202020204" pitchFamily="34" charset="0"/>
              <a:buChar char="•"/>
            </a:pPr>
            <a:r>
              <a:rPr lang="en-US" sz="2400" dirty="0"/>
              <a:t>Report as an “Idea or Experiment Plan” finalizer</a:t>
            </a:r>
          </a:p>
          <a:p>
            <a:pPr lvl="3"/>
            <a:endParaRPr lang="de-DE" sz="3200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100DF71F-4ADF-3B9E-3475-EBDBF74DB7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71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23B201B8-24F4-4B45-84DE-D68A9557A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3024586-7254-2795-BB8B-CA3B8E2556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783822-08D7-C286-B58E-77398B2FAE25}"/>
              </a:ext>
            </a:extLst>
          </p:cNvPr>
          <p:cNvSpPr txBox="1"/>
          <p:nvPr/>
        </p:nvSpPr>
        <p:spPr>
          <a:xfrm>
            <a:off x="0" y="1144764"/>
            <a:ext cx="1178671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200" dirty="0"/>
              <a:t>External Apps for Data </a:t>
            </a:r>
            <a:r>
              <a:rPr lang="en-US" sz="3200" dirty="0" err="1"/>
              <a:t>Visualisation</a:t>
            </a:r>
            <a:r>
              <a:rPr lang="en-US" sz="3200" dirty="0"/>
              <a:t> / Processing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3200" dirty="0"/>
              <a:t>Tafel analysis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200" dirty="0"/>
              <a:t>XRD: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3200" dirty="0"/>
              <a:t>XRD Phase Overview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3200" dirty="0"/>
              <a:t>Phase or Crystal Structure (</a:t>
            </a:r>
            <a:r>
              <a:rPr lang="en-US" sz="3200" dirty="0" err="1"/>
              <a:t>cif</a:t>
            </a:r>
            <a:r>
              <a:rPr lang="en-US" sz="3200" dirty="0"/>
              <a:t>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200" dirty="0"/>
              <a:t>XPS: Volume vs. Surface Composition</a:t>
            </a:r>
          </a:p>
        </p:txBody>
      </p:sp>
    </p:spTree>
    <p:extLst>
      <p:ext uri="{BB962C8B-B14F-4D97-AF65-F5344CB8AC3E}">
        <p14:creationId xmlns:p14="http://schemas.microsoft.com/office/powerpoint/2010/main" val="2089115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Catalyst Benchmark: Differential Tafel Analysis</a:t>
            </a:r>
            <a:endParaRPr lang="en-US" sz="1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18025F-586B-D0E3-CE4E-3A42CB598F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64282" y="6362393"/>
            <a:ext cx="6858000" cy="485999"/>
          </a:xfrm>
        </p:spPr>
        <p:txBody>
          <a:bodyPr>
            <a:noAutofit/>
          </a:bodyPr>
          <a:lstStyle/>
          <a:p>
            <a:pPr algn="l">
              <a:buNone/>
            </a:pPr>
            <a:r>
              <a:rPr lang="en-US" sz="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Manuel </a:t>
            </a:r>
            <a:r>
              <a:rPr lang="en-US" sz="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Corva</a:t>
            </a:r>
            <a:r>
              <a:rPr lang="en-US" sz="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, Niclas Blanc, Christoph J. </a:t>
            </a:r>
            <a:r>
              <a:rPr lang="en-US" sz="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Bondue</a:t>
            </a:r>
            <a:r>
              <a:rPr lang="en-US" sz="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, and Kristina </a:t>
            </a:r>
            <a:r>
              <a:rPr lang="en-US" sz="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Tschulik</a:t>
            </a:r>
            <a:endParaRPr lang="en-US" sz="800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>
              <a:buNone/>
            </a:pPr>
            <a:r>
              <a:rPr lang="en-US" sz="8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Differential Tafel Analysis: A Quick and Robust Tool to Inspect and Benchmark Charge Transfer in Electrocatalysis</a:t>
            </a:r>
          </a:p>
          <a:p>
            <a:pPr algn="l">
              <a:buNone/>
            </a:pPr>
            <a:r>
              <a:rPr lang="en-US" sz="800" b="0" i="1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ACS Catalysis</a:t>
            </a:r>
            <a:r>
              <a:rPr lang="en-US" sz="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US" sz="8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2022</a:t>
            </a:r>
            <a:r>
              <a:rPr lang="en-US" sz="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US" sz="800" b="0" i="1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12</a:t>
            </a:r>
            <a:r>
              <a:rPr lang="en-US" sz="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 (21), 13805-13812. DOI: 10.1021/acscatal.2c03581</a:t>
            </a:r>
            <a:endParaRPr lang="en-US" sz="800" dirty="0">
              <a:solidFill>
                <a:prstClr val="black"/>
              </a:solidFill>
              <a:hlinkClick r:id="rId3"/>
            </a:endParaRPr>
          </a:p>
          <a:p>
            <a:pPr indent="0" defTabSz="914377">
              <a:buNone/>
            </a:pPr>
            <a:r>
              <a:rPr lang="en-US" sz="800" dirty="0">
                <a:solidFill>
                  <a:prstClr val="black"/>
                </a:solidFill>
                <a:hlinkClick r:id="rId3"/>
              </a:rPr>
              <a:t>https://pubs.acs.org/doi/10.1021/acscatal.2c03581</a:t>
            </a:r>
            <a:endParaRPr lang="en-US" sz="800" dirty="0">
              <a:solidFill>
                <a:prstClr val="black"/>
              </a:solidFill>
            </a:endParaRPr>
          </a:p>
          <a:p>
            <a:pPr indent="0" defTabSz="914377">
              <a:buNone/>
            </a:pPr>
            <a:endParaRPr lang="en-US" sz="800" dirty="0"/>
          </a:p>
          <a:p>
            <a:pPr indent="0" defTabSz="914377">
              <a:buNone/>
            </a:pPr>
            <a:endParaRPr lang="en-US" sz="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BDD3BD4-3F17-1DFE-1B84-33326356B5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580" y="987866"/>
            <a:ext cx="3165763" cy="520684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C040F5B-C3E9-D0DE-93CD-7E5F298B12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3054" y="116217"/>
            <a:ext cx="3307773" cy="619433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83E7BE0-C212-1FD0-7C89-BD4E484186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2709" y="1153691"/>
            <a:ext cx="3236336" cy="504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672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43F754-A08C-DEF8-4903-AB5D6BCE8C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839F17-8364-03B2-C664-9387CB04F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 Data: diverse </a:t>
            </a:r>
            <a:r>
              <a:rPr lang="en-US" dirty="0" err="1"/>
              <a:t>csv&amp;txt</a:t>
            </a:r>
            <a:r>
              <a:rPr lang="en-US" dirty="0"/>
              <a:t> formats (different </a:t>
            </a:r>
            <a:r>
              <a:rPr lang="en-US" dirty="0" err="1"/>
              <a:t>potentiostats</a:t>
            </a:r>
            <a:r>
              <a:rPr lang="en-US" dirty="0"/>
              <a:t>)</a:t>
            </a:r>
            <a:endParaRPr lang="en-US" sz="1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1FB51F-24CC-46BF-18CB-104BC3E49A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83627" y="6362393"/>
            <a:ext cx="7938655" cy="485999"/>
          </a:xfrm>
        </p:spPr>
        <p:txBody>
          <a:bodyPr>
            <a:noAutofit/>
          </a:bodyPr>
          <a:lstStyle/>
          <a:p>
            <a:pPr indent="0" defTabSz="914377">
              <a:buNone/>
            </a:pPr>
            <a:r>
              <a:rPr lang="en-US" sz="1400" dirty="0">
                <a:hlinkClick r:id="rId3"/>
              </a:rPr>
              <a:t>https://en.wikipedia.org/wiki/Potentiostat</a:t>
            </a:r>
            <a:endParaRPr lang="en-US" sz="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5F279B-7A2D-83C9-4E6C-5AFA42D56C14}"/>
              </a:ext>
            </a:extLst>
          </p:cNvPr>
          <p:cNvSpPr txBox="1"/>
          <p:nvPr/>
        </p:nvSpPr>
        <p:spPr>
          <a:xfrm>
            <a:off x="179242" y="786486"/>
            <a:ext cx="5535757" cy="470898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200" dirty="0"/>
              <a:t>File............: lsv_lsv1_case_a_19_07_2023_12_19_42_0001 - JUL,19.2023</a:t>
            </a:r>
          </a:p>
          <a:p>
            <a:endParaRPr lang="en-US" sz="1200" dirty="0"/>
          </a:p>
          <a:p>
            <a:r>
              <a:rPr lang="en-US" sz="1200" dirty="0"/>
              <a:t>System..........: </a:t>
            </a:r>
          </a:p>
          <a:p>
            <a:r>
              <a:rPr lang="en-US" sz="1200" dirty="0"/>
              <a:t>Temperature.....: 49.2+-0.0C</a:t>
            </a:r>
          </a:p>
          <a:p>
            <a:r>
              <a:rPr lang="en-US" sz="1200" dirty="0"/>
              <a:t>Time............: 12:19:42-12:22:50</a:t>
            </a:r>
          </a:p>
          <a:p>
            <a:r>
              <a:rPr lang="en-US" sz="1200" dirty="0"/>
              <a:t>Scan mode.......:  5mV/s</a:t>
            </a:r>
          </a:p>
          <a:p>
            <a:r>
              <a:rPr lang="en-US" sz="1200" dirty="0"/>
              <a:t>Comment.........: </a:t>
            </a:r>
          </a:p>
          <a:p>
            <a:r>
              <a:rPr lang="en-US" sz="1200" dirty="0"/>
              <a:t>                   </a:t>
            </a:r>
          </a:p>
          <a:p>
            <a:r>
              <a:rPr lang="en-US" sz="1200" dirty="0" err="1"/>
              <a:t>Electr.area</a:t>
            </a:r>
            <a:r>
              <a:rPr lang="en-US" sz="1200" dirty="0"/>
              <a:t>/</a:t>
            </a:r>
            <a:r>
              <a:rPr lang="en-US" sz="1200" dirty="0" err="1"/>
              <a:t>sqcm</a:t>
            </a:r>
            <a:r>
              <a:rPr lang="en-US" sz="1200" dirty="0"/>
              <a:t>: </a:t>
            </a:r>
          </a:p>
          <a:p>
            <a:r>
              <a:rPr lang="en-US" sz="1200" dirty="0"/>
              <a:t>Reference.......:  0.4500929,  0.3194414 PO,PF,Imi-4.0e-01  ,Ima 4.0e-01  , -2, 11272</a:t>
            </a:r>
          </a:p>
          <a:p>
            <a:endParaRPr lang="en-US" sz="1200" dirty="0"/>
          </a:p>
          <a:p>
            <a:r>
              <a:rPr lang="en-US" sz="1200" dirty="0"/>
              <a:t>Lines:   187</a:t>
            </a:r>
          </a:p>
          <a:p>
            <a:r>
              <a:rPr lang="en-US" sz="1200" dirty="0"/>
              <a:t>Columns: 3</a:t>
            </a:r>
          </a:p>
          <a:p>
            <a:endParaRPr lang="en-US" sz="1200" dirty="0"/>
          </a:p>
          <a:p>
            <a:r>
              <a:rPr lang="en-US" sz="1200" dirty="0"/>
              <a:t>Number    Time/s     </a:t>
            </a:r>
            <a:r>
              <a:rPr lang="en-US" sz="1200" b="1" dirty="0"/>
              <a:t>Potential/V   Current/A </a:t>
            </a:r>
          </a:p>
          <a:p>
            <a:r>
              <a:rPr lang="en-US" sz="1200" dirty="0"/>
              <a:t>1                0       0.000     -3.800e-05</a:t>
            </a:r>
          </a:p>
          <a:p>
            <a:r>
              <a:rPr lang="en-US" sz="1200" dirty="0"/>
              <a:t>2            1.004       0.003     -1.086e-05</a:t>
            </a:r>
          </a:p>
          <a:p>
            <a:r>
              <a:rPr lang="en-US" sz="1200" dirty="0"/>
              <a:t>3            2.005       0.008     -7.868e-06</a:t>
            </a:r>
          </a:p>
          <a:p>
            <a:r>
              <a:rPr lang="en-US" sz="1200" dirty="0"/>
              <a:t>4            3.006       0.013     -6.100e-06</a:t>
            </a:r>
          </a:p>
          <a:p>
            <a:r>
              <a:rPr lang="en-US" sz="1200" dirty="0"/>
              <a:t>5            4.006       0.018     -4.871e-06</a:t>
            </a:r>
          </a:p>
          <a:p>
            <a:r>
              <a:rPr lang="en-US" sz="1200" dirty="0"/>
              <a:t>6            5.007       0.023     -3.926e-06</a:t>
            </a:r>
          </a:p>
          <a:p>
            <a:r>
              <a:rPr lang="en-US" sz="1200" dirty="0"/>
              <a:t>7            6.008       0.028     -3.146e-06</a:t>
            </a:r>
          </a:p>
          <a:p>
            <a:r>
              <a:rPr lang="en-US" sz="1200" dirty="0"/>
              <a:t>8            7.009       0.033     -2.464e-06</a:t>
            </a:r>
          </a:p>
          <a:p>
            <a:r>
              <a:rPr lang="en-US" sz="1200" dirty="0"/>
              <a:t>9             8.01       0.038     -1.842e-06</a:t>
            </a:r>
          </a:p>
          <a:p>
            <a:r>
              <a:rPr lang="en-US" sz="1200" dirty="0"/>
              <a:t>10           9.019       0.040     -1.873e-06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ED6E32-17AC-5CFF-784F-26FF3FA28301}"/>
              </a:ext>
            </a:extLst>
          </p:cNvPr>
          <p:cNvSpPr txBox="1"/>
          <p:nvPr/>
        </p:nvSpPr>
        <p:spPr>
          <a:xfrm>
            <a:off x="3209924" y="1489606"/>
            <a:ext cx="5535757" cy="34163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200" b="0" i="0" u="none" strike="noStrike" baseline="0" dirty="0">
                <a:solidFill>
                  <a:srgbClr val="000000"/>
                </a:solidFill>
              </a:rPr>
              <a:t>Experiment:, charge balanced</a:t>
            </a:r>
          </a:p>
          <a:p>
            <a:r>
              <a:rPr lang="en-US" sz="1200" b="0" i="0" u="none" strike="noStrike" baseline="0" dirty="0">
                <a:solidFill>
                  <a:srgbClr val="000000"/>
                </a:solidFill>
              </a:rPr>
              <a:t>Start date:, 08 April 2025</a:t>
            </a:r>
          </a:p>
          <a:p>
            <a:r>
              <a:rPr lang="en-US" sz="1200" b="0" i="0" u="none" strike="noStrike" baseline="0" dirty="0">
                <a:solidFill>
                  <a:srgbClr val="000000"/>
                </a:solidFill>
              </a:rPr>
              <a:t>Start time:, 18:08:35 +02:00</a:t>
            </a:r>
          </a:p>
          <a:p>
            <a:r>
              <a:rPr lang="en-US" sz="1200" b="0" i="0" u="none" strike="noStrike" baseline="0" dirty="0">
                <a:solidFill>
                  <a:srgbClr val="000000"/>
                </a:solidFill>
              </a:rPr>
              <a:t>Time (s), </a:t>
            </a:r>
            <a:r>
              <a:rPr lang="en-US" sz="1200" b="1" i="0" u="none" strike="noStrike" baseline="0" dirty="0">
                <a:solidFill>
                  <a:srgbClr val="000000"/>
                </a:solidFill>
              </a:rPr>
              <a:t>Voltage (V), Current (A)</a:t>
            </a:r>
            <a:r>
              <a:rPr lang="en-US" sz="1200" b="0" i="0" u="none" strike="noStrike" baseline="0" dirty="0">
                <a:solidFill>
                  <a:srgbClr val="000000"/>
                </a:solidFill>
              </a:rPr>
              <a:t>, Reverse I (A), Charge (C), V Range (), I Range ()</a:t>
            </a:r>
          </a:p>
          <a:p>
            <a:r>
              <a:rPr lang="en-US" sz="1200" b="0" i="0" u="none" strike="noStrike" baseline="0" dirty="0">
                <a:solidFill>
                  <a:srgbClr val="000000"/>
                </a:solidFill>
              </a:rPr>
              <a:t>1029.63, -0.01006696, -9.316599e-06, , 0.001817496, 1, 5</a:t>
            </a:r>
          </a:p>
          <a:p>
            <a:r>
              <a:rPr lang="en-US" sz="1200" b="0" i="0" u="none" strike="noStrike" baseline="0" dirty="0">
                <a:solidFill>
                  <a:srgbClr val="000000"/>
                </a:solidFill>
              </a:rPr>
              <a:t>1029.64, -0.009909317, -8.931254e-06, , 0.001817407, 1, 5</a:t>
            </a:r>
          </a:p>
          <a:p>
            <a:r>
              <a:rPr lang="en-US" sz="1200" b="0" i="0" u="none" strike="noStrike" baseline="0" dirty="0">
                <a:solidFill>
                  <a:srgbClr val="000000"/>
                </a:solidFill>
              </a:rPr>
              <a:t>1029.65, -0.01006696, -9.187112e-06, , 0.001817315, 1, 5</a:t>
            </a:r>
          </a:p>
          <a:p>
            <a:r>
              <a:rPr lang="en-US" sz="1200" b="0" i="0" u="none" strike="noStrike" baseline="0" dirty="0">
                <a:solidFill>
                  <a:srgbClr val="000000"/>
                </a:solidFill>
              </a:rPr>
              <a:t>1029.66, -0.01006696, -8.931254e-06, , 0.001817225, 1, 5</a:t>
            </a:r>
          </a:p>
          <a:p>
            <a:r>
              <a:rPr lang="en-US" sz="1200" b="0" i="0" u="none" strike="noStrike" baseline="0" dirty="0">
                <a:solidFill>
                  <a:srgbClr val="000000"/>
                </a:solidFill>
              </a:rPr>
              <a:t>1029.67, -0.01006696, -1.038215e-05, , 0.001817121, 1, 5</a:t>
            </a:r>
          </a:p>
          <a:p>
            <a:r>
              <a:rPr lang="en-US" sz="1200" b="0" i="0" u="none" strike="noStrike" baseline="0" dirty="0">
                <a:solidFill>
                  <a:srgbClr val="000000"/>
                </a:solidFill>
              </a:rPr>
              <a:t>1029.68, -0.01006696, -9.085705e-06, , 0.001817031, 1, 5</a:t>
            </a:r>
          </a:p>
          <a:p>
            <a:r>
              <a:rPr lang="en-US" sz="1200" b="0" i="0" u="none" strike="noStrike" baseline="0" dirty="0">
                <a:solidFill>
                  <a:srgbClr val="000000"/>
                </a:solidFill>
              </a:rPr>
              <a:t>1029.69, -0.009751666, -8.836088e-06, , 0.001816942, 1, 5</a:t>
            </a:r>
          </a:p>
          <a:p>
            <a:r>
              <a:rPr lang="en-US" sz="1200" b="0" i="0" u="none" strike="noStrike" baseline="0" dirty="0">
                <a:solidFill>
                  <a:srgbClr val="000000"/>
                </a:solidFill>
              </a:rPr>
              <a:t>1029.7, -0.009751666, -8.811126e-06, , 0.001816854, 1, 5</a:t>
            </a:r>
          </a:p>
          <a:p>
            <a:r>
              <a:rPr lang="en-US" sz="1200" b="0" i="0" u="none" strike="noStrike" baseline="0" dirty="0">
                <a:solidFill>
                  <a:srgbClr val="000000"/>
                </a:solidFill>
              </a:rPr>
              <a:t>1029.71, -0.009594016, -8.432022e-06, , 0.00181677, 1, 5</a:t>
            </a:r>
          </a:p>
          <a:p>
            <a:r>
              <a:rPr lang="en-US" sz="1200" b="0" i="0" u="none" strike="noStrike" baseline="0" dirty="0">
                <a:solidFill>
                  <a:srgbClr val="000000"/>
                </a:solidFill>
              </a:rPr>
              <a:t>1029.72, -0.009594016, -9.441408e-06, , 0.001816675, 1, 5</a:t>
            </a:r>
          </a:p>
          <a:p>
            <a:r>
              <a:rPr lang="en-US" sz="1200" b="0" i="0" u="none" strike="noStrike" baseline="0" dirty="0">
                <a:solidFill>
                  <a:srgbClr val="000000"/>
                </a:solidFill>
              </a:rPr>
              <a:t>1029.73, -0.009594016, -8.533429e-06, , 0.00181659, 1, 5</a:t>
            </a:r>
          </a:p>
          <a:p>
            <a:r>
              <a:rPr lang="en-US" sz="1200" b="0" i="0" u="none" strike="noStrike" baseline="0" dirty="0">
                <a:solidFill>
                  <a:srgbClr val="000000"/>
                </a:solidFill>
              </a:rPr>
              <a:t>1029.74, -0.009594016, -9.32284e-06, , 0.001816497, 1, 5</a:t>
            </a:r>
          </a:p>
          <a:p>
            <a:r>
              <a:rPr lang="en-US" sz="1200" b="0" i="0" u="none" strike="noStrike" baseline="0" dirty="0">
                <a:solidFill>
                  <a:srgbClr val="000000"/>
                </a:solidFill>
              </a:rPr>
              <a:t>1029.75, -0.009594016, -8.851689e-06, , 0.001816408, 1, 5</a:t>
            </a:r>
          </a:p>
          <a:p>
            <a:endParaRPr lang="en-US" sz="1200" b="0" i="0" u="none" strike="noStrike" baseline="0" dirty="0">
              <a:solidFill>
                <a:srgbClr val="00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ED7C0E9-5EC0-2F14-1EB9-1F9AC9166D67}"/>
              </a:ext>
            </a:extLst>
          </p:cNvPr>
          <p:cNvSpPr txBox="1"/>
          <p:nvPr/>
        </p:nvSpPr>
        <p:spPr>
          <a:xfrm>
            <a:off x="6438034" y="3346114"/>
            <a:ext cx="5535757" cy="286232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200" b="1" i="0" u="none" strike="noStrike" baseline="0" dirty="0">
                <a:solidFill>
                  <a:srgbClr val="000000"/>
                </a:solidFill>
              </a:rPr>
              <a:t>WE(1).Potential (V)	WE(1).Current (A)</a:t>
            </a:r>
            <a:r>
              <a:rPr lang="en-US" sz="1200" b="0" i="0" u="none" strike="noStrike" baseline="0" dirty="0">
                <a:solidFill>
                  <a:srgbClr val="000000"/>
                </a:solidFill>
              </a:rPr>
              <a:t>	Time (s)</a:t>
            </a:r>
          </a:p>
          <a:p>
            <a:r>
              <a:rPr lang="en-US" sz="1200" b="0" i="0" u="none" strike="noStrike" baseline="0" dirty="0">
                <a:solidFill>
                  <a:srgbClr val="000000"/>
                </a:solidFill>
              </a:rPr>
              <a:t>0.442474365234375	2.40173339843749E-06	1178.14680902547</a:t>
            </a:r>
          </a:p>
          <a:p>
            <a:r>
              <a:rPr lang="en-US" sz="1200" b="0" i="0" u="none" strike="noStrike" baseline="0" dirty="0">
                <a:solidFill>
                  <a:srgbClr val="000000"/>
                </a:solidFill>
              </a:rPr>
              <a:t>0.44500732421875	2.08740234375E-06	1180.5882150193</a:t>
            </a:r>
          </a:p>
          <a:p>
            <a:r>
              <a:rPr lang="en-US" sz="1200" b="0" i="0" u="none" strike="noStrike" baseline="0" dirty="0">
                <a:solidFill>
                  <a:srgbClr val="000000"/>
                </a:solidFill>
              </a:rPr>
              <a:t>0.447357177734375	1.89819335937499E-06	1183.02962101314</a:t>
            </a:r>
          </a:p>
          <a:p>
            <a:r>
              <a:rPr lang="en-US" sz="1200" b="0" i="0" u="none" strike="noStrike" baseline="0" dirty="0">
                <a:solidFill>
                  <a:srgbClr val="000000"/>
                </a:solidFill>
              </a:rPr>
              <a:t>0.4498291015625	1.873779296875E-06	1185.47102700697</a:t>
            </a:r>
          </a:p>
          <a:p>
            <a:r>
              <a:rPr lang="en-US" sz="1200" b="0" i="0" u="none" strike="noStrike" baseline="0" dirty="0">
                <a:solidFill>
                  <a:srgbClr val="000000"/>
                </a:solidFill>
              </a:rPr>
              <a:t>0.45233154296875	1.82189941406249E-06	1187.91243300081</a:t>
            </a:r>
          </a:p>
          <a:p>
            <a:r>
              <a:rPr lang="en-US" sz="1200" b="0" i="0" u="none" strike="noStrike" baseline="0" dirty="0">
                <a:solidFill>
                  <a:srgbClr val="000000"/>
                </a:solidFill>
              </a:rPr>
              <a:t>0.4547119140625	2.20947265625E-06	1190.35383899465</a:t>
            </a:r>
          </a:p>
          <a:p>
            <a:r>
              <a:rPr lang="en-US" sz="1200" b="0" i="0" u="none" strike="noStrike" baseline="0" dirty="0">
                <a:solidFill>
                  <a:srgbClr val="000000"/>
                </a:solidFill>
              </a:rPr>
              <a:t>0.457122802734375	1.910400390625E-06	1192.79524498848</a:t>
            </a:r>
          </a:p>
          <a:p>
            <a:r>
              <a:rPr lang="en-US" sz="1200" b="0" i="0" u="none" strike="noStrike" baseline="0" dirty="0">
                <a:solidFill>
                  <a:srgbClr val="000000"/>
                </a:solidFill>
              </a:rPr>
              <a:t>0.45953369140625	2.6123046875E-06	1195.23665098232</a:t>
            </a:r>
          </a:p>
          <a:p>
            <a:r>
              <a:rPr lang="en-US" sz="1200" b="0" i="0" u="none" strike="noStrike" baseline="0" dirty="0">
                <a:solidFill>
                  <a:srgbClr val="000000"/>
                </a:solidFill>
              </a:rPr>
              <a:t>0.462005615234375	1.8890380859375E-06	1197.67805697615</a:t>
            </a:r>
          </a:p>
          <a:p>
            <a:r>
              <a:rPr lang="en-US" sz="1200" b="0" i="0" u="none" strike="noStrike" baseline="0" dirty="0">
                <a:solidFill>
                  <a:srgbClr val="000000"/>
                </a:solidFill>
              </a:rPr>
              <a:t>0.4644775390625	2.3651123046875E-06	1200.11946296999</a:t>
            </a:r>
          </a:p>
          <a:p>
            <a:r>
              <a:rPr lang="en-US" sz="1200" b="0" i="0" u="none" strike="noStrike" baseline="0" dirty="0">
                <a:solidFill>
                  <a:srgbClr val="000000"/>
                </a:solidFill>
              </a:rPr>
              <a:t>0.466888427734375	1.7974853515625E-06	1202.56086896383</a:t>
            </a:r>
          </a:p>
          <a:p>
            <a:r>
              <a:rPr lang="en-US" sz="1200" b="0" i="0" u="none" strike="noStrike" baseline="0" dirty="0">
                <a:solidFill>
                  <a:srgbClr val="000000"/>
                </a:solidFill>
              </a:rPr>
              <a:t>0.469329833984375	2.4444580078125E-06	1205.00227495766</a:t>
            </a:r>
          </a:p>
          <a:p>
            <a:r>
              <a:rPr lang="en-US" sz="1200" b="0" i="0" u="none" strike="noStrike" baseline="0" dirty="0">
                <a:solidFill>
                  <a:srgbClr val="000000"/>
                </a:solidFill>
              </a:rPr>
              <a:t>0.47174072265625	2.81982421875E-06	1207.4436809515</a:t>
            </a:r>
          </a:p>
          <a:p>
            <a:r>
              <a:rPr lang="en-US" sz="1200" b="0" i="0" u="none" strike="noStrike" baseline="0" dirty="0">
                <a:solidFill>
                  <a:srgbClr val="000000"/>
                </a:solidFill>
              </a:rPr>
              <a:t>0.474151611328125	2.57263183593751E-06	1209.88508694533</a:t>
            </a:r>
          </a:p>
        </p:txBody>
      </p:sp>
    </p:spTree>
    <p:extLst>
      <p:ext uri="{BB962C8B-B14F-4D97-AF65-F5344CB8AC3E}">
        <p14:creationId xmlns:p14="http://schemas.microsoft.com/office/powerpoint/2010/main" val="3762751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3A9910-3471-B81C-8257-7FCFB915AD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1EE1621A-C62D-57A2-F45D-5FF3F173570A}"/>
              </a:ext>
            </a:extLst>
          </p:cNvPr>
          <p:cNvSpPr txBox="1"/>
          <p:nvPr/>
        </p:nvSpPr>
        <p:spPr>
          <a:xfrm>
            <a:off x="0" y="785218"/>
            <a:ext cx="1219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>
              <a:spcAft>
                <a:spcPts val="600"/>
              </a:spcAft>
            </a:pPr>
            <a:r>
              <a:rPr lang="en-US" sz="2200" b="1" u="sng" dirty="0">
                <a:solidFill>
                  <a:prstClr val="black"/>
                </a:solidFill>
              </a:rPr>
              <a:t>Motivation:</a:t>
            </a:r>
            <a:r>
              <a:rPr lang="en-US" sz="2200" b="1" dirty="0">
                <a:solidFill>
                  <a:prstClr val="black"/>
                </a:solidFill>
              </a:rPr>
              <a:t> </a:t>
            </a:r>
            <a:r>
              <a:rPr lang="en-US" sz="2200" dirty="0">
                <a:solidFill>
                  <a:prstClr val="black"/>
                </a:solidFill>
              </a:rPr>
              <a:t>provide a standard benchmark to evaluate catalysts (for CRC247)</a:t>
            </a:r>
            <a:endParaRPr lang="en-US" sz="2200" u="sng" dirty="0">
              <a:solidFill>
                <a:prstClr val="black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3A1944A-E37E-AFF1-B6E3-8764FB8B3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DTA App: Differential Tafel Analysis (DTA)</a:t>
            </a:r>
            <a:endParaRPr lang="en-US" sz="1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0A3E4E-8E02-8703-B6F0-C99885DCA7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83627" y="6362393"/>
            <a:ext cx="7938655" cy="485999"/>
          </a:xfrm>
        </p:spPr>
        <p:txBody>
          <a:bodyPr>
            <a:noAutofit/>
          </a:bodyPr>
          <a:lstStyle/>
          <a:p>
            <a:pPr indent="0" defTabSz="914377">
              <a:buNone/>
            </a:pPr>
            <a:r>
              <a:rPr lang="en-US" sz="1400" dirty="0">
                <a:hlinkClick r:id="rId3"/>
              </a:rPr>
              <a:t>https://en.wikipedia.org/wiki/Savitzky%E2%80%93Golay_filter</a:t>
            </a:r>
            <a:endParaRPr lang="ru-RU" sz="800" dirty="0">
              <a:hlinkClick r:id="rId4"/>
            </a:endParaRPr>
          </a:p>
          <a:p>
            <a:pPr indent="0" defTabSz="914377">
              <a:buNone/>
            </a:pPr>
            <a:r>
              <a:rPr lang="en-US" sz="800" dirty="0">
                <a:hlinkClick r:id="rId4"/>
              </a:rPr>
              <a:t>https://crc247.mdi.ruhr-uni-bochum.de/object/lsv_900mv_5mvpers_19_07_2023_cpy88_0_calc_ecbalanced_04_co3o4nps-on-gc_01-m-koh-2576</a:t>
            </a:r>
            <a:endParaRPr lang="en-US" sz="800" dirty="0"/>
          </a:p>
          <a:p>
            <a:pPr indent="0" defTabSz="914377">
              <a:buNone/>
            </a:pPr>
            <a:r>
              <a:rPr lang="en-US" sz="800" dirty="0">
                <a:hlinkClick r:id="rId5"/>
              </a:rPr>
              <a:t>https://crc247.mdi.ruhr-uni-bochum.de/app/lsv/1.html?oid=2576&amp;url=https%3A%2F%2Fcrc247.mdi.ruhr-uni-bochum.de%2Ffile%2Fdownload%2F2576</a:t>
            </a:r>
            <a:endParaRPr lang="en-US" sz="800" dirty="0"/>
          </a:p>
          <a:p>
            <a:pPr indent="0" defTabSz="914377">
              <a:buNone/>
            </a:pPr>
            <a:endParaRPr lang="en-US" sz="800" dirty="0"/>
          </a:p>
          <a:p>
            <a:pPr indent="0" defTabSz="914377">
              <a:buNone/>
            </a:pPr>
            <a:endParaRPr lang="en-US" sz="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948E1C5-7B91-C004-0007-D6A0983D50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1752" y="5091468"/>
            <a:ext cx="9869277" cy="114316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144551A-6667-C14E-A798-1319D082D02B}"/>
              </a:ext>
            </a:extLst>
          </p:cNvPr>
          <p:cNvSpPr txBox="1"/>
          <p:nvPr/>
        </p:nvSpPr>
        <p:spPr>
          <a:xfrm>
            <a:off x="0" y="1138540"/>
            <a:ext cx="104740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defTabSz="914377">
              <a:buNone/>
            </a:pPr>
            <a:r>
              <a:rPr lang="en-US" sz="1800" dirty="0">
                <a:hlinkClick r:id="rId4"/>
              </a:rPr>
              <a:t>An example from CRC247</a:t>
            </a:r>
            <a:r>
              <a:rPr lang="en-US" sz="1800" dirty="0"/>
              <a:t>: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5A22D9C-020C-1748-1FF5-CBD2E2545238}"/>
              </a:ext>
            </a:extLst>
          </p:cNvPr>
          <p:cNvGrpSpPr/>
          <p:nvPr/>
        </p:nvGrpSpPr>
        <p:grpSpPr>
          <a:xfrm>
            <a:off x="167732" y="1623354"/>
            <a:ext cx="5744695" cy="3239596"/>
            <a:chOff x="167732" y="1623354"/>
            <a:chExt cx="5744695" cy="323959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6B845DB-5EE2-37B2-3F08-84ED7B4B7BE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7732" y="1985623"/>
              <a:ext cx="5726934" cy="2877327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6E98F07-983E-8620-2739-EA3D83CB0D6E}"/>
                </a:ext>
              </a:extLst>
            </p:cNvPr>
            <p:cNvSpPr txBox="1"/>
            <p:nvPr/>
          </p:nvSpPr>
          <p:spPr>
            <a:xfrm>
              <a:off x="355889" y="1623354"/>
              <a:ext cx="555653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Normalization &amp; Smoothing of derivatives with </a:t>
              </a:r>
              <a:r>
                <a:rPr lang="en-US" dirty="0" err="1"/>
                <a:t>Savitzky</a:t>
              </a:r>
              <a:r>
                <a:rPr lang="en-US" dirty="0"/>
                <a:t>–Golay filter: 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65BD699-8AB1-79FF-DC16-71C1602EF0A8}"/>
              </a:ext>
            </a:extLst>
          </p:cNvPr>
          <p:cNvGrpSpPr/>
          <p:nvPr/>
        </p:nvGrpSpPr>
        <p:grpSpPr>
          <a:xfrm>
            <a:off x="6161497" y="1640672"/>
            <a:ext cx="6033965" cy="3243061"/>
            <a:chOff x="6161497" y="1640672"/>
            <a:chExt cx="6033965" cy="324306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B8C5BA6-3EA6-437B-C1D8-1E8675053B4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161497" y="1940601"/>
              <a:ext cx="5949619" cy="2943132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0DD1CCC-6433-E293-EE39-B007F8BD867F}"/>
                </a:ext>
              </a:extLst>
            </p:cNvPr>
            <p:cNvSpPr txBox="1"/>
            <p:nvPr/>
          </p:nvSpPr>
          <p:spPr>
            <a:xfrm>
              <a:off x="6638924" y="1640672"/>
              <a:ext cx="555653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Linear fit at potential of max d²(Current)/dV²: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62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A84F3F-908E-D399-14FE-8954A628F1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2D030700-735A-F401-2AD3-28048DA37C43}"/>
              </a:ext>
            </a:extLst>
          </p:cNvPr>
          <p:cNvSpPr txBox="1"/>
          <p:nvPr/>
        </p:nvSpPr>
        <p:spPr>
          <a:xfrm>
            <a:off x="9673936" y="2229555"/>
            <a:ext cx="221326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>
              <a:spcAft>
                <a:spcPts val="600"/>
              </a:spcAft>
            </a:pPr>
            <a:r>
              <a:rPr lang="en-US" sz="2200" b="1" u="sng" dirty="0">
                <a:solidFill>
                  <a:prstClr val="black"/>
                </a:solidFill>
              </a:rPr>
              <a:t>Any Suggestions</a:t>
            </a:r>
            <a:r>
              <a:rPr lang="ru-RU" sz="2200" b="1" u="sng" dirty="0">
                <a:solidFill>
                  <a:prstClr val="black"/>
                </a:solidFill>
              </a:rPr>
              <a:t>?</a:t>
            </a:r>
            <a:endParaRPr lang="en-US" sz="2200" u="sng" dirty="0">
              <a:solidFill>
                <a:prstClr val="black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F7BFC6-A948-2D7B-CB4E-80051ABE0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DTA: Noisy Data Makes Problems</a:t>
            </a:r>
            <a:endParaRPr lang="en-US" sz="1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11D334-81D8-87FA-3A86-667DA5290A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83627" y="6362393"/>
            <a:ext cx="7938655" cy="485999"/>
          </a:xfrm>
        </p:spPr>
        <p:txBody>
          <a:bodyPr>
            <a:noAutofit/>
          </a:bodyPr>
          <a:lstStyle/>
          <a:p>
            <a:pPr indent="0" defTabSz="914377">
              <a:buNone/>
            </a:pPr>
            <a:r>
              <a:rPr lang="en-US" sz="800" dirty="0">
                <a:hlinkClick r:id="rId3"/>
              </a:rPr>
              <a:t>https://crc247.mdi.ruhr-uni-bochum.de/object/ak250408_005_lsv_730mv_a_co3o4_cpy131_gc_rde-27605</a:t>
            </a:r>
            <a:endParaRPr lang="en-US" sz="800" dirty="0"/>
          </a:p>
          <a:p>
            <a:pPr indent="0" defTabSz="914377">
              <a:buNone/>
            </a:pPr>
            <a:r>
              <a:rPr lang="en-US" sz="800" dirty="0">
                <a:hlinkClick r:id="rId4"/>
              </a:rPr>
              <a:t>https://crc247.mdi.ruhr-uni-bochum.de/app/lsv/1.html?oid=27605&amp;url=https%3A%2F%2Fcrc247.mdi.ruhr-uni-bochum.de%2Ffile%2Fdownload%2F27605</a:t>
            </a:r>
            <a:endParaRPr lang="en-US" sz="800" dirty="0"/>
          </a:p>
          <a:p>
            <a:pPr indent="0" defTabSz="914377">
              <a:buNone/>
            </a:pPr>
            <a:endParaRPr lang="en-US" sz="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E6758-3DB2-C709-1310-C318B42813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691" y="912970"/>
            <a:ext cx="9486900" cy="471353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28F3766-FA90-8AA6-A1E1-512680AECF8E}"/>
              </a:ext>
            </a:extLst>
          </p:cNvPr>
          <p:cNvGrpSpPr/>
          <p:nvPr/>
        </p:nvGrpSpPr>
        <p:grpSpPr>
          <a:xfrm>
            <a:off x="9149196" y="0"/>
            <a:ext cx="3257550" cy="2096594"/>
            <a:chOff x="9149196" y="0"/>
            <a:chExt cx="3257550" cy="2096594"/>
          </a:xfrm>
        </p:grpSpPr>
        <p:pic>
          <p:nvPicPr>
            <p:cNvPr id="2050" name="Picture 2" descr="One does not simply | LiteracyMemes Wiki | Fandom">
              <a:extLst>
                <a:ext uri="{FF2B5EF4-FFF2-40B4-BE49-F238E27FC236}">
                  <a16:creationId xmlns:a16="http://schemas.microsoft.com/office/drawing/2014/main" id="{64AC200E-CB45-DC5F-CE64-FD60E1AE14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85564" y="0"/>
              <a:ext cx="3006436" cy="1770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F312A69-60C2-D1D3-42A5-0C31DF86BC85}"/>
                </a:ext>
              </a:extLst>
            </p:cNvPr>
            <p:cNvSpPr txBox="1"/>
            <p:nvPr/>
          </p:nvSpPr>
          <p:spPr>
            <a:xfrm>
              <a:off x="9149196" y="1727262"/>
              <a:ext cx="325755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CALCULATE  THE  TAFEL  SLOPE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1D0E3FDB-18E5-BC20-7C6E-ED7D5DE755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78482" y="2635750"/>
            <a:ext cx="7614573" cy="36507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65B6004-60D7-9A40-D117-88A8A0C607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6910" y="5656503"/>
            <a:ext cx="6811326" cy="65731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24408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21C2CA-FBCC-3BBF-0F48-34FBC23841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53DDEE-7A9D-D275-796F-93BF01214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Solution: Derivatives smoothing with large window size</a:t>
            </a:r>
            <a:endParaRPr lang="en-US" sz="1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D1B09B-BA42-1A13-5EF1-BF9DDFCE3E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83627" y="6362393"/>
            <a:ext cx="7938655" cy="485999"/>
          </a:xfrm>
        </p:spPr>
        <p:txBody>
          <a:bodyPr>
            <a:noAutofit/>
          </a:bodyPr>
          <a:lstStyle/>
          <a:p>
            <a:pPr indent="0" defTabSz="914377">
              <a:buNone/>
            </a:pPr>
            <a:r>
              <a:rPr lang="en-US" sz="800" dirty="0">
                <a:hlinkClick r:id="rId3"/>
              </a:rPr>
              <a:t>https://crc247.mdi.ruhr-uni-bochum.de/object/ak250408_005_lsv_730mv_a_co3o4_cpy131_gc_rde-27605</a:t>
            </a:r>
            <a:endParaRPr lang="en-US" sz="800" dirty="0"/>
          </a:p>
          <a:p>
            <a:pPr indent="0" defTabSz="914377">
              <a:buNone/>
            </a:pPr>
            <a:r>
              <a:rPr lang="en-US" sz="800" dirty="0">
                <a:hlinkClick r:id="rId4"/>
              </a:rPr>
              <a:t>https://crc247.mdi.ruhr-uni-bochum.de/app/lsv/1.html?oid=27605&amp;url=https%3A%2F%2Fcrc247.mdi.ruhr-uni-bochum.de%2Ffile%2Fdownload%2F27605</a:t>
            </a:r>
            <a:endParaRPr lang="en-US" sz="800" dirty="0"/>
          </a:p>
          <a:p>
            <a:pPr indent="0" defTabSz="914377">
              <a:buNone/>
            </a:pPr>
            <a:endParaRPr lang="en-US" sz="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6F809A-71BD-67ED-ECFB-8B1398016807}"/>
              </a:ext>
            </a:extLst>
          </p:cNvPr>
          <p:cNvSpPr txBox="1"/>
          <p:nvPr/>
        </p:nvSpPr>
        <p:spPr>
          <a:xfrm>
            <a:off x="8724900" y="714286"/>
            <a:ext cx="3467099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212529"/>
                </a:solidFill>
                <a:effectLst/>
                <a:latin typeface="system-ui"/>
              </a:rPr>
              <a:t>Trick: </a:t>
            </a:r>
          </a:p>
          <a:p>
            <a:r>
              <a:rPr lang="en-US" sz="1500" dirty="0">
                <a:solidFill>
                  <a:srgbClr val="212529"/>
                </a:solidFill>
                <a:latin typeface="system-ui"/>
              </a:rPr>
              <a:t>window size for </a:t>
            </a:r>
            <a:r>
              <a:rPr lang="en-US" sz="1500" dirty="0" err="1">
                <a:solidFill>
                  <a:srgbClr val="212529"/>
                </a:solidFill>
                <a:latin typeface="system-ui"/>
              </a:rPr>
              <a:t>Savitzky</a:t>
            </a:r>
            <a:r>
              <a:rPr lang="en-US" sz="1500" dirty="0">
                <a:solidFill>
                  <a:srgbClr val="212529"/>
                </a:solidFill>
                <a:latin typeface="system-ui"/>
              </a:rPr>
              <a:t>-Golay filter is determined </a:t>
            </a:r>
            <a:r>
              <a:rPr lang="en-US" sz="1500" u="sng" dirty="0">
                <a:solidFill>
                  <a:srgbClr val="212529"/>
                </a:solidFill>
                <a:latin typeface="system-ui"/>
              </a:rPr>
              <a:t>automatically</a:t>
            </a:r>
            <a:r>
              <a:rPr lang="en-US" sz="1500" dirty="0">
                <a:solidFill>
                  <a:srgbClr val="212529"/>
                </a:solidFill>
                <a:latin typeface="system-ui"/>
              </a:rPr>
              <a:t> (covering 70 mV potential window).</a:t>
            </a:r>
            <a:endParaRPr lang="ru-RU" sz="1500" dirty="0">
              <a:solidFill>
                <a:srgbClr val="212529"/>
              </a:solidFill>
              <a:latin typeface="system-ui"/>
            </a:endParaRPr>
          </a:p>
          <a:p>
            <a:endParaRPr lang="ru-RU" sz="1500" b="0" i="0" dirty="0">
              <a:solidFill>
                <a:srgbClr val="212529"/>
              </a:solidFill>
              <a:effectLst/>
              <a:latin typeface="system-ui"/>
            </a:endParaRPr>
          </a:p>
          <a:p>
            <a:endParaRPr lang="ru-RU" sz="1500" dirty="0">
              <a:solidFill>
                <a:srgbClr val="212529"/>
              </a:solidFill>
              <a:latin typeface="system-ui"/>
            </a:endParaRPr>
          </a:p>
          <a:p>
            <a:endParaRPr lang="ru-RU" sz="1500" b="0" i="0" dirty="0">
              <a:solidFill>
                <a:srgbClr val="212529"/>
              </a:solidFill>
              <a:effectLst/>
              <a:latin typeface="system-ui"/>
            </a:endParaRPr>
          </a:p>
          <a:p>
            <a:endParaRPr lang="ru-RU" sz="1500" dirty="0">
              <a:solidFill>
                <a:srgbClr val="212529"/>
              </a:solidFill>
              <a:latin typeface="system-ui"/>
            </a:endParaRPr>
          </a:p>
          <a:p>
            <a:endParaRPr lang="ru-RU" sz="1500" b="0" i="0" dirty="0">
              <a:solidFill>
                <a:srgbClr val="212529"/>
              </a:solidFill>
              <a:effectLst/>
              <a:latin typeface="system-ui"/>
            </a:endParaRPr>
          </a:p>
          <a:p>
            <a:endParaRPr lang="ru-RU" sz="1500" dirty="0">
              <a:solidFill>
                <a:srgbClr val="212529"/>
              </a:solidFill>
              <a:latin typeface="system-ui"/>
            </a:endParaRPr>
          </a:p>
          <a:p>
            <a:endParaRPr lang="ru-RU" sz="1500" b="0" i="0" dirty="0">
              <a:solidFill>
                <a:srgbClr val="212529"/>
              </a:solidFill>
              <a:effectLst/>
              <a:latin typeface="system-ui"/>
            </a:endParaRPr>
          </a:p>
          <a:p>
            <a:endParaRPr lang="ru-RU" sz="1500" dirty="0">
              <a:solidFill>
                <a:srgbClr val="212529"/>
              </a:solidFill>
              <a:latin typeface="system-ui"/>
            </a:endParaRPr>
          </a:p>
          <a:p>
            <a:endParaRPr lang="ru-RU" sz="1500" b="0" i="0" dirty="0">
              <a:solidFill>
                <a:srgbClr val="212529"/>
              </a:solidFill>
              <a:effectLst/>
              <a:latin typeface="system-ui"/>
            </a:endParaRPr>
          </a:p>
          <a:p>
            <a:endParaRPr lang="ru-RU" sz="1500" dirty="0">
              <a:solidFill>
                <a:srgbClr val="212529"/>
              </a:solidFill>
              <a:latin typeface="system-ui"/>
            </a:endParaRPr>
          </a:p>
          <a:p>
            <a:r>
              <a:rPr lang="en-US" b="1" i="0" dirty="0">
                <a:solidFill>
                  <a:srgbClr val="212529"/>
                </a:solidFill>
                <a:effectLst/>
                <a:latin typeface="system-ui"/>
              </a:rPr>
              <a:t>Algorithm</a:t>
            </a:r>
            <a:r>
              <a:rPr lang="en-US" b="0" i="0" dirty="0">
                <a:solidFill>
                  <a:srgbClr val="212529"/>
                </a:solidFill>
                <a:effectLst/>
                <a:latin typeface="system-ui"/>
              </a:rPr>
              <a:t>:</a:t>
            </a:r>
          </a:p>
          <a:p>
            <a:pPr marL="342900" indent="-342900">
              <a:buAutoNum type="arabicParenR"/>
            </a:pPr>
            <a:r>
              <a:rPr lang="en-US" sz="1500" dirty="0">
                <a:solidFill>
                  <a:srgbClr val="212529"/>
                </a:solidFill>
                <a:latin typeface="system-ui"/>
              </a:rPr>
              <a:t>Calculate smoothing window (70 mV)</a:t>
            </a:r>
          </a:p>
          <a:p>
            <a:pPr marL="342900" indent="-342900">
              <a:buAutoNum type="arabicParenR"/>
            </a:pPr>
            <a:r>
              <a:rPr lang="en-US" sz="1500" dirty="0">
                <a:solidFill>
                  <a:srgbClr val="212529"/>
                </a:solidFill>
                <a:latin typeface="system-ui"/>
              </a:rPr>
              <a:t>C</a:t>
            </a:r>
            <a:r>
              <a:rPr lang="en-US" sz="1500" b="0" i="0" dirty="0">
                <a:solidFill>
                  <a:srgbClr val="212529"/>
                </a:solidFill>
                <a:effectLst/>
                <a:latin typeface="system-ui"/>
              </a:rPr>
              <a:t>alc. </a:t>
            </a:r>
            <a:r>
              <a:rPr lang="en-US" sz="1500" b="0" i="0" dirty="0" err="1">
                <a:solidFill>
                  <a:srgbClr val="212529"/>
                </a:solidFill>
                <a:effectLst/>
                <a:latin typeface="system-ui"/>
              </a:rPr>
              <a:t>first&amp;second</a:t>
            </a:r>
            <a:r>
              <a:rPr lang="en-US" sz="1500" b="0" i="0" dirty="0">
                <a:solidFill>
                  <a:srgbClr val="212529"/>
                </a:solidFill>
                <a:effectLst/>
                <a:latin typeface="system-ui"/>
              </a:rPr>
              <a:t> derivatives</a:t>
            </a:r>
            <a:r>
              <a:rPr lang="en-US" sz="1500" dirty="0">
                <a:solidFill>
                  <a:srgbClr val="212529"/>
                </a:solidFill>
                <a:latin typeface="system-ui"/>
              </a:rPr>
              <a:t> and smooth them</a:t>
            </a:r>
          </a:p>
          <a:p>
            <a:pPr marL="342900" indent="-342900">
              <a:buAutoNum type="arabicParenR"/>
            </a:pPr>
            <a:r>
              <a:rPr lang="en-US" sz="1500" b="0" i="0" dirty="0">
                <a:solidFill>
                  <a:srgbClr val="212529"/>
                </a:solidFill>
                <a:effectLst/>
                <a:latin typeface="system-ui"/>
              </a:rPr>
              <a:t>Norm all 3 charts</a:t>
            </a:r>
          </a:p>
          <a:p>
            <a:pPr marL="342900" indent="-342900">
              <a:buAutoNum type="arabicParenR"/>
            </a:pPr>
            <a:r>
              <a:rPr lang="en-US" sz="1500" dirty="0">
                <a:solidFill>
                  <a:srgbClr val="212529"/>
                </a:solidFill>
                <a:latin typeface="system-ui"/>
              </a:rPr>
              <a:t>Find max of second derivative (</a:t>
            </a:r>
            <a:r>
              <a:rPr lang="en-US" sz="1500" dirty="0" err="1">
                <a:solidFill>
                  <a:srgbClr val="212529"/>
                </a:solidFill>
                <a:latin typeface="system-ui"/>
              </a:rPr>
              <a:t>V’’</a:t>
            </a:r>
            <a:r>
              <a:rPr lang="en-US" sz="1500" baseline="-25000" dirty="0" err="1">
                <a:solidFill>
                  <a:srgbClr val="212529"/>
                </a:solidFill>
                <a:latin typeface="system-ui"/>
              </a:rPr>
              <a:t>max</a:t>
            </a:r>
            <a:r>
              <a:rPr lang="en-US" sz="1500" dirty="0">
                <a:solidFill>
                  <a:srgbClr val="212529"/>
                </a:solidFill>
                <a:latin typeface="system-ui"/>
              </a:rPr>
              <a:t>)</a:t>
            </a:r>
          </a:p>
          <a:p>
            <a:pPr marL="342900" indent="-342900">
              <a:buAutoNum type="arabicParenR"/>
            </a:pPr>
            <a:r>
              <a:rPr lang="en-US" sz="1500" b="0" i="0" dirty="0">
                <a:solidFill>
                  <a:srgbClr val="212529"/>
                </a:solidFill>
                <a:effectLst/>
                <a:latin typeface="system-ui"/>
              </a:rPr>
              <a:t>Optimize linear fit (</a:t>
            </a:r>
            <a:r>
              <a:rPr lang="en-US" sz="1500" dirty="0" err="1">
                <a:solidFill>
                  <a:srgbClr val="212529"/>
                </a:solidFill>
                <a:latin typeface="system-ui"/>
              </a:rPr>
              <a:t>V’’</a:t>
            </a:r>
            <a:r>
              <a:rPr lang="en-US" sz="1500" baseline="-25000" dirty="0" err="1">
                <a:solidFill>
                  <a:srgbClr val="212529"/>
                </a:solidFill>
                <a:latin typeface="system-ui"/>
              </a:rPr>
              <a:t>max</a:t>
            </a:r>
            <a:r>
              <a:rPr lang="en-US" sz="1500" baseline="-25000" dirty="0">
                <a:solidFill>
                  <a:srgbClr val="212529"/>
                </a:solidFill>
                <a:latin typeface="system-ui"/>
              </a:rPr>
              <a:t> </a:t>
            </a:r>
            <a:r>
              <a:rPr lang="en-US" sz="1500" b="0" i="0" dirty="0">
                <a:solidFill>
                  <a:srgbClr val="212529"/>
                </a:solidFill>
                <a:effectLst/>
                <a:latin typeface="system-ui"/>
              </a:rPr>
              <a:t> -  end of line) by playing with the line length on 20-50 mV window (R²&gt;0.99; Tafel slope → min)</a:t>
            </a:r>
          </a:p>
          <a:p>
            <a:endParaRPr lang="en-US" sz="1500" b="0" i="0" dirty="0">
              <a:solidFill>
                <a:srgbClr val="212529"/>
              </a:solidFill>
              <a:effectLst/>
              <a:latin typeface="system-u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1D7F29-6AA2-3C06-D83E-7C313109CD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393" y="795636"/>
            <a:ext cx="8461061" cy="54952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2EAA5A-A42B-C37A-CA74-51FADF25F091}"/>
              </a:ext>
            </a:extLst>
          </p:cNvPr>
          <p:cNvSpPr txBox="1"/>
          <p:nvPr/>
        </p:nvSpPr>
        <p:spPr>
          <a:xfrm>
            <a:off x="8784436" y="1783683"/>
            <a:ext cx="3312102" cy="21698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500" b="0" i="0" dirty="0">
                <a:solidFill>
                  <a:srgbClr val="212529"/>
                </a:solidFill>
                <a:effectLst/>
                <a:latin typeface="system-ui"/>
              </a:rPr>
              <a:t>Equation: y = </a:t>
            </a:r>
            <a:r>
              <a:rPr lang="en-US" sz="1500" b="1" i="0" dirty="0">
                <a:solidFill>
                  <a:srgbClr val="212529"/>
                </a:solidFill>
                <a:effectLst/>
                <a:latin typeface="system-ui"/>
              </a:rPr>
              <a:t>0.07235</a:t>
            </a:r>
            <a:r>
              <a:rPr lang="en-US" sz="1500" b="0" i="0" dirty="0">
                <a:solidFill>
                  <a:srgbClr val="212529"/>
                </a:solidFill>
                <a:effectLst/>
                <a:latin typeface="system-ui"/>
              </a:rPr>
              <a:t> * x + 0.92528 </a:t>
            </a:r>
            <a:br>
              <a:rPr lang="en-US" sz="1500" b="0" i="0" dirty="0">
                <a:solidFill>
                  <a:srgbClr val="212529"/>
                </a:solidFill>
                <a:effectLst/>
                <a:latin typeface="system-ui"/>
              </a:rPr>
            </a:br>
            <a:r>
              <a:rPr lang="en-US" sz="1500" b="0" i="0" dirty="0">
                <a:solidFill>
                  <a:srgbClr val="212529"/>
                </a:solidFill>
                <a:effectLst/>
                <a:latin typeface="system-ui"/>
              </a:rPr>
              <a:t>[</a:t>
            </a:r>
            <a:r>
              <a:rPr lang="en-US" sz="1500" b="0" i="0" u="sng" dirty="0">
                <a:solidFill>
                  <a:srgbClr val="0000FF"/>
                </a:solidFill>
                <a:effectLst/>
                <a:latin typeface="system-ui"/>
              </a:rPr>
              <a:t>Tafel slope: </a:t>
            </a:r>
            <a:r>
              <a:rPr lang="en-US" sz="1500" b="1" i="0" u="sng" dirty="0">
                <a:solidFill>
                  <a:srgbClr val="0000FF"/>
                </a:solidFill>
                <a:effectLst/>
                <a:latin typeface="system-ui"/>
              </a:rPr>
              <a:t>72.35 mV/dec</a:t>
            </a:r>
            <a:r>
              <a:rPr lang="en-US" sz="1500" b="0" i="0" dirty="0">
                <a:solidFill>
                  <a:srgbClr val="212529"/>
                </a:solidFill>
                <a:effectLst/>
                <a:latin typeface="system-ui"/>
              </a:rPr>
              <a:t>]</a:t>
            </a:r>
            <a:br>
              <a:rPr lang="en-US" sz="1500" dirty="0"/>
            </a:br>
            <a:br>
              <a:rPr lang="en-US" sz="1500" dirty="0"/>
            </a:br>
            <a:r>
              <a:rPr lang="en-US" sz="1500" b="0" i="0" dirty="0">
                <a:solidFill>
                  <a:srgbClr val="212529"/>
                </a:solidFill>
                <a:effectLst/>
                <a:latin typeface="system-ui"/>
              </a:rPr>
              <a:t>Residual Sum of Squares (RSS): 6.126</a:t>
            </a:r>
            <a:r>
              <a:rPr lang="en-US" sz="1500" b="0" i="0" baseline="30000" dirty="0">
                <a:solidFill>
                  <a:srgbClr val="212529"/>
                </a:solidFill>
                <a:effectLst/>
                <a:latin typeface="system-ui"/>
              </a:rPr>
              <a:t>-5</a:t>
            </a:r>
            <a:br>
              <a:rPr lang="en-US" sz="1500" dirty="0"/>
            </a:br>
            <a:br>
              <a:rPr lang="en-US" sz="1500" dirty="0"/>
            </a:br>
            <a:r>
              <a:rPr lang="en-US" sz="1500" b="0" i="0" dirty="0">
                <a:solidFill>
                  <a:srgbClr val="212529"/>
                </a:solidFill>
                <a:effectLst/>
                <a:latin typeface="system-ui"/>
              </a:rPr>
              <a:t>R²: 0.99897</a:t>
            </a:r>
            <a:br>
              <a:rPr lang="en-US" sz="1500" dirty="0"/>
            </a:br>
            <a:br>
              <a:rPr lang="en-US" sz="1500" dirty="0"/>
            </a:br>
            <a:r>
              <a:rPr lang="en-US" sz="1500" b="0" i="0" dirty="0">
                <a:solidFill>
                  <a:srgbClr val="212529"/>
                </a:solidFill>
                <a:effectLst/>
                <a:latin typeface="system-ui"/>
              </a:rPr>
              <a:t>Points Count: 656 </a:t>
            </a:r>
            <a:br>
              <a:rPr lang="en-US" sz="1500" b="0" i="0" dirty="0">
                <a:solidFill>
                  <a:srgbClr val="212529"/>
                </a:solidFill>
                <a:effectLst/>
                <a:latin typeface="system-ui"/>
              </a:rPr>
            </a:br>
            <a:r>
              <a:rPr lang="en-US" sz="1500" b="0" i="0" dirty="0">
                <a:solidFill>
                  <a:srgbClr val="212529"/>
                </a:solidFill>
                <a:effectLst/>
                <a:latin typeface="system-ui"/>
              </a:rPr>
              <a:t>[Potential window: 32.9 mV]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827303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F6DA70-488A-FA77-74C2-360063D5B0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DF54C0-BD91-85FB-5B43-91EB7D67A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Demo: Tafel slope</a:t>
            </a:r>
            <a:endParaRPr lang="en-US" sz="16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BEC96C0-8F40-5FF1-07C0-619E964FCB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811D6E-7397-EE32-5225-0AADE9CE5359}"/>
              </a:ext>
            </a:extLst>
          </p:cNvPr>
          <p:cNvSpPr txBox="1"/>
          <p:nvPr/>
        </p:nvSpPr>
        <p:spPr>
          <a:xfrm>
            <a:off x="344630" y="967085"/>
            <a:ext cx="11698433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defTabSz="914377">
              <a:buNone/>
            </a:pPr>
            <a:r>
              <a:rPr lang="en-US" sz="2400" dirty="0"/>
              <a:t>A couple of examples:</a:t>
            </a:r>
          </a:p>
          <a:p>
            <a:pPr marL="285750" indent="-285750" defTabSz="914377">
              <a:buFont typeface="Arial" panose="020B0604020202020204" pitchFamily="34" charset="0"/>
              <a:buChar char="•"/>
            </a:pPr>
            <a:endParaRPr lang="en-US" dirty="0">
              <a:hlinkClick r:id="rId3"/>
            </a:endParaRPr>
          </a:p>
          <a:p>
            <a:pPr marL="285750" indent="-285750" defTabSz="914377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https://crc247.mdi.ruhr-uni-bochum.de/object/lsv_900mv_5mvpers_19_07_2023_cpy88_0_calc_ecbalanced_04_co3o4nps-on-gc_01-m-koh-2576</a:t>
            </a:r>
            <a:endParaRPr lang="en-US" dirty="0"/>
          </a:p>
          <a:p>
            <a:pPr marL="285750" indent="-285750" defTabSz="914377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defTabSz="914377"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https://crc247.mdi.ruhr-uni-bochum.de/object/ak250408_005_lsv_730mv_a_co3o4_cpy131_gc_rde-27605</a:t>
            </a:r>
            <a:endParaRPr lang="en-US" dirty="0"/>
          </a:p>
          <a:p>
            <a:pPr indent="0" defTabSz="914377">
              <a:buNone/>
            </a:pPr>
            <a:endParaRPr lang="en-US" sz="1800" dirty="0"/>
          </a:p>
          <a:p>
            <a:pPr indent="0" defTabSz="914377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15116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owerPoint Master RUB">
  <a:themeElements>
    <a:clrScheme name="RUB">
      <a:dk1>
        <a:sysClr val="windowText" lastClr="000000"/>
      </a:dk1>
      <a:lt1>
        <a:sysClr val="window" lastClr="FFFFFF"/>
      </a:lt1>
      <a:dk2>
        <a:srgbClr val="003560"/>
      </a:dk2>
      <a:lt2>
        <a:srgbClr val="8DAE10"/>
      </a:lt2>
      <a:accent1>
        <a:srgbClr val="FFCC00"/>
      </a:accent1>
      <a:accent2>
        <a:srgbClr val="EE7203"/>
      </a:accent2>
      <a:accent3>
        <a:srgbClr val="E6332A"/>
      </a:accent3>
      <a:accent4>
        <a:srgbClr val="B71E3F"/>
      </a:accent4>
      <a:accent5>
        <a:srgbClr val="9C5516"/>
      </a:accent5>
      <a:accent6>
        <a:srgbClr val="59211C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2" id="{000BAAC5-1BF6-4632-98E4-EAE7F27CB44D}" vid="{2CEA2AD0-887D-4310-A6D5-7BA3E34DA7AC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9099</TotalTime>
  <Words>1569</Words>
  <Application>Microsoft Office PowerPoint</Application>
  <PresentationFormat>Widescreen</PresentationFormat>
  <Paragraphs>214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Roboto</vt:lpstr>
      <vt:lpstr>Slack-Lato</vt:lpstr>
      <vt:lpstr>system-ui</vt:lpstr>
      <vt:lpstr>Wingdings</vt:lpstr>
      <vt:lpstr>Office</vt:lpstr>
      <vt:lpstr>PowerPoint Master RUB</vt:lpstr>
      <vt:lpstr> Research Data Management System: Apps, XRD, XPS</vt:lpstr>
      <vt:lpstr>Research Workflow</vt:lpstr>
      <vt:lpstr>Agenda</vt:lpstr>
      <vt:lpstr>Catalyst Benchmark: Differential Tafel Analysis</vt:lpstr>
      <vt:lpstr>Source Data: diverse csv&amp;txt formats (different potentiostats)</vt:lpstr>
      <vt:lpstr>DTA App: Differential Tafel Analysis (DTA)</vt:lpstr>
      <vt:lpstr>DTA: Noisy Data Makes Problems</vt:lpstr>
      <vt:lpstr>Solution: Derivatives smoothing with large window size</vt:lpstr>
      <vt:lpstr>Demo: Tafel slope</vt:lpstr>
      <vt:lpstr>Type: XRD Phase Overview CSV</vt:lpstr>
      <vt:lpstr>Data flow on XRD Phase Overview CSV upload</vt:lpstr>
      <vt:lpstr>Type: Phase or Crystal Structure (cif)</vt:lpstr>
      <vt:lpstr>API access to ICSD?</vt:lpstr>
      <vt:lpstr>Demo: XRD Phase Overview</vt:lpstr>
      <vt:lpstr>New Types: XPS CSV and Surface Composition</vt:lpstr>
      <vt:lpstr>Sample 9838: EDX &amp; XPS</vt:lpstr>
      <vt:lpstr>Demo: XPS CSV &amp; Surface Composition</vt:lpstr>
      <vt:lpstr>Thanks for your kind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Günther, Franziska, Dr.</dc:creator>
  <cp:lastModifiedBy>Victor Dudarev</cp:lastModifiedBy>
  <cp:revision>538</cp:revision>
  <cp:lastPrinted>2021-07-01T07:54:40Z</cp:lastPrinted>
  <dcterms:created xsi:type="dcterms:W3CDTF">2018-11-13T11:45:51Z</dcterms:created>
  <dcterms:modified xsi:type="dcterms:W3CDTF">2025-05-12T14:23:46Z</dcterms:modified>
</cp:coreProperties>
</file>